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7" r:id="rId2"/>
    <p:sldId id="275" r:id="rId3"/>
    <p:sldId id="276" r:id="rId4"/>
    <p:sldId id="277" r:id="rId5"/>
    <p:sldId id="278" r:id="rId6"/>
    <p:sldId id="279" r:id="rId7"/>
    <p:sldId id="280" r:id="rId8"/>
    <p:sldId id="281" r:id="rId9"/>
    <p:sldId id="282" r:id="rId10"/>
    <p:sldId id="283" r:id="rId11"/>
    <p:sldId id="284" r:id="rId12"/>
    <p:sldId id="285" r:id="rId13"/>
    <p:sldId id="286" r:id="rId14"/>
    <p:sldId id="287" r:id="rId15"/>
    <p:sldId id="288" r:id="rId16"/>
    <p:sldId id="289" r:id="rId17"/>
    <p:sldId id="291"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p:scale>
          <a:sx n="66" d="100"/>
          <a:sy n="66" d="100"/>
        </p:scale>
        <p:origin x="1506" y="114"/>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7064770-385D-4DBA-B982-FF4C7634F2DF}" type="datetimeFigureOut">
              <a:rPr lang="en-US" smtClean="0"/>
              <a:pPr/>
              <a:t>7/30/2015</a:t>
            </a:fld>
            <a:endParaRPr lang="en-GB"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76A0EEA-EC32-4CD2-99AF-5179B964E7A6}" type="slidenum">
              <a:rPr lang="en-GB" smtClean="0"/>
              <a:pPr/>
              <a:t>‹#›</a:t>
            </a:fld>
            <a:endParaRPr lang="en-GB" dirty="0"/>
          </a:p>
        </p:txBody>
      </p:sp>
    </p:spTree>
    <p:extLst>
      <p:ext uri="{BB962C8B-B14F-4D97-AF65-F5344CB8AC3E}">
        <p14:creationId xmlns:p14="http://schemas.microsoft.com/office/powerpoint/2010/main" val="20269967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p:spPr>
      </p:sp>
      <p:sp>
        <p:nvSpPr>
          <p:cNvPr id="23555" name="Notes Placeholder 2"/>
          <p:cNvSpPr>
            <a:spLocks noGrp="1"/>
          </p:cNvSpPr>
          <p:nvPr>
            <p:ph type="body" idx="1"/>
          </p:nvPr>
        </p:nvSpPr>
        <p:spPr bwMode="auto">
          <a:noFill/>
        </p:spPr>
        <p:txBody>
          <a:bodyPr/>
          <a:lstStyle/>
          <a:p>
            <a:pPr eaLnBrk="1" hangingPunct="1">
              <a:spcBef>
                <a:spcPct val="0"/>
              </a:spcBef>
            </a:pPr>
            <a:endParaRPr lang="en-US" dirty="0" smtClean="0"/>
          </a:p>
        </p:txBody>
      </p:sp>
      <p:sp>
        <p:nvSpPr>
          <p:cNvPr id="23556" name="Slide Number Placeholder 3"/>
          <p:cNvSpPr>
            <a:spLocks noGrp="1"/>
          </p:cNvSpPr>
          <p:nvPr>
            <p:ph type="sldNum" sz="quarter" idx="5"/>
          </p:nvPr>
        </p:nvSpPr>
        <p:spPr bwMode="auto">
          <a:noFill/>
          <a:ln>
            <a:miter lim="800000"/>
            <a:headEnd/>
            <a:tailEnd/>
          </a:ln>
        </p:spPr>
        <p:txBody>
          <a:bodyPr/>
          <a:lstStyle/>
          <a:p>
            <a:fld id="{0585DC42-2834-4124-9B70-F7F3892E0F71}" type="slidenum">
              <a:rPr lang="en-GB" smtClean="0"/>
              <a:pPr/>
              <a:t>1</a:t>
            </a:fld>
            <a:endParaRPr lang="en-GB" dirty="0" smtClean="0"/>
          </a:p>
        </p:txBody>
      </p:sp>
    </p:spTree>
    <p:extLst>
      <p:ext uri="{BB962C8B-B14F-4D97-AF65-F5344CB8AC3E}">
        <p14:creationId xmlns:p14="http://schemas.microsoft.com/office/powerpoint/2010/main" val="3378604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p:spPr>
      </p:sp>
      <p:sp>
        <p:nvSpPr>
          <p:cNvPr id="23555" name="Notes Placeholder 2"/>
          <p:cNvSpPr>
            <a:spLocks noGrp="1"/>
          </p:cNvSpPr>
          <p:nvPr>
            <p:ph type="body" idx="1"/>
          </p:nvPr>
        </p:nvSpPr>
        <p:spPr bwMode="auto">
          <a:noFill/>
        </p:spPr>
        <p:txBody>
          <a:bodyPr/>
          <a:lstStyle/>
          <a:p>
            <a:pPr eaLnBrk="1" hangingPunct="1">
              <a:spcBef>
                <a:spcPct val="0"/>
              </a:spcBef>
            </a:pPr>
            <a:endParaRPr lang="en-US" dirty="0" smtClean="0"/>
          </a:p>
        </p:txBody>
      </p:sp>
      <p:sp>
        <p:nvSpPr>
          <p:cNvPr id="23556" name="Slide Number Placeholder 3"/>
          <p:cNvSpPr>
            <a:spLocks noGrp="1"/>
          </p:cNvSpPr>
          <p:nvPr>
            <p:ph type="sldNum" sz="quarter" idx="5"/>
          </p:nvPr>
        </p:nvSpPr>
        <p:spPr bwMode="auto">
          <a:noFill/>
          <a:ln>
            <a:miter lim="800000"/>
            <a:headEnd/>
            <a:tailEnd/>
          </a:ln>
        </p:spPr>
        <p:txBody>
          <a:bodyPr/>
          <a:lstStyle/>
          <a:p>
            <a:fld id="{0585DC42-2834-4124-9B70-F7F3892E0F71}" type="slidenum">
              <a:rPr lang="en-GB" smtClean="0"/>
              <a:pPr/>
              <a:t>10</a:t>
            </a:fld>
            <a:endParaRPr lang="en-GB" dirty="0" smtClean="0"/>
          </a:p>
        </p:txBody>
      </p:sp>
    </p:spTree>
    <p:extLst>
      <p:ext uri="{BB962C8B-B14F-4D97-AF65-F5344CB8AC3E}">
        <p14:creationId xmlns:p14="http://schemas.microsoft.com/office/powerpoint/2010/main" val="7077754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p:spPr>
      </p:sp>
      <p:sp>
        <p:nvSpPr>
          <p:cNvPr id="23555" name="Notes Placeholder 2"/>
          <p:cNvSpPr>
            <a:spLocks noGrp="1"/>
          </p:cNvSpPr>
          <p:nvPr>
            <p:ph type="body" idx="1"/>
          </p:nvPr>
        </p:nvSpPr>
        <p:spPr bwMode="auto">
          <a:noFill/>
        </p:spPr>
        <p:txBody>
          <a:bodyPr/>
          <a:lstStyle/>
          <a:p>
            <a:pPr eaLnBrk="1" hangingPunct="1">
              <a:spcBef>
                <a:spcPct val="0"/>
              </a:spcBef>
            </a:pPr>
            <a:endParaRPr lang="en-US" dirty="0" smtClean="0"/>
          </a:p>
        </p:txBody>
      </p:sp>
      <p:sp>
        <p:nvSpPr>
          <p:cNvPr id="23556" name="Slide Number Placeholder 3"/>
          <p:cNvSpPr>
            <a:spLocks noGrp="1"/>
          </p:cNvSpPr>
          <p:nvPr>
            <p:ph type="sldNum" sz="quarter" idx="5"/>
          </p:nvPr>
        </p:nvSpPr>
        <p:spPr bwMode="auto">
          <a:noFill/>
          <a:ln>
            <a:miter lim="800000"/>
            <a:headEnd/>
            <a:tailEnd/>
          </a:ln>
        </p:spPr>
        <p:txBody>
          <a:bodyPr/>
          <a:lstStyle/>
          <a:p>
            <a:fld id="{0585DC42-2834-4124-9B70-F7F3892E0F71}" type="slidenum">
              <a:rPr lang="en-GB" smtClean="0"/>
              <a:pPr/>
              <a:t>11</a:t>
            </a:fld>
            <a:endParaRPr lang="en-GB" dirty="0" smtClean="0"/>
          </a:p>
        </p:txBody>
      </p:sp>
    </p:spTree>
    <p:extLst>
      <p:ext uri="{BB962C8B-B14F-4D97-AF65-F5344CB8AC3E}">
        <p14:creationId xmlns:p14="http://schemas.microsoft.com/office/powerpoint/2010/main" val="13547410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p:spPr>
      </p:sp>
      <p:sp>
        <p:nvSpPr>
          <p:cNvPr id="23555" name="Notes Placeholder 2"/>
          <p:cNvSpPr>
            <a:spLocks noGrp="1"/>
          </p:cNvSpPr>
          <p:nvPr>
            <p:ph type="body" idx="1"/>
          </p:nvPr>
        </p:nvSpPr>
        <p:spPr bwMode="auto">
          <a:noFill/>
        </p:spPr>
        <p:txBody>
          <a:bodyPr/>
          <a:lstStyle/>
          <a:p>
            <a:pPr eaLnBrk="1" hangingPunct="1">
              <a:spcBef>
                <a:spcPct val="0"/>
              </a:spcBef>
            </a:pPr>
            <a:endParaRPr lang="en-US" dirty="0" smtClean="0"/>
          </a:p>
        </p:txBody>
      </p:sp>
      <p:sp>
        <p:nvSpPr>
          <p:cNvPr id="23556" name="Slide Number Placeholder 3"/>
          <p:cNvSpPr>
            <a:spLocks noGrp="1"/>
          </p:cNvSpPr>
          <p:nvPr>
            <p:ph type="sldNum" sz="quarter" idx="5"/>
          </p:nvPr>
        </p:nvSpPr>
        <p:spPr bwMode="auto">
          <a:noFill/>
          <a:ln>
            <a:miter lim="800000"/>
            <a:headEnd/>
            <a:tailEnd/>
          </a:ln>
        </p:spPr>
        <p:txBody>
          <a:bodyPr/>
          <a:lstStyle/>
          <a:p>
            <a:fld id="{0585DC42-2834-4124-9B70-F7F3892E0F71}" type="slidenum">
              <a:rPr lang="en-GB" smtClean="0"/>
              <a:pPr/>
              <a:t>12</a:t>
            </a:fld>
            <a:endParaRPr lang="en-GB" dirty="0" smtClean="0"/>
          </a:p>
        </p:txBody>
      </p:sp>
    </p:spTree>
    <p:extLst>
      <p:ext uri="{BB962C8B-B14F-4D97-AF65-F5344CB8AC3E}">
        <p14:creationId xmlns:p14="http://schemas.microsoft.com/office/powerpoint/2010/main" val="14838081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p:spPr>
      </p:sp>
      <p:sp>
        <p:nvSpPr>
          <p:cNvPr id="23555" name="Notes Placeholder 2"/>
          <p:cNvSpPr>
            <a:spLocks noGrp="1"/>
          </p:cNvSpPr>
          <p:nvPr>
            <p:ph type="body" idx="1"/>
          </p:nvPr>
        </p:nvSpPr>
        <p:spPr bwMode="auto">
          <a:noFill/>
        </p:spPr>
        <p:txBody>
          <a:bodyPr/>
          <a:lstStyle/>
          <a:p>
            <a:pPr eaLnBrk="1" hangingPunct="1">
              <a:spcBef>
                <a:spcPct val="0"/>
              </a:spcBef>
            </a:pPr>
            <a:endParaRPr lang="en-US" dirty="0" smtClean="0"/>
          </a:p>
        </p:txBody>
      </p:sp>
      <p:sp>
        <p:nvSpPr>
          <p:cNvPr id="23556" name="Slide Number Placeholder 3"/>
          <p:cNvSpPr>
            <a:spLocks noGrp="1"/>
          </p:cNvSpPr>
          <p:nvPr>
            <p:ph type="sldNum" sz="quarter" idx="5"/>
          </p:nvPr>
        </p:nvSpPr>
        <p:spPr bwMode="auto">
          <a:noFill/>
          <a:ln>
            <a:miter lim="800000"/>
            <a:headEnd/>
            <a:tailEnd/>
          </a:ln>
        </p:spPr>
        <p:txBody>
          <a:bodyPr/>
          <a:lstStyle/>
          <a:p>
            <a:fld id="{0585DC42-2834-4124-9B70-F7F3892E0F71}" type="slidenum">
              <a:rPr lang="en-GB" smtClean="0"/>
              <a:pPr/>
              <a:t>13</a:t>
            </a:fld>
            <a:endParaRPr lang="en-GB" dirty="0" smtClean="0"/>
          </a:p>
        </p:txBody>
      </p:sp>
    </p:spTree>
    <p:extLst>
      <p:ext uri="{BB962C8B-B14F-4D97-AF65-F5344CB8AC3E}">
        <p14:creationId xmlns:p14="http://schemas.microsoft.com/office/powerpoint/2010/main" val="11903328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p:spPr>
      </p:sp>
      <p:sp>
        <p:nvSpPr>
          <p:cNvPr id="23555" name="Notes Placeholder 2"/>
          <p:cNvSpPr>
            <a:spLocks noGrp="1"/>
          </p:cNvSpPr>
          <p:nvPr>
            <p:ph type="body" idx="1"/>
          </p:nvPr>
        </p:nvSpPr>
        <p:spPr bwMode="auto">
          <a:noFill/>
        </p:spPr>
        <p:txBody>
          <a:bodyPr/>
          <a:lstStyle/>
          <a:p>
            <a:pPr eaLnBrk="1" hangingPunct="1">
              <a:spcBef>
                <a:spcPct val="0"/>
              </a:spcBef>
            </a:pPr>
            <a:endParaRPr lang="en-US" dirty="0" smtClean="0"/>
          </a:p>
        </p:txBody>
      </p:sp>
      <p:sp>
        <p:nvSpPr>
          <p:cNvPr id="23556" name="Slide Number Placeholder 3"/>
          <p:cNvSpPr>
            <a:spLocks noGrp="1"/>
          </p:cNvSpPr>
          <p:nvPr>
            <p:ph type="sldNum" sz="quarter" idx="5"/>
          </p:nvPr>
        </p:nvSpPr>
        <p:spPr bwMode="auto">
          <a:noFill/>
          <a:ln>
            <a:miter lim="800000"/>
            <a:headEnd/>
            <a:tailEnd/>
          </a:ln>
        </p:spPr>
        <p:txBody>
          <a:bodyPr/>
          <a:lstStyle/>
          <a:p>
            <a:fld id="{0585DC42-2834-4124-9B70-F7F3892E0F71}" type="slidenum">
              <a:rPr lang="en-GB" smtClean="0"/>
              <a:pPr/>
              <a:t>14</a:t>
            </a:fld>
            <a:endParaRPr lang="en-GB" dirty="0" smtClean="0"/>
          </a:p>
        </p:txBody>
      </p:sp>
    </p:spTree>
    <p:extLst>
      <p:ext uri="{BB962C8B-B14F-4D97-AF65-F5344CB8AC3E}">
        <p14:creationId xmlns:p14="http://schemas.microsoft.com/office/powerpoint/2010/main" val="28402539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p:spPr>
      </p:sp>
      <p:sp>
        <p:nvSpPr>
          <p:cNvPr id="23555" name="Notes Placeholder 2"/>
          <p:cNvSpPr>
            <a:spLocks noGrp="1"/>
          </p:cNvSpPr>
          <p:nvPr>
            <p:ph type="body" idx="1"/>
          </p:nvPr>
        </p:nvSpPr>
        <p:spPr bwMode="auto">
          <a:noFill/>
        </p:spPr>
        <p:txBody>
          <a:bodyPr/>
          <a:lstStyle/>
          <a:p>
            <a:pPr eaLnBrk="1" hangingPunct="1">
              <a:spcBef>
                <a:spcPct val="0"/>
              </a:spcBef>
            </a:pPr>
            <a:endParaRPr lang="en-US" dirty="0" smtClean="0"/>
          </a:p>
        </p:txBody>
      </p:sp>
      <p:sp>
        <p:nvSpPr>
          <p:cNvPr id="23556" name="Slide Number Placeholder 3"/>
          <p:cNvSpPr>
            <a:spLocks noGrp="1"/>
          </p:cNvSpPr>
          <p:nvPr>
            <p:ph type="sldNum" sz="quarter" idx="5"/>
          </p:nvPr>
        </p:nvSpPr>
        <p:spPr bwMode="auto">
          <a:noFill/>
          <a:ln>
            <a:miter lim="800000"/>
            <a:headEnd/>
            <a:tailEnd/>
          </a:ln>
        </p:spPr>
        <p:txBody>
          <a:bodyPr/>
          <a:lstStyle/>
          <a:p>
            <a:fld id="{0585DC42-2834-4124-9B70-F7F3892E0F71}" type="slidenum">
              <a:rPr lang="en-GB" smtClean="0"/>
              <a:pPr/>
              <a:t>15</a:t>
            </a:fld>
            <a:endParaRPr lang="en-GB" dirty="0" smtClean="0"/>
          </a:p>
        </p:txBody>
      </p:sp>
    </p:spTree>
    <p:extLst>
      <p:ext uri="{BB962C8B-B14F-4D97-AF65-F5344CB8AC3E}">
        <p14:creationId xmlns:p14="http://schemas.microsoft.com/office/powerpoint/2010/main" val="6285862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p:spPr>
      </p:sp>
      <p:sp>
        <p:nvSpPr>
          <p:cNvPr id="23555" name="Notes Placeholder 2"/>
          <p:cNvSpPr>
            <a:spLocks noGrp="1"/>
          </p:cNvSpPr>
          <p:nvPr>
            <p:ph type="body" idx="1"/>
          </p:nvPr>
        </p:nvSpPr>
        <p:spPr bwMode="auto">
          <a:noFill/>
        </p:spPr>
        <p:txBody>
          <a:bodyPr/>
          <a:lstStyle/>
          <a:p>
            <a:pPr eaLnBrk="1" hangingPunct="1">
              <a:spcBef>
                <a:spcPct val="0"/>
              </a:spcBef>
            </a:pPr>
            <a:endParaRPr lang="en-US" dirty="0" smtClean="0"/>
          </a:p>
        </p:txBody>
      </p:sp>
      <p:sp>
        <p:nvSpPr>
          <p:cNvPr id="23556" name="Slide Number Placeholder 3"/>
          <p:cNvSpPr>
            <a:spLocks noGrp="1"/>
          </p:cNvSpPr>
          <p:nvPr>
            <p:ph type="sldNum" sz="quarter" idx="5"/>
          </p:nvPr>
        </p:nvSpPr>
        <p:spPr bwMode="auto">
          <a:noFill/>
          <a:ln>
            <a:miter lim="800000"/>
            <a:headEnd/>
            <a:tailEnd/>
          </a:ln>
        </p:spPr>
        <p:txBody>
          <a:bodyPr/>
          <a:lstStyle/>
          <a:p>
            <a:fld id="{0585DC42-2834-4124-9B70-F7F3892E0F71}" type="slidenum">
              <a:rPr lang="en-GB" smtClean="0"/>
              <a:pPr/>
              <a:t>16</a:t>
            </a:fld>
            <a:endParaRPr lang="en-GB" dirty="0" smtClean="0"/>
          </a:p>
        </p:txBody>
      </p:sp>
    </p:spTree>
    <p:extLst>
      <p:ext uri="{BB962C8B-B14F-4D97-AF65-F5344CB8AC3E}">
        <p14:creationId xmlns:p14="http://schemas.microsoft.com/office/powerpoint/2010/main" val="9013595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p:spPr>
      </p:sp>
      <p:sp>
        <p:nvSpPr>
          <p:cNvPr id="23555" name="Notes Placeholder 2"/>
          <p:cNvSpPr>
            <a:spLocks noGrp="1"/>
          </p:cNvSpPr>
          <p:nvPr>
            <p:ph type="body" idx="1"/>
          </p:nvPr>
        </p:nvSpPr>
        <p:spPr bwMode="auto">
          <a:noFill/>
        </p:spPr>
        <p:txBody>
          <a:bodyPr/>
          <a:lstStyle/>
          <a:p>
            <a:pPr eaLnBrk="1" hangingPunct="1">
              <a:spcBef>
                <a:spcPct val="0"/>
              </a:spcBef>
            </a:pPr>
            <a:endParaRPr lang="en-US" dirty="0" smtClean="0"/>
          </a:p>
        </p:txBody>
      </p:sp>
      <p:sp>
        <p:nvSpPr>
          <p:cNvPr id="23556" name="Slide Number Placeholder 3"/>
          <p:cNvSpPr>
            <a:spLocks noGrp="1"/>
          </p:cNvSpPr>
          <p:nvPr>
            <p:ph type="sldNum" sz="quarter" idx="5"/>
          </p:nvPr>
        </p:nvSpPr>
        <p:spPr bwMode="auto">
          <a:noFill/>
          <a:ln>
            <a:miter lim="800000"/>
            <a:headEnd/>
            <a:tailEnd/>
          </a:ln>
        </p:spPr>
        <p:txBody>
          <a:bodyPr/>
          <a:lstStyle/>
          <a:p>
            <a:fld id="{0585DC42-2834-4124-9B70-F7F3892E0F71}" type="slidenum">
              <a:rPr lang="en-GB" smtClean="0"/>
              <a:pPr/>
              <a:t>17</a:t>
            </a:fld>
            <a:endParaRPr lang="en-GB" dirty="0" smtClean="0"/>
          </a:p>
        </p:txBody>
      </p:sp>
    </p:spTree>
    <p:extLst>
      <p:ext uri="{BB962C8B-B14F-4D97-AF65-F5344CB8AC3E}">
        <p14:creationId xmlns:p14="http://schemas.microsoft.com/office/powerpoint/2010/main" val="41871602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p:spPr>
      </p:sp>
      <p:sp>
        <p:nvSpPr>
          <p:cNvPr id="23555" name="Notes Placeholder 2"/>
          <p:cNvSpPr>
            <a:spLocks noGrp="1"/>
          </p:cNvSpPr>
          <p:nvPr>
            <p:ph type="body" idx="1"/>
          </p:nvPr>
        </p:nvSpPr>
        <p:spPr bwMode="auto">
          <a:noFill/>
        </p:spPr>
        <p:txBody>
          <a:bodyPr/>
          <a:lstStyle/>
          <a:p>
            <a:pPr eaLnBrk="1" hangingPunct="1">
              <a:spcBef>
                <a:spcPct val="0"/>
              </a:spcBef>
            </a:pPr>
            <a:endParaRPr lang="en-US" dirty="0" smtClean="0"/>
          </a:p>
        </p:txBody>
      </p:sp>
      <p:sp>
        <p:nvSpPr>
          <p:cNvPr id="23556" name="Slide Number Placeholder 3"/>
          <p:cNvSpPr>
            <a:spLocks noGrp="1"/>
          </p:cNvSpPr>
          <p:nvPr>
            <p:ph type="sldNum" sz="quarter" idx="5"/>
          </p:nvPr>
        </p:nvSpPr>
        <p:spPr bwMode="auto">
          <a:noFill/>
          <a:ln>
            <a:miter lim="800000"/>
            <a:headEnd/>
            <a:tailEnd/>
          </a:ln>
        </p:spPr>
        <p:txBody>
          <a:bodyPr/>
          <a:lstStyle/>
          <a:p>
            <a:fld id="{0585DC42-2834-4124-9B70-F7F3892E0F71}" type="slidenum">
              <a:rPr lang="en-GB" smtClean="0"/>
              <a:pPr/>
              <a:t>2</a:t>
            </a:fld>
            <a:endParaRPr lang="en-GB" dirty="0" smtClean="0"/>
          </a:p>
        </p:txBody>
      </p:sp>
    </p:spTree>
    <p:extLst>
      <p:ext uri="{BB962C8B-B14F-4D97-AF65-F5344CB8AC3E}">
        <p14:creationId xmlns:p14="http://schemas.microsoft.com/office/powerpoint/2010/main" val="1577972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p:spPr>
      </p:sp>
      <p:sp>
        <p:nvSpPr>
          <p:cNvPr id="23555" name="Notes Placeholder 2"/>
          <p:cNvSpPr>
            <a:spLocks noGrp="1"/>
          </p:cNvSpPr>
          <p:nvPr>
            <p:ph type="body" idx="1"/>
          </p:nvPr>
        </p:nvSpPr>
        <p:spPr bwMode="auto">
          <a:noFill/>
        </p:spPr>
        <p:txBody>
          <a:bodyPr/>
          <a:lstStyle/>
          <a:p>
            <a:pPr eaLnBrk="1" hangingPunct="1">
              <a:spcBef>
                <a:spcPct val="0"/>
              </a:spcBef>
            </a:pPr>
            <a:endParaRPr lang="en-US" dirty="0" smtClean="0"/>
          </a:p>
        </p:txBody>
      </p:sp>
      <p:sp>
        <p:nvSpPr>
          <p:cNvPr id="23556" name="Slide Number Placeholder 3"/>
          <p:cNvSpPr>
            <a:spLocks noGrp="1"/>
          </p:cNvSpPr>
          <p:nvPr>
            <p:ph type="sldNum" sz="quarter" idx="5"/>
          </p:nvPr>
        </p:nvSpPr>
        <p:spPr bwMode="auto">
          <a:noFill/>
          <a:ln>
            <a:miter lim="800000"/>
            <a:headEnd/>
            <a:tailEnd/>
          </a:ln>
        </p:spPr>
        <p:txBody>
          <a:bodyPr/>
          <a:lstStyle/>
          <a:p>
            <a:fld id="{0585DC42-2834-4124-9B70-F7F3892E0F71}" type="slidenum">
              <a:rPr lang="en-GB" smtClean="0"/>
              <a:pPr/>
              <a:t>3</a:t>
            </a:fld>
            <a:endParaRPr lang="en-GB" dirty="0" smtClean="0"/>
          </a:p>
        </p:txBody>
      </p:sp>
    </p:spTree>
    <p:extLst>
      <p:ext uri="{BB962C8B-B14F-4D97-AF65-F5344CB8AC3E}">
        <p14:creationId xmlns:p14="http://schemas.microsoft.com/office/powerpoint/2010/main" val="40704578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p:spPr>
      </p:sp>
      <p:sp>
        <p:nvSpPr>
          <p:cNvPr id="23555" name="Notes Placeholder 2"/>
          <p:cNvSpPr>
            <a:spLocks noGrp="1"/>
          </p:cNvSpPr>
          <p:nvPr>
            <p:ph type="body" idx="1"/>
          </p:nvPr>
        </p:nvSpPr>
        <p:spPr bwMode="auto">
          <a:noFill/>
        </p:spPr>
        <p:txBody>
          <a:bodyPr/>
          <a:lstStyle/>
          <a:p>
            <a:pPr eaLnBrk="1" hangingPunct="1">
              <a:spcBef>
                <a:spcPct val="0"/>
              </a:spcBef>
            </a:pPr>
            <a:endParaRPr lang="en-US" dirty="0" smtClean="0"/>
          </a:p>
        </p:txBody>
      </p:sp>
      <p:sp>
        <p:nvSpPr>
          <p:cNvPr id="23556" name="Slide Number Placeholder 3"/>
          <p:cNvSpPr>
            <a:spLocks noGrp="1"/>
          </p:cNvSpPr>
          <p:nvPr>
            <p:ph type="sldNum" sz="quarter" idx="5"/>
          </p:nvPr>
        </p:nvSpPr>
        <p:spPr bwMode="auto">
          <a:noFill/>
          <a:ln>
            <a:miter lim="800000"/>
            <a:headEnd/>
            <a:tailEnd/>
          </a:ln>
        </p:spPr>
        <p:txBody>
          <a:bodyPr/>
          <a:lstStyle/>
          <a:p>
            <a:fld id="{0585DC42-2834-4124-9B70-F7F3892E0F71}" type="slidenum">
              <a:rPr lang="en-GB" smtClean="0"/>
              <a:pPr/>
              <a:t>4</a:t>
            </a:fld>
            <a:endParaRPr lang="en-GB" dirty="0" smtClean="0"/>
          </a:p>
        </p:txBody>
      </p:sp>
    </p:spTree>
    <p:extLst>
      <p:ext uri="{BB962C8B-B14F-4D97-AF65-F5344CB8AC3E}">
        <p14:creationId xmlns:p14="http://schemas.microsoft.com/office/powerpoint/2010/main" val="3870903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p:spPr>
      </p:sp>
      <p:sp>
        <p:nvSpPr>
          <p:cNvPr id="23555" name="Notes Placeholder 2"/>
          <p:cNvSpPr>
            <a:spLocks noGrp="1"/>
          </p:cNvSpPr>
          <p:nvPr>
            <p:ph type="body" idx="1"/>
          </p:nvPr>
        </p:nvSpPr>
        <p:spPr bwMode="auto">
          <a:noFill/>
        </p:spPr>
        <p:txBody>
          <a:bodyPr/>
          <a:lstStyle/>
          <a:p>
            <a:pPr eaLnBrk="1" hangingPunct="1">
              <a:spcBef>
                <a:spcPct val="0"/>
              </a:spcBef>
            </a:pPr>
            <a:endParaRPr lang="en-US" dirty="0" smtClean="0"/>
          </a:p>
        </p:txBody>
      </p:sp>
      <p:sp>
        <p:nvSpPr>
          <p:cNvPr id="23556" name="Slide Number Placeholder 3"/>
          <p:cNvSpPr>
            <a:spLocks noGrp="1"/>
          </p:cNvSpPr>
          <p:nvPr>
            <p:ph type="sldNum" sz="quarter" idx="5"/>
          </p:nvPr>
        </p:nvSpPr>
        <p:spPr bwMode="auto">
          <a:noFill/>
          <a:ln>
            <a:miter lim="800000"/>
            <a:headEnd/>
            <a:tailEnd/>
          </a:ln>
        </p:spPr>
        <p:txBody>
          <a:bodyPr/>
          <a:lstStyle/>
          <a:p>
            <a:fld id="{0585DC42-2834-4124-9B70-F7F3892E0F71}" type="slidenum">
              <a:rPr lang="en-GB" smtClean="0"/>
              <a:pPr/>
              <a:t>5</a:t>
            </a:fld>
            <a:endParaRPr lang="en-GB" dirty="0" smtClean="0"/>
          </a:p>
        </p:txBody>
      </p:sp>
    </p:spTree>
    <p:extLst>
      <p:ext uri="{BB962C8B-B14F-4D97-AF65-F5344CB8AC3E}">
        <p14:creationId xmlns:p14="http://schemas.microsoft.com/office/powerpoint/2010/main" val="20404386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p:spPr>
      </p:sp>
      <p:sp>
        <p:nvSpPr>
          <p:cNvPr id="23555" name="Notes Placeholder 2"/>
          <p:cNvSpPr>
            <a:spLocks noGrp="1"/>
          </p:cNvSpPr>
          <p:nvPr>
            <p:ph type="body" idx="1"/>
          </p:nvPr>
        </p:nvSpPr>
        <p:spPr bwMode="auto">
          <a:noFill/>
        </p:spPr>
        <p:txBody>
          <a:bodyPr/>
          <a:lstStyle/>
          <a:p>
            <a:pPr eaLnBrk="1" hangingPunct="1">
              <a:spcBef>
                <a:spcPct val="0"/>
              </a:spcBef>
            </a:pPr>
            <a:endParaRPr lang="en-US" dirty="0" smtClean="0"/>
          </a:p>
        </p:txBody>
      </p:sp>
      <p:sp>
        <p:nvSpPr>
          <p:cNvPr id="23556" name="Slide Number Placeholder 3"/>
          <p:cNvSpPr>
            <a:spLocks noGrp="1"/>
          </p:cNvSpPr>
          <p:nvPr>
            <p:ph type="sldNum" sz="quarter" idx="5"/>
          </p:nvPr>
        </p:nvSpPr>
        <p:spPr bwMode="auto">
          <a:noFill/>
          <a:ln>
            <a:miter lim="800000"/>
            <a:headEnd/>
            <a:tailEnd/>
          </a:ln>
        </p:spPr>
        <p:txBody>
          <a:bodyPr/>
          <a:lstStyle/>
          <a:p>
            <a:fld id="{0585DC42-2834-4124-9B70-F7F3892E0F71}" type="slidenum">
              <a:rPr lang="en-GB" smtClean="0"/>
              <a:pPr/>
              <a:t>6</a:t>
            </a:fld>
            <a:endParaRPr lang="en-GB" dirty="0" smtClean="0"/>
          </a:p>
        </p:txBody>
      </p:sp>
    </p:spTree>
    <p:extLst>
      <p:ext uri="{BB962C8B-B14F-4D97-AF65-F5344CB8AC3E}">
        <p14:creationId xmlns:p14="http://schemas.microsoft.com/office/powerpoint/2010/main" val="30821704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p:spPr>
      </p:sp>
      <p:sp>
        <p:nvSpPr>
          <p:cNvPr id="23555" name="Notes Placeholder 2"/>
          <p:cNvSpPr>
            <a:spLocks noGrp="1"/>
          </p:cNvSpPr>
          <p:nvPr>
            <p:ph type="body" idx="1"/>
          </p:nvPr>
        </p:nvSpPr>
        <p:spPr bwMode="auto">
          <a:noFill/>
        </p:spPr>
        <p:txBody>
          <a:bodyPr/>
          <a:lstStyle/>
          <a:p>
            <a:pPr eaLnBrk="1" hangingPunct="1">
              <a:spcBef>
                <a:spcPct val="0"/>
              </a:spcBef>
            </a:pPr>
            <a:endParaRPr lang="en-US" dirty="0" smtClean="0"/>
          </a:p>
        </p:txBody>
      </p:sp>
      <p:sp>
        <p:nvSpPr>
          <p:cNvPr id="23556" name="Slide Number Placeholder 3"/>
          <p:cNvSpPr>
            <a:spLocks noGrp="1"/>
          </p:cNvSpPr>
          <p:nvPr>
            <p:ph type="sldNum" sz="quarter" idx="5"/>
          </p:nvPr>
        </p:nvSpPr>
        <p:spPr bwMode="auto">
          <a:noFill/>
          <a:ln>
            <a:miter lim="800000"/>
            <a:headEnd/>
            <a:tailEnd/>
          </a:ln>
        </p:spPr>
        <p:txBody>
          <a:bodyPr/>
          <a:lstStyle/>
          <a:p>
            <a:fld id="{0585DC42-2834-4124-9B70-F7F3892E0F71}" type="slidenum">
              <a:rPr lang="en-GB" smtClean="0"/>
              <a:pPr/>
              <a:t>7</a:t>
            </a:fld>
            <a:endParaRPr lang="en-GB" dirty="0" smtClean="0"/>
          </a:p>
        </p:txBody>
      </p:sp>
    </p:spTree>
    <p:extLst>
      <p:ext uri="{BB962C8B-B14F-4D97-AF65-F5344CB8AC3E}">
        <p14:creationId xmlns:p14="http://schemas.microsoft.com/office/powerpoint/2010/main" val="5946245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p:spPr>
      </p:sp>
      <p:sp>
        <p:nvSpPr>
          <p:cNvPr id="23555" name="Notes Placeholder 2"/>
          <p:cNvSpPr>
            <a:spLocks noGrp="1"/>
          </p:cNvSpPr>
          <p:nvPr>
            <p:ph type="body" idx="1"/>
          </p:nvPr>
        </p:nvSpPr>
        <p:spPr bwMode="auto">
          <a:noFill/>
        </p:spPr>
        <p:txBody>
          <a:bodyPr/>
          <a:lstStyle/>
          <a:p>
            <a:pPr eaLnBrk="1" hangingPunct="1">
              <a:spcBef>
                <a:spcPct val="0"/>
              </a:spcBef>
            </a:pPr>
            <a:endParaRPr lang="en-US" dirty="0" smtClean="0"/>
          </a:p>
        </p:txBody>
      </p:sp>
      <p:sp>
        <p:nvSpPr>
          <p:cNvPr id="23556" name="Slide Number Placeholder 3"/>
          <p:cNvSpPr>
            <a:spLocks noGrp="1"/>
          </p:cNvSpPr>
          <p:nvPr>
            <p:ph type="sldNum" sz="quarter" idx="5"/>
          </p:nvPr>
        </p:nvSpPr>
        <p:spPr bwMode="auto">
          <a:noFill/>
          <a:ln>
            <a:miter lim="800000"/>
            <a:headEnd/>
            <a:tailEnd/>
          </a:ln>
        </p:spPr>
        <p:txBody>
          <a:bodyPr/>
          <a:lstStyle/>
          <a:p>
            <a:fld id="{0585DC42-2834-4124-9B70-F7F3892E0F71}" type="slidenum">
              <a:rPr lang="en-GB" smtClean="0"/>
              <a:pPr/>
              <a:t>8</a:t>
            </a:fld>
            <a:endParaRPr lang="en-GB" dirty="0" smtClean="0"/>
          </a:p>
        </p:txBody>
      </p:sp>
    </p:spTree>
    <p:extLst>
      <p:ext uri="{BB962C8B-B14F-4D97-AF65-F5344CB8AC3E}">
        <p14:creationId xmlns:p14="http://schemas.microsoft.com/office/powerpoint/2010/main" val="9583942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p:spPr>
      </p:sp>
      <p:sp>
        <p:nvSpPr>
          <p:cNvPr id="23555" name="Notes Placeholder 2"/>
          <p:cNvSpPr>
            <a:spLocks noGrp="1"/>
          </p:cNvSpPr>
          <p:nvPr>
            <p:ph type="body" idx="1"/>
          </p:nvPr>
        </p:nvSpPr>
        <p:spPr bwMode="auto">
          <a:noFill/>
        </p:spPr>
        <p:txBody>
          <a:bodyPr/>
          <a:lstStyle/>
          <a:p>
            <a:pPr eaLnBrk="1" hangingPunct="1">
              <a:spcBef>
                <a:spcPct val="0"/>
              </a:spcBef>
            </a:pPr>
            <a:endParaRPr lang="en-US" dirty="0" smtClean="0"/>
          </a:p>
        </p:txBody>
      </p:sp>
      <p:sp>
        <p:nvSpPr>
          <p:cNvPr id="23556" name="Slide Number Placeholder 3"/>
          <p:cNvSpPr>
            <a:spLocks noGrp="1"/>
          </p:cNvSpPr>
          <p:nvPr>
            <p:ph type="sldNum" sz="quarter" idx="5"/>
          </p:nvPr>
        </p:nvSpPr>
        <p:spPr bwMode="auto">
          <a:noFill/>
          <a:ln>
            <a:miter lim="800000"/>
            <a:headEnd/>
            <a:tailEnd/>
          </a:ln>
        </p:spPr>
        <p:txBody>
          <a:bodyPr/>
          <a:lstStyle/>
          <a:p>
            <a:fld id="{0585DC42-2834-4124-9B70-F7F3892E0F71}" type="slidenum">
              <a:rPr lang="en-GB" smtClean="0"/>
              <a:pPr/>
              <a:t>9</a:t>
            </a:fld>
            <a:endParaRPr lang="en-GB" dirty="0" smtClean="0"/>
          </a:p>
        </p:txBody>
      </p:sp>
    </p:spTree>
    <p:extLst>
      <p:ext uri="{BB962C8B-B14F-4D97-AF65-F5344CB8AC3E}">
        <p14:creationId xmlns:p14="http://schemas.microsoft.com/office/powerpoint/2010/main" val="36155472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7/30/2015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7/30/2015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7/30/2015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7/30/2015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7/30/2015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7/30/2015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7/30/2015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7/30/2015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7/30/2015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7/30/2015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7/30/2015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7/30/2015</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hyperlink" Target="http://www.stepintothenhs.uk/"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2015164 StepNHS2015PowerPointTemplate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TextBox 3"/>
          <p:cNvSpPr txBox="1"/>
          <p:nvPr/>
        </p:nvSpPr>
        <p:spPr>
          <a:xfrm>
            <a:off x="2571736" y="1700808"/>
            <a:ext cx="5857916" cy="3970318"/>
          </a:xfrm>
          <a:prstGeom prst="rect">
            <a:avLst/>
          </a:prstGeom>
          <a:noFill/>
        </p:spPr>
        <p:txBody>
          <a:bodyPr wrap="square" rtlCol="0">
            <a:spAutoFit/>
          </a:bodyPr>
          <a:lstStyle/>
          <a:p>
            <a:pPr algn="ctr">
              <a:spcBef>
                <a:spcPct val="50000"/>
              </a:spcBef>
            </a:pPr>
            <a:r>
              <a:rPr lang="en-GB" sz="3600" dirty="0" smtClean="0">
                <a:latin typeface="Arial" pitchFamily="34" charset="0"/>
                <a:cs typeface="Arial" pitchFamily="34" charset="0"/>
              </a:rPr>
              <a:t>There are over 350 different careers available in the NHS!</a:t>
            </a:r>
          </a:p>
          <a:p>
            <a:pPr algn="ctr">
              <a:spcBef>
                <a:spcPct val="50000"/>
              </a:spcBef>
            </a:pPr>
            <a:r>
              <a:rPr lang="en-GB" sz="3600" dirty="0" smtClean="0">
                <a:latin typeface="Arial" pitchFamily="34" charset="0"/>
                <a:cs typeface="Arial" pitchFamily="34" charset="0"/>
              </a:rPr>
              <a:t>Here are just some of the NHS team to tell you about their jobs. </a:t>
            </a:r>
          </a:p>
          <a:p>
            <a:endParaRPr lang="en-GB"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2015164 StepNHS2015PowerPointTemplat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3" name="Picture 9" descr="DSC_2429"/>
          <p:cNvPicPr>
            <a:picLocks noChangeAspect="1" noChangeArrowheads="1"/>
          </p:cNvPicPr>
          <p:nvPr/>
        </p:nvPicPr>
        <p:blipFill>
          <a:blip r:embed="rId4" cstate="print"/>
          <a:srcRect r="5705"/>
          <a:stretch>
            <a:fillRect/>
          </a:stretch>
        </p:blipFill>
        <p:spPr bwMode="auto">
          <a:xfrm>
            <a:off x="5802361" y="1346696"/>
            <a:ext cx="3162127" cy="5106640"/>
          </a:xfrm>
          <a:prstGeom prst="rect">
            <a:avLst/>
          </a:prstGeom>
          <a:noFill/>
          <a:ln w="9525">
            <a:noFill/>
            <a:miter lim="800000"/>
            <a:headEnd/>
            <a:tailEnd/>
          </a:ln>
        </p:spPr>
      </p:pic>
      <p:sp>
        <p:nvSpPr>
          <p:cNvPr id="4" name="TextBox 3"/>
          <p:cNvSpPr txBox="1"/>
          <p:nvPr/>
        </p:nvSpPr>
        <p:spPr>
          <a:xfrm>
            <a:off x="214282" y="1142984"/>
            <a:ext cx="5357850" cy="5478423"/>
          </a:xfrm>
          <a:prstGeom prst="rect">
            <a:avLst/>
          </a:prstGeom>
          <a:noFill/>
        </p:spPr>
        <p:txBody>
          <a:bodyPr wrap="square" rtlCol="0">
            <a:spAutoFit/>
          </a:bodyPr>
          <a:lstStyle/>
          <a:p>
            <a:r>
              <a:rPr lang="en-GB" b="1" dirty="0" smtClean="0">
                <a:latin typeface="Arial" pitchFamily="34" charset="0"/>
                <a:cs typeface="Arial" pitchFamily="34" charset="0"/>
              </a:rPr>
              <a:t>The human resources professional</a:t>
            </a:r>
            <a:endParaRPr lang="en-GB" dirty="0" smtClean="0">
              <a:latin typeface="Arial" pitchFamily="34" charset="0"/>
              <a:cs typeface="Arial" pitchFamily="34" charset="0"/>
            </a:endParaRPr>
          </a:p>
          <a:p>
            <a:endParaRPr lang="en-GB" sz="1050" dirty="0" smtClean="0">
              <a:latin typeface="Arial" pitchFamily="34" charset="0"/>
              <a:cs typeface="Arial" pitchFamily="34" charset="0"/>
            </a:endParaRPr>
          </a:p>
          <a:p>
            <a:r>
              <a:rPr lang="en-GB" sz="1400" b="1" dirty="0" smtClean="0">
                <a:latin typeface="Arial" pitchFamily="34" charset="0"/>
                <a:cs typeface="Arial" pitchFamily="34" charset="0"/>
              </a:rPr>
              <a:t>Name: </a:t>
            </a:r>
            <a:r>
              <a:rPr lang="en-GB" sz="1400" dirty="0" smtClean="0">
                <a:latin typeface="Arial" pitchFamily="34" charset="0"/>
                <a:cs typeface="Arial" pitchFamily="34" charset="0"/>
              </a:rPr>
              <a:t>		Louise Brandon</a:t>
            </a:r>
          </a:p>
          <a:p>
            <a:endParaRPr lang="en-GB" sz="1050" dirty="0" smtClean="0">
              <a:latin typeface="Arial" pitchFamily="34" charset="0"/>
              <a:cs typeface="Arial" pitchFamily="34" charset="0"/>
            </a:endParaRPr>
          </a:p>
          <a:p>
            <a:r>
              <a:rPr lang="en-GB" sz="1400" b="1" dirty="0" smtClean="0">
                <a:latin typeface="Arial" pitchFamily="34" charset="0"/>
                <a:cs typeface="Arial" pitchFamily="34" charset="0"/>
              </a:rPr>
              <a:t>Role: </a:t>
            </a:r>
            <a:r>
              <a:rPr lang="en-GB" sz="1400" dirty="0" smtClean="0">
                <a:latin typeface="Arial" pitchFamily="34" charset="0"/>
                <a:cs typeface="Arial" pitchFamily="34" charset="0"/>
              </a:rPr>
              <a:t>		Assistant personnel officer</a:t>
            </a:r>
          </a:p>
          <a:p>
            <a:endParaRPr lang="en-GB" sz="1000" dirty="0" smtClean="0">
              <a:latin typeface="Arial" pitchFamily="34" charset="0"/>
              <a:cs typeface="Arial" pitchFamily="34" charset="0"/>
            </a:endParaRPr>
          </a:p>
          <a:p>
            <a:r>
              <a:rPr lang="en-GB" sz="1400" b="1" dirty="0" smtClean="0">
                <a:latin typeface="Arial" pitchFamily="34" charset="0"/>
                <a:cs typeface="Arial" pitchFamily="34" charset="0"/>
              </a:rPr>
              <a:t>Responsibilities: </a:t>
            </a:r>
            <a:r>
              <a:rPr lang="en-GB" sz="1400" dirty="0" smtClean="0">
                <a:latin typeface="Arial" pitchFamily="34" charset="0"/>
                <a:cs typeface="Arial" pitchFamily="34" charset="0"/>
              </a:rPr>
              <a:t>	Staff management including recruitment 		and employee welfare; pay issues, 		training and development, health and 		safety, plus advising hospital managers.</a:t>
            </a:r>
          </a:p>
          <a:p>
            <a:endParaRPr lang="en-GB" sz="700" b="1" dirty="0" smtClean="0">
              <a:latin typeface="Arial" pitchFamily="34" charset="0"/>
              <a:cs typeface="Arial" pitchFamily="34" charset="0"/>
            </a:endParaRPr>
          </a:p>
          <a:p>
            <a:r>
              <a:rPr lang="en-GB" sz="1400" b="1" dirty="0" smtClean="0">
                <a:latin typeface="Arial" pitchFamily="34" charset="0"/>
                <a:cs typeface="Arial" pitchFamily="34" charset="0"/>
              </a:rPr>
              <a:t>Personality: </a:t>
            </a:r>
            <a:r>
              <a:rPr lang="en-GB" sz="1400" dirty="0" smtClean="0">
                <a:latin typeface="Arial" pitchFamily="34" charset="0"/>
                <a:cs typeface="Arial" pitchFamily="34" charset="0"/>
              </a:rPr>
              <a:t>	Enjoy working with other people, 			organised and able to do many tasks at 		once, staying calm under pressure.</a:t>
            </a:r>
          </a:p>
          <a:p>
            <a:endParaRPr lang="en-GB" sz="700" b="1" dirty="0" smtClean="0">
              <a:latin typeface="Arial" pitchFamily="34" charset="0"/>
              <a:cs typeface="Arial" pitchFamily="34" charset="0"/>
            </a:endParaRPr>
          </a:p>
          <a:p>
            <a:r>
              <a:rPr lang="en-GB" sz="1400" b="1" dirty="0" smtClean="0">
                <a:latin typeface="Arial" pitchFamily="34" charset="0"/>
                <a:cs typeface="Arial" pitchFamily="34" charset="0"/>
              </a:rPr>
              <a:t>Advice: </a:t>
            </a:r>
            <a:r>
              <a:rPr lang="en-GB" sz="1400" dirty="0" smtClean="0">
                <a:latin typeface="Arial" pitchFamily="34" charset="0"/>
                <a:cs typeface="Arial" pitchFamily="34" charset="0"/>
              </a:rPr>
              <a:t>		If you’re looking for a career with lots of 		opportunities to progress up the ladder, 		this job is excellent.</a:t>
            </a:r>
            <a:endParaRPr lang="en-GB" sz="1400" i="1" dirty="0" smtClean="0">
              <a:latin typeface="Arial" pitchFamily="34" charset="0"/>
              <a:cs typeface="Arial" pitchFamily="34" charset="0"/>
            </a:endParaRPr>
          </a:p>
          <a:p>
            <a:endParaRPr lang="en-GB" sz="700" b="1" dirty="0" smtClean="0">
              <a:latin typeface="Arial" pitchFamily="34" charset="0"/>
              <a:cs typeface="Arial" pitchFamily="34" charset="0"/>
            </a:endParaRPr>
          </a:p>
          <a:p>
            <a:r>
              <a:rPr lang="en-GB" sz="1400" b="1" dirty="0" smtClean="0">
                <a:latin typeface="Arial" pitchFamily="34" charset="0"/>
                <a:cs typeface="Arial" pitchFamily="34" charset="0"/>
              </a:rPr>
              <a:t>Entry requirements:</a:t>
            </a:r>
            <a:r>
              <a:rPr lang="en-GB" sz="1400" dirty="0" smtClean="0">
                <a:latin typeface="Arial" pitchFamily="34" charset="0"/>
                <a:cs typeface="Arial" pitchFamily="34" charset="0"/>
              </a:rPr>
              <a:t>	There are no minimum entry 			requirements, but you'll need to 			demonstrate a good basic education.</a:t>
            </a:r>
          </a:p>
          <a:p>
            <a:r>
              <a:rPr lang="en-GB" sz="1400" dirty="0" smtClean="0">
                <a:latin typeface="Arial" pitchFamily="34" charset="0"/>
                <a:cs typeface="Arial" pitchFamily="34" charset="0"/>
              </a:rPr>
              <a:t>		You can either enter at an administrative 		level and work your way up or you can 		complete A levels (or equivalent) and then 		study for a degree - perhaps in human 		resource management.</a:t>
            </a:r>
            <a:endParaRPr lang="en-GB" sz="1400" dirty="0">
              <a:latin typeface="Arial" pitchFamily="34" charset="0"/>
              <a:cs typeface="Arial" pitchFamily="34" charset="0"/>
            </a:endParaRPr>
          </a:p>
        </p:txBody>
      </p:sp>
    </p:spTree>
    <p:extLst>
      <p:ext uri="{BB962C8B-B14F-4D97-AF65-F5344CB8AC3E}">
        <p14:creationId xmlns:p14="http://schemas.microsoft.com/office/powerpoint/2010/main" val="108944616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2015164 StepNHS2015PowerPointTemplat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3" name="Picture 10" descr="casestudy-kate-garrard02"/>
          <p:cNvPicPr>
            <a:picLocks noChangeAspect="1" noChangeArrowheads="1"/>
          </p:cNvPicPr>
          <p:nvPr/>
        </p:nvPicPr>
        <p:blipFill>
          <a:blip r:embed="rId4" cstate="print"/>
          <a:srcRect l="8792" r="6894"/>
          <a:stretch>
            <a:fillRect/>
          </a:stretch>
        </p:blipFill>
        <p:spPr bwMode="auto">
          <a:xfrm>
            <a:off x="5724128" y="1364382"/>
            <a:ext cx="3276997" cy="5160962"/>
          </a:xfrm>
          <a:prstGeom prst="rect">
            <a:avLst/>
          </a:prstGeom>
          <a:noFill/>
          <a:ln w="9525">
            <a:noFill/>
            <a:miter lim="800000"/>
            <a:headEnd/>
            <a:tailEnd/>
          </a:ln>
        </p:spPr>
      </p:pic>
      <p:sp>
        <p:nvSpPr>
          <p:cNvPr id="4" name="TextBox 3"/>
          <p:cNvSpPr txBox="1"/>
          <p:nvPr/>
        </p:nvSpPr>
        <p:spPr>
          <a:xfrm>
            <a:off x="214282" y="1102578"/>
            <a:ext cx="5357850" cy="5786199"/>
          </a:xfrm>
          <a:prstGeom prst="rect">
            <a:avLst/>
          </a:prstGeom>
          <a:noFill/>
        </p:spPr>
        <p:txBody>
          <a:bodyPr wrap="square" rtlCol="0">
            <a:spAutoFit/>
          </a:bodyPr>
          <a:lstStyle/>
          <a:p>
            <a:r>
              <a:rPr lang="en-GB" b="1" dirty="0" smtClean="0">
                <a:latin typeface="Arial" pitchFamily="34" charset="0"/>
                <a:cs typeface="Arial" pitchFamily="34" charset="0"/>
              </a:rPr>
              <a:t>The clinical scientist</a:t>
            </a:r>
            <a:endParaRPr lang="en-GB" dirty="0" smtClean="0">
              <a:latin typeface="Arial" pitchFamily="34" charset="0"/>
              <a:cs typeface="Arial" pitchFamily="34" charset="0"/>
            </a:endParaRPr>
          </a:p>
          <a:p>
            <a:endParaRPr lang="en-GB" sz="1400" dirty="0" smtClean="0">
              <a:latin typeface="Arial" pitchFamily="34" charset="0"/>
              <a:cs typeface="Arial" pitchFamily="34" charset="0"/>
            </a:endParaRPr>
          </a:p>
          <a:p>
            <a:r>
              <a:rPr lang="en-GB" sz="1400" b="1" dirty="0" smtClean="0">
                <a:latin typeface="Arial" pitchFamily="34" charset="0"/>
                <a:cs typeface="Arial" pitchFamily="34" charset="0"/>
              </a:rPr>
              <a:t>Name: </a:t>
            </a:r>
            <a:r>
              <a:rPr lang="en-GB" sz="1400" dirty="0" smtClean="0">
                <a:latin typeface="Arial" pitchFamily="34" charset="0"/>
                <a:cs typeface="Arial" pitchFamily="34" charset="0"/>
              </a:rPr>
              <a:t>		Kate Garrard</a:t>
            </a:r>
          </a:p>
          <a:p>
            <a:endParaRPr lang="en-GB" sz="1400" dirty="0" smtClean="0">
              <a:latin typeface="Arial" pitchFamily="34" charset="0"/>
              <a:cs typeface="Arial" pitchFamily="34" charset="0"/>
            </a:endParaRPr>
          </a:p>
          <a:p>
            <a:r>
              <a:rPr lang="en-GB" sz="1400" b="1" dirty="0" smtClean="0">
                <a:latin typeface="Arial" pitchFamily="34" charset="0"/>
                <a:cs typeface="Arial" pitchFamily="34" charset="0"/>
              </a:rPr>
              <a:t>Role: </a:t>
            </a:r>
            <a:r>
              <a:rPr lang="en-GB" sz="1400" dirty="0" smtClean="0">
                <a:latin typeface="Arial" pitchFamily="34" charset="0"/>
                <a:cs typeface="Arial" pitchFamily="34" charset="0"/>
              </a:rPr>
              <a:t>		Pre-registered clinical scientist</a:t>
            </a:r>
          </a:p>
          <a:p>
            <a:endParaRPr lang="en-GB" sz="1400" dirty="0" smtClean="0">
              <a:latin typeface="Arial" pitchFamily="34" charset="0"/>
              <a:cs typeface="Arial" pitchFamily="34" charset="0"/>
            </a:endParaRPr>
          </a:p>
          <a:p>
            <a:r>
              <a:rPr lang="en-GB" sz="1400" b="1" dirty="0" smtClean="0">
                <a:latin typeface="Arial" pitchFamily="34" charset="0"/>
                <a:cs typeface="Arial" pitchFamily="34" charset="0"/>
              </a:rPr>
              <a:t>Responsibilities: </a:t>
            </a:r>
            <a:r>
              <a:rPr lang="en-GB" sz="1400" dirty="0" smtClean="0">
                <a:latin typeface="Arial" pitchFamily="34" charset="0"/>
                <a:cs typeface="Arial" pitchFamily="34" charset="0"/>
              </a:rPr>
              <a:t>	Taking samples of genetic materials and 		analysing it for diseases or abnormalities 		in the lab.</a:t>
            </a:r>
          </a:p>
          <a:p>
            <a:endParaRPr lang="en-GB" sz="1000" b="1" dirty="0" smtClean="0">
              <a:latin typeface="Arial" pitchFamily="34" charset="0"/>
              <a:cs typeface="Arial" pitchFamily="34" charset="0"/>
            </a:endParaRPr>
          </a:p>
          <a:p>
            <a:r>
              <a:rPr lang="en-GB" sz="1400" b="1" dirty="0" smtClean="0">
                <a:latin typeface="Arial" pitchFamily="34" charset="0"/>
                <a:cs typeface="Arial" pitchFamily="34" charset="0"/>
              </a:rPr>
              <a:t>Personality: </a:t>
            </a:r>
            <a:r>
              <a:rPr lang="en-GB" sz="1400" dirty="0" smtClean="0">
                <a:latin typeface="Arial" pitchFamily="34" charset="0"/>
                <a:cs typeface="Arial" pitchFamily="34" charset="0"/>
              </a:rPr>
              <a:t>	Able to concentrate for long periods of 		time,  pay attention to detail and have 		good problem-solving skills.</a:t>
            </a:r>
          </a:p>
          <a:p>
            <a:endParaRPr lang="en-GB" sz="1000" b="1" dirty="0" smtClean="0">
              <a:latin typeface="Arial" pitchFamily="34" charset="0"/>
              <a:cs typeface="Arial" pitchFamily="34" charset="0"/>
            </a:endParaRPr>
          </a:p>
          <a:p>
            <a:r>
              <a:rPr lang="en-GB" sz="1400" b="1" dirty="0" smtClean="0">
                <a:latin typeface="Arial" pitchFamily="34" charset="0"/>
                <a:cs typeface="Arial" pitchFamily="34" charset="0"/>
              </a:rPr>
              <a:t>Advice: </a:t>
            </a:r>
            <a:r>
              <a:rPr lang="en-GB" sz="1400" dirty="0" smtClean="0">
                <a:latin typeface="Arial" pitchFamily="34" charset="0"/>
                <a:cs typeface="Arial" pitchFamily="34" charset="0"/>
              </a:rPr>
              <a:t>		If you’re interested in science, medicine 		and computing, and love using the latest 		technology, you couldn’t find a better job. 		Some of the mutations I find are quite 		unique - they have never been seen by 		anyone else in the world before.</a:t>
            </a:r>
            <a:endParaRPr lang="en-GB" sz="1400" i="1" dirty="0" smtClean="0">
              <a:latin typeface="Arial" pitchFamily="34" charset="0"/>
              <a:cs typeface="Arial" pitchFamily="34" charset="0"/>
            </a:endParaRPr>
          </a:p>
          <a:p>
            <a:endParaRPr lang="en-GB" sz="1000" b="1" dirty="0" smtClean="0">
              <a:latin typeface="Arial" pitchFamily="34" charset="0"/>
              <a:cs typeface="Arial" pitchFamily="34" charset="0"/>
            </a:endParaRPr>
          </a:p>
          <a:p>
            <a:r>
              <a:rPr lang="en-GB" sz="1400" b="1" dirty="0" smtClean="0">
                <a:latin typeface="Arial" pitchFamily="34" charset="0"/>
                <a:cs typeface="Arial" pitchFamily="34" charset="0"/>
              </a:rPr>
              <a:t>Entry requirements:</a:t>
            </a:r>
            <a:r>
              <a:rPr lang="en-GB" sz="1400" dirty="0" smtClean="0">
                <a:latin typeface="Arial" pitchFamily="34" charset="0"/>
                <a:cs typeface="Arial" pitchFamily="34" charset="0"/>
              </a:rPr>
              <a:t>	Five GCSEs at grade A-C (including 		maths, English and two science subjects).		At least two A levels or equivalent. A 		biomedical science degree followed by the 		three year NHS Scientist Training 			Programme. </a:t>
            </a:r>
          </a:p>
        </p:txBody>
      </p:sp>
    </p:spTree>
    <p:extLst>
      <p:ext uri="{BB962C8B-B14F-4D97-AF65-F5344CB8AC3E}">
        <p14:creationId xmlns:p14="http://schemas.microsoft.com/office/powerpoint/2010/main" val="10894461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2015164 StepNHS2015PowerPointTemplat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3" name="Picture 7" descr="casestudy-anna-kerry02"/>
          <p:cNvPicPr>
            <a:picLocks noChangeAspect="1" noChangeArrowheads="1"/>
          </p:cNvPicPr>
          <p:nvPr/>
        </p:nvPicPr>
        <p:blipFill>
          <a:blip r:embed="rId4" cstate="print"/>
          <a:srcRect l="35896" t="21465" r="27249"/>
          <a:stretch>
            <a:fillRect/>
          </a:stretch>
        </p:blipFill>
        <p:spPr bwMode="auto">
          <a:xfrm>
            <a:off x="5715000" y="1292944"/>
            <a:ext cx="3281363" cy="5232400"/>
          </a:xfrm>
          <a:prstGeom prst="rect">
            <a:avLst/>
          </a:prstGeom>
          <a:noFill/>
          <a:ln w="9525">
            <a:noFill/>
            <a:miter lim="800000"/>
            <a:headEnd/>
            <a:tailEnd/>
          </a:ln>
        </p:spPr>
      </p:pic>
      <p:sp>
        <p:nvSpPr>
          <p:cNvPr id="4" name="TextBox 3"/>
          <p:cNvSpPr txBox="1"/>
          <p:nvPr/>
        </p:nvSpPr>
        <p:spPr>
          <a:xfrm>
            <a:off x="214282" y="1214422"/>
            <a:ext cx="5429288" cy="5970865"/>
          </a:xfrm>
          <a:prstGeom prst="rect">
            <a:avLst/>
          </a:prstGeom>
          <a:noFill/>
        </p:spPr>
        <p:txBody>
          <a:bodyPr wrap="square" rtlCol="0">
            <a:spAutoFit/>
          </a:bodyPr>
          <a:lstStyle/>
          <a:p>
            <a:r>
              <a:rPr lang="en-GB" b="1" dirty="0" smtClean="0">
                <a:latin typeface="Arial" pitchFamily="34" charset="0"/>
                <a:cs typeface="Arial" pitchFamily="34" charset="0"/>
              </a:rPr>
              <a:t>The intensive care nurse</a:t>
            </a:r>
          </a:p>
          <a:p>
            <a:endParaRPr lang="en-GB" sz="1400" b="1" dirty="0" smtClean="0">
              <a:latin typeface="Arial" pitchFamily="34" charset="0"/>
              <a:cs typeface="Arial" pitchFamily="34" charset="0"/>
            </a:endParaRPr>
          </a:p>
          <a:p>
            <a:r>
              <a:rPr lang="en-GB" sz="1400" b="1" dirty="0" smtClean="0">
                <a:latin typeface="Arial" pitchFamily="34" charset="0"/>
                <a:cs typeface="Arial" pitchFamily="34" charset="0"/>
              </a:rPr>
              <a:t>Name: </a:t>
            </a:r>
            <a:r>
              <a:rPr lang="en-GB" sz="1400" dirty="0" smtClean="0">
                <a:latin typeface="Arial" pitchFamily="34" charset="0"/>
                <a:cs typeface="Arial" pitchFamily="34" charset="0"/>
              </a:rPr>
              <a:t>		Anna Kerry</a:t>
            </a:r>
          </a:p>
          <a:p>
            <a:endParaRPr lang="en-GB" sz="1400" dirty="0" smtClean="0">
              <a:latin typeface="Arial" pitchFamily="34" charset="0"/>
              <a:cs typeface="Arial" pitchFamily="34" charset="0"/>
            </a:endParaRPr>
          </a:p>
          <a:p>
            <a:r>
              <a:rPr lang="en-GB" sz="1400" b="1" dirty="0" smtClean="0">
                <a:latin typeface="Arial" pitchFamily="34" charset="0"/>
                <a:cs typeface="Arial" pitchFamily="34" charset="0"/>
              </a:rPr>
              <a:t>Role: </a:t>
            </a:r>
            <a:r>
              <a:rPr lang="en-GB" sz="1400" dirty="0" smtClean="0">
                <a:latin typeface="Arial" pitchFamily="34" charset="0"/>
                <a:cs typeface="Arial" pitchFamily="34" charset="0"/>
              </a:rPr>
              <a:t>		Registered nurse in intensive care</a:t>
            </a:r>
          </a:p>
          <a:p>
            <a:endParaRPr lang="en-GB" sz="1400" dirty="0" smtClean="0">
              <a:latin typeface="Arial" pitchFamily="34" charset="0"/>
              <a:cs typeface="Arial" pitchFamily="34" charset="0"/>
            </a:endParaRPr>
          </a:p>
          <a:p>
            <a:r>
              <a:rPr lang="en-GB" sz="1400" b="1" dirty="0" smtClean="0">
                <a:latin typeface="Arial" pitchFamily="34" charset="0"/>
                <a:cs typeface="Arial" pitchFamily="34" charset="0"/>
              </a:rPr>
              <a:t>Responsibilities: </a:t>
            </a:r>
            <a:r>
              <a:rPr lang="en-GB" sz="1400" dirty="0" smtClean="0">
                <a:latin typeface="Arial" pitchFamily="34" charset="0"/>
                <a:cs typeface="Arial" pitchFamily="34" charset="0"/>
              </a:rPr>
              <a:t>	Providing one-to-one patient care for		seriously ill people, monitoring and 		registering all the support equipment 		needed to keep patients alive.</a:t>
            </a:r>
          </a:p>
          <a:p>
            <a:endParaRPr lang="en-GB" sz="1400" dirty="0" smtClean="0">
              <a:latin typeface="Arial" pitchFamily="34" charset="0"/>
              <a:cs typeface="Arial" pitchFamily="34" charset="0"/>
            </a:endParaRPr>
          </a:p>
          <a:p>
            <a:r>
              <a:rPr lang="en-GB" sz="1400" b="1" dirty="0" smtClean="0">
                <a:latin typeface="Arial" pitchFamily="34" charset="0"/>
                <a:cs typeface="Arial" pitchFamily="34" charset="0"/>
              </a:rPr>
              <a:t>Personality: </a:t>
            </a:r>
            <a:r>
              <a:rPr lang="en-GB" sz="1400" dirty="0" smtClean="0">
                <a:latin typeface="Arial" pitchFamily="34" charset="0"/>
                <a:cs typeface="Arial" pitchFamily="34" charset="0"/>
              </a:rPr>
              <a:t>	Well balanced, mature and practical. </a:t>
            </a:r>
          </a:p>
          <a:p>
            <a:r>
              <a:rPr lang="en-GB" sz="1400" dirty="0" smtClean="0">
                <a:latin typeface="Arial" pitchFamily="34" charset="0"/>
                <a:cs typeface="Arial" pitchFamily="34" charset="0"/>
              </a:rPr>
              <a:t>		Able to work well under pressure.</a:t>
            </a:r>
          </a:p>
          <a:p>
            <a:endParaRPr lang="en-GB" sz="1400" dirty="0" smtClean="0">
              <a:latin typeface="Arial" pitchFamily="34" charset="0"/>
              <a:cs typeface="Arial" pitchFamily="34" charset="0"/>
            </a:endParaRPr>
          </a:p>
          <a:p>
            <a:r>
              <a:rPr lang="en-GB" sz="1400" b="1" dirty="0" smtClean="0">
                <a:latin typeface="Arial" pitchFamily="34" charset="0"/>
                <a:cs typeface="Arial" pitchFamily="34" charset="0"/>
              </a:rPr>
              <a:t>Advice: </a:t>
            </a:r>
            <a:r>
              <a:rPr lang="en-GB" sz="1400" dirty="0" smtClean="0">
                <a:latin typeface="Arial" pitchFamily="34" charset="0"/>
                <a:cs typeface="Arial" pitchFamily="34" charset="0"/>
              </a:rPr>
              <a:t>		It can be emotionally draining, you 	have to 		keep pretty balanced. The job can move 		from the sad times when everything you do 		is just not enough to help, to the fantastic 		sense of achievement of saying goodbye to 		a patient well on their way to recovery.</a:t>
            </a:r>
          </a:p>
          <a:p>
            <a:endParaRPr lang="en-GB" sz="1400" i="1" dirty="0" smtClean="0">
              <a:latin typeface="Arial" pitchFamily="34" charset="0"/>
              <a:cs typeface="Arial" pitchFamily="34" charset="0"/>
            </a:endParaRPr>
          </a:p>
          <a:p>
            <a:r>
              <a:rPr lang="en-GB" sz="1400" b="1" dirty="0" smtClean="0">
                <a:latin typeface="Arial" pitchFamily="34" charset="0"/>
                <a:cs typeface="Arial" pitchFamily="34" charset="0"/>
              </a:rPr>
              <a:t>Entry requirements:</a:t>
            </a:r>
            <a:r>
              <a:rPr lang="en-GB" sz="1400" dirty="0" smtClean="0">
                <a:latin typeface="Arial" pitchFamily="34" charset="0"/>
                <a:cs typeface="Arial" pitchFamily="34" charset="0"/>
              </a:rPr>
              <a:t>	Five GCSEs at grade A-C 			(including English and a science subject),		plus at least two A levels or equivalent. A 		degree in nursing.</a:t>
            </a:r>
          </a:p>
          <a:p>
            <a:r>
              <a:rPr lang="en-GB" sz="1400" dirty="0" smtClean="0">
                <a:latin typeface="Arial" pitchFamily="34" charset="0"/>
                <a:cs typeface="Arial" pitchFamily="34" charset="0"/>
              </a:rPr>
              <a:t>		</a:t>
            </a:r>
            <a:endParaRPr lang="en-GB" sz="1400" b="1" dirty="0" smtClean="0">
              <a:latin typeface="Arial" pitchFamily="34" charset="0"/>
              <a:cs typeface="Arial" pitchFamily="34" charset="0"/>
            </a:endParaRPr>
          </a:p>
          <a:p>
            <a:endParaRPr lang="en-GB" sz="1400" dirty="0">
              <a:latin typeface="Arial" pitchFamily="34" charset="0"/>
              <a:cs typeface="Arial" pitchFamily="34" charset="0"/>
            </a:endParaRPr>
          </a:p>
        </p:txBody>
      </p:sp>
    </p:spTree>
    <p:extLst>
      <p:ext uri="{BB962C8B-B14F-4D97-AF65-F5344CB8AC3E}">
        <p14:creationId xmlns:p14="http://schemas.microsoft.com/office/powerpoint/2010/main" val="10894461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2015164 StepNHS2015PowerPointTemplat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3" name="Picture 9" descr="casestudy RicardoKhine7"/>
          <p:cNvPicPr>
            <a:picLocks noChangeAspect="1" noChangeArrowheads="1"/>
          </p:cNvPicPr>
          <p:nvPr/>
        </p:nvPicPr>
        <p:blipFill>
          <a:blip r:embed="rId4" cstate="print"/>
          <a:srcRect l="20189" r="38600"/>
          <a:stretch>
            <a:fillRect/>
          </a:stretch>
        </p:blipFill>
        <p:spPr bwMode="auto">
          <a:xfrm>
            <a:off x="5868144" y="1286446"/>
            <a:ext cx="3178166" cy="5310906"/>
          </a:xfrm>
          <a:prstGeom prst="rect">
            <a:avLst/>
          </a:prstGeom>
          <a:noFill/>
          <a:ln w="9525">
            <a:noFill/>
            <a:miter lim="800000"/>
            <a:headEnd/>
            <a:tailEnd/>
          </a:ln>
        </p:spPr>
      </p:pic>
      <p:sp>
        <p:nvSpPr>
          <p:cNvPr id="4" name="TextBox 3"/>
          <p:cNvSpPr txBox="1"/>
          <p:nvPr/>
        </p:nvSpPr>
        <p:spPr>
          <a:xfrm>
            <a:off x="285720" y="1142984"/>
            <a:ext cx="5572164" cy="5740033"/>
          </a:xfrm>
          <a:prstGeom prst="rect">
            <a:avLst/>
          </a:prstGeom>
          <a:noFill/>
        </p:spPr>
        <p:txBody>
          <a:bodyPr wrap="square" rtlCol="0">
            <a:spAutoFit/>
          </a:bodyPr>
          <a:lstStyle/>
          <a:p>
            <a:r>
              <a:rPr lang="en-GB" b="1" dirty="0" smtClean="0">
                <a:latin typeface="Arial" pitchFamily="34" charset="0"/>
                <a:cs typeface="Arial" pitchFamily="34" charset="0"/>
              </a:rPr>
              <a:t>The radiographer</a:t>
            </a:r>
            <a:endParaRPr lang="en-GB" dirty="0" smtClean="0">
              <a:latin typeface="Arial" pitchFamily="34" charset="0"/>
              <a:cs typeface="Arial" pitchFamily="34" charset="0"/>
            </a:endParaRPr>
          </a:p>
          <a:p>
            <a:endParaRPr lang="en-GB" sz="1400" dirty="0" smtClean="0">
              <a:latin typeface="Arial" pitchFamily="34" charset="0"/>
              <a:cs typeface="Arial" pitchFamily="34" charset="0"/>
            </a:endParaRPr>
          </a:p>
          <a:p>
            <a:r>
              <a:rPr lang="en-GB" sz="1400" b="1" dirty="0" smtClean="0">
                <a:latin typeface="Arial" pitchFamily="34" charset="0"/>
                <a:cs typeface="Arial" pitchFamily="34" charset="0"/>
              </a:rPr>
              <a:t>Name: </a:t>
            </a:r>
            <a:r>
              <a:rPr lang="en-GB" sz="1400" dirty="0" smtClean="0">
                <a:latin typeface="Arial" pitchFamily="34" charset="0"/>
                <a:cs typeface="Arial" pitchFamily="34" charset="0"/>
              </a:rPr>
              <a:t>		Ricardo Khine</a:t>
            </a:r>
          </a:p>
          <a:p>
            <a:endParaRPr lang="en-GB" sz="1400" dirty="0" smtClean="0">
              <a:latin typeface="Arial" pitchFamily="34" charset="0"/>
              <a:cs typeface="Arial" pitchFamily="34" charset="0"/>
            </a:endParaRPr>
          </a:p>
          <a:p>
            <a:r>
              <a:rPr lang="en-GB" sz="1400" b="1" dirty="0" smtClean="0">
                <a:latin typeface="Arial" pitchFamily="34" charset="0"/>
                <a:cs typeface="Arial" pitchFamily="34" charset="0"/>
              </a:rPr>
              <a:t>Role: </a:t>
            </a:r>
            <a:r>
              <a:rPr lang="en-GB" sz="1400" dirty="0" smtClean="0">
                <a:latin typeface="Arial" pitchFamily="34" charset="0"/>
                <a:cs typeface="Arial" pitchFamily="34" charset="0"/>
              </a:rPr>
              <a:t>		Lecturer/practitioner in therapeutic 			radiography</a:t>
            </a:r>
          </a:p>
          <a:p>
            <a:endParaRPr lang="en-GB" sz="1000" b="1" dirty="0" smtClean="0">
              <a:latin typeface="Arial" pitchFamily="34" charset="0"/>
              <a:cs typeface="Arial" pitchFamily="34" charset="0"/>
            </a:endParaRPr>
          </a:p>
          <a:p>
            <a:r>
              <a:rPr lang="en-GB" sz="1400" b="1" dirty="0" smtClean="0">
                <a:latin typeface="Arial" pitchFamily="34" charset="0"/>
                <a:cs typeface="Arial" pitchFamily="34" charset="0"/>
              </a:rPr>
              <a:t>Responsibilities: </a:t>
            </a:r>
            <a:r>
              <a:rPr lang="en-GB" sz="1400" dirty="0" smtClean="0">
                <a:latin typeface="Arial" pitchFamily="34" charset="0"/>
                <a:cs typeface="Arial" pitchFamily="34" charset="0"/>
              </a:rPr>
              <a:t>	Planning and accurate delivery of the correct 		radiotherapy according to patient needs.  		This involves scans and x-rays for diagnosis 		and planning and operating highly 			specialised machines to treat the problem.</a:t>
            </a:r>
          </a:p>
          <a:p>
            <a:endParaRPr lang="en-GB" sz="1000" b="1" dirty="0" smtClean="0">
              <a:latin typeface="Arial" pitchFamily="34" charset="0"/>
              <a:cs typeface="Arial" pitchFamily="34" charset="0"/>
            </a:endParaRPr>
          </a:p>
          <a:p>
            <a:r>
              <a:rPr lang="en-GB" sz="1400" b="1" dirty="0" smtClean="0">
                <a:latin typeface="Arial" pitchFamily="34" charset="0"/>
                <a:cs typeface="Arial" pitchFamily="34" charset="0"/>
              </a:rPr>
              <a:t>Personality: </a:t>
            </a:r>
            <a:r>
              <a:rPr lang="en-GB" sz="1400" dirty="0" smtClean="0">
                <a:latin typeface="Arial" pitchFamily="34" charset="0"/>
                <a:cs typeface="Arial" pitchFamily="34" charset="0"/>
              </a:rPr>
              <a:t>	Able to put people at ease and enjoy working 		in a team.</a:t>
            </a:r>
          </a:p>
          <a:p>
            <a:endParaRPr lang="en-GB" sz="1000" b="1" dirty="0" smtClean="0">
              <a:latin typeface="Arial" pitchFamily="34" charset="0"/>
              <a:cs typeface="Arial" pitchFamily="34" charset="0"/>
            </a:endParaRPr>
          </a:p>
          <a:p>
            <a:r>
              <a:rPr lang="en-GB" sz="1400" b="1" dirty="0" smtClean="0">
                <a:latin typeface="Arial" pitchFamily="34" charset="0"/>
                <a:cs typeface="Arial" pitchFamily="34" charset="0"/>
              </a:rPr>
              <a:t>Advice: 	</a:t>
            </a:r>
            <a:r>
              <a:rPr lang="en-GB" sz="1400" dirty="0" smtClean="0">
                <a:latin typeface="Arial" pitchFamily="34" charset="0"/>
                <a:cs typeface="Arial" pitchFamily="34" charset="0"/>
              </a:rPr>
              <a:t>	This job enables you to explore an interest in 		digital imaging and technology within a 		medical environment. </a:t>
            </a:r>
            <a:endParaRPr lang="en-GB" sz="1400" i="1" dirty="0" smtClean="0">
              <a:latin typeface="Arial" pitchFamily="34" charset="0"/>
              <a:cs typeface="Arial" pitchFamily="34" charset="0"/>
            </a:endParaRPr>
          </a:p>
          <a:p>
            <a:endParaRPr lang="en-GB" sz="1000" b="1" dirty="0" smtClean="0">
              <a:latin typeface="Arial" pitchFamily="34" charset="0"/>
              <a:cs typeface="Arial" pitchFamily="34" charset="0"/>
            </a:endParaRPr>
          </a:p>
          <a:p>
            <a:r>
              <a:rPr lang="en-GB" sz="1400" b="1" dirty="0" smtClean="0">
                <a:latin typeface="Arial" pitchFamily="34" charset="0"/>
                <a:cs typeface="Arial" pitchFamily="34" charset="0"/>
              </a:rPr>
              <a:t>Entry requirements:</a:t>
            </a:r>
            <a:r>
              <a:rPr lang="en-GB" sz="1400" dirty="0" smtClean="0">
                <a:latin typeface="Arial" pitchFamily="34" charset="0"/>
                <a:cs typeface="Arial" pitchFamily="34" charset="0"/>
              </a:rPr>
              <a:t>	Five GCSEs at grade A-C (including a good 		grade in science).</a:t>
            </a:r>
          </a:p>
          <a:p>
            <a:r>
              <a:rPr lang="en-GB" sz="1400" dirty="0" smtClean="0">
                <a:latin typeface="Arial" pitchFamily="34" charset="0"/>
                <a:cs typeface="Arial" pitchFamily="34" charset="0"/>
              </a:rPr>
              <a:t>		At least two A levels (including a science 		subject).</a:t>
            </a:r>
          </a:p>
          <a:p>
            <a:r>
              <a:rPr lang="en-GB" sz="1400" dirty="0" smtClean="0">
                <a:latin typeface="Arial" pitchFamily="34" charset="0"/>
                <a:cs typeface="Arial" pitchFamily="34" charset="0"/>
              </a:rPr>
              <a:t>		Approved three-year degree in therapeutic </a:t>
            </a:r>
          </a:p>
          <a:p>
            <a:r>
              <a:rPr lang="en-GB" sz="1400" dirty="0" smtClean="0">
                <a:latin typeface="Arial" pitchFamily="34" charset="0"/>
                <a:cs typeface="Arial" pitchFamily="34" charset="0"/>
              </a:rPr>
              <a:t>		radiography at university.</a:t>
            </a:r>
          </a:p>
          <a:p>
            <a:endParaRPr lang="en-GB" dirty="0"/>
          </a:p>
        </p:txBody>
      </p:sp>
    </p:spTree>
    <p:extLst>
      <p:ext uri="{BB962C8B-B14F-4D97-AF65-F5344CB8AC3E}">
        <p14:creationId xmlns:p14="http://schemas.microsoft.com/office/powerpoint/2010/main" val="108944616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2015164 StepNHS2015PowerPointTemplat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3" name="Picture 8" descr="Wanda 3.jpg"/>
          <p:cNvPicPr>
            <a:picLocks noChangeAspect="1"/>
          </p:cNvPicPr>
          <p:nvPr/>
        </p:nvPicPr>
        <p:blipFill>
          <a:blip r:embed="rId4" cstate="print"/>
          <a:srcRect l="12024"/>
          <a:stretch>
            <a:fillRect/>
          </a:stretch>
        </p:blipFill>
        <p:spPr bwMode="auto">
          <a:xfrm>
            <a:off x="5786438" y="1358454"/>
            <a:ext cx="3195637" cy="5166890"/>
          </a:xfrm>
          <a:prstGeom prst="rect">
            <a:avLst/>
          </a:prstGeom>
          <a:noFill/>
          <a:ln w="9525">
            <a:noFill/>
            <a:miter lim="800000"/>
            <a:headEnd/>
            <a:tailEnd/>
          </a:ln>
        </p:spPr>
      </p:pic>
      <p:sp>
        <p:nvSpPr>
          <p:cNvPr id="4" name="TextBox 3"/>
          <p:cNvSpPr txBox="1"/>
          <p:nvPr/>
        </p:nvSpPr>
        <p:spPr>
          <a:xfrm>
            <a:off x="214282" y="1124744"/>
            <a:ext cx="5429288" cy="5863144"/>
          </a:xfrm>
          <a:prstGeom prst="rect">
            <a:avLst/>
          </a:prstGeom>
          <a:noFill/>
        </p:spPr>
        <p:txBody>
          <a:bodyPr wrap="square" rtlCol="0">
            <a:spAutoFit/>
          </a:bodyPr>
          <a:lstStyle/>
          <a:p>
            <a:r>
              <a:rPr lang="en-GB" b="1" dirty="0" smtClean="0">
                <a:latin typeface="Arial" pitchFamily="34" charset="0"/>
                <a:cs typeface="Arial" pitchFamily="34" charset="0"/>
              </a:rPr>
              <a:t>The occupational therapist</a:t>
            </a:r>
            <a:endParaRPr lang="en-GB" dirty="0" smtClean="0">
              <a:latin typeface="Arial" pitchFamily="34" charset="0"/>
              <a:cs typeface="Arial" pitchFamily="34" charset="0"/>
            </a:endParaRPr>
          </a:p>
          <a:p>
            <a:r>
              <a:rPr lang="en-GB" sz="1400" dirty="0" smtClean="0">
                <a:latin typeface="Arial" pitchFamily="34" charset="0"/>
                <a:cs typeface="Arial" pitchFamily="34" charset="0"/>
              </a:rPr>
              <a:t> </a:t>
            </a:r>
          </a:p>
          <a:p>
            <a:r>
              <a:rPr lang="en-GB" sz="1400" b="1" dirty="0" smtClean="0">
                <a:latin typeface="Arial" pitchFamily="34" charset="0"/>
                <a:cs typeface="Arial" pitchFamily="34" charset="0"/>
              </a:rPr>
              <a:t>Name: </a:t>
            </a:r>
            <a:r>
              <a:rPr lang="en-GB" sz="1400" dirty="0" smtClean="0">
                <a:latin typeface="Arial" pitchFamily="34" charset="0"/>
                <a:cs typeface="Arial" pitchFamily="34" charset="0"/>
              </a:rPr>
              <a:t>		Rachel Maton</a:t>
            </a:r>
          </a:p>
          <a:p>
            <a:endParaRPr lang="en-GB" sz="1050" dirty="0" smtClean="0">
              <a:latin typeface="Arial" pitchFamily="34" charset="0"/>
              <a:cs typeface="Arial" pitchFamily="34" charset="0"/>
            </a:endParaRPr>
          </a:p>
          <a:p>
            <a:r>
              <a:rPr lang="en-GB" sz="1400" b="1" dirty="0" smtClean="0">
                <a:latin typeface="Arial" pitchFamily="34" charset="0"/>
                <a:cs typeface="Arial" pitchFamily="34" charset="0"/>
              </a:rPr>
              <a:t>Role: </a:t>
            </a:r>
            <a:r>
              <a:rPr lang="en-GB" sz="1400" dirty="0" smtClean="0">
                <a:latin typeface="Arial" pitchFamily="34" charset="0"/>
                <a:cs typeface="Arial" pitchFamily="34" charset="0"/>
              </a:rPr>
              <a:t>		Occupational therapist in a children’s 		hospital</a:t>
            </a:r>
          </a:p>
          <a:p>
            <a:endParaRPr lang="en-GB" sz="1000" b="1" dirty="0" smtClean="0">
              <a:latin typeface="Arial" pitchFamily="34" charset="0"/>
              <a:cs typeface="Arial" pitchFamily="34" charset="0"/>
            </a:endParaRPr>
          </a:p>
          <a:p>
            <a:r>
              <a:rPr lang="en-GB" sz="1400" b="1" dirty="0" smtClean="0">
                <a:latin typeface="Arial" pitchFamily="34" charset="0"/>
                <a:cs typeface="Arial" pitchFamily="34" charset="0"/>
              </a:rPr>
              <a:t>Responsibilities: </a:t>
            </a:r>
            <a:r>
              <a:rPr lang="en-GB" sz="1400" dirty="0" smtClean="0">
                <a:latin typeface="Arial" pitchFamily="34" charset="0"/>
                <a:cs typeface="Arial" pitchFamily="34" charset="0"/>
              </a:rPr>
              <a:t>	Helping people who’ve been sick or injured 		to do everyday occupational activities. For 		children, this includes having a bath, eating 		breakfast, getting to school and playing.</a:t>
            </a:r>
          </a:p>
          <a:p>
            <a:endParaRPr lang="en-GB" sz="700" b="1" dirty="0" smtClean="0">
              <a:latin typeface="Arial" pitchFamily="34" charset="0"/>
              <a:cs typeface="Arial" pitchFamily="34" charset="0"/>
            </a:endParaRPr>
          </a:p>
          <a:p>
            <a:r>
              <a:rPr lang="en-GB" sz="1400" b="1" dirty="0" smtClean="0">
                <a:latin typeface="Arial" pitchFamily="34" charset="0"/>
                <a:cs typeface="Arial" pitchFamily="34" charset="0"/>
              </a:rPr>
              <a:t>Personality: </a:t>
            </a:r>
            <a:r>
              <a:rPr lang="en-GB" sz="1400" dirty="0" smtClean="0">
                <a:latin typeface="Arial" pitchFamily="34" charset="0"/>
                <a:cs typeface="Arial" pitchFamily="34" charset="0"/>
              </a:rPr>
              <a:t>	Patient, determined with lots of common 		sense. Good at motivating others and like 		working closely with individuals.</a:t>
            </a:r>
          </a:p>
          <a:p>
            <a:endParaRPr lang="en-GB" sz="700" b="1" dirty="0" smtClean="0">
              <a:latin typeface="Arial" pitchFamily="34" charset="0"/>
              <a:cs typeface="Arial" pitchFamily="34" charset="0"/>
            </a:endParaRPr>
          </a:p>
          <a:p>
            <a:r>
              <a:rPr lang="en-GB" sz="1400" b="1" dirty="0" smtClean="0">
                <a:latin typeface="Arial" pitchFamily="34" charset="0"/>
                <a:cs typeface="Arial" pitchFamily="34" charset="0"/>
              </a:rPr>
              <a:t>Advice: 	</a:t>
            </a:r>
            <a:r>
              <a:rPr lang="en-GB" sz="1400" dirty="0" smtClean="0">
                <a:latin typeface="Arial" pitchFamily="34" charset="0"/>
                <a:cs typeface="Arial" pitchFamily="34" charset="0"/>
              </a:rPr>
              <a:t>	Seventy per cent of my time is spent 		dealing with the effects of accidents, 		especially fractures to fingers and wrists. 		Trampolines and monkey bars have a 		lot to answer for!</a:t>
            </a:r>
            <a:endParaRPr lang="en-GB" sz="1400" i="1" dirty="0" smtClean="0">
              <a:latin typeface="Arial" pitchFamily="34" charset="0"/>
              <a:cs typeface="Arial" pitchFamily="34" charset="0"/>
            </a:endParaRPr>
          </a:p>
          <a:p>
            <a:endParaRPr lang="en-GB" sz="700" b="1" dirty="0" smtClean="0">
              <a:latin typeface="Arial" pitchFamily="34" charset="0"/>
              <a:cs typeface="Arial" pitchFamily="34" charset="0"/>
            </a:endParaRPr>
          </a:p>
          <a:p>
            <a:r>
              <a:rPr lang="en-GB" sz="1400" b="1" dirty="0" smtClean="0">
                <a:latin typeface="Arial" pitchFamily="34" charset="0"/>
                <a:cs typeface="Arial" pitchFamily="34" charset="0"/>
              </a:rPr>
              <a:t>Entry requirements:</a:t>
            </a:r>
            <a:r>
              <a:rPr lang="en-GB" sz="1400" dirty="0" smtClean="0">
                <a:latin typeface="Arial" pitchFamily="34" charset="0"/>
                <a:cs typeface="Arial" pitchFamily="34" charset="0"/>
              </a:rPr>
              <a:t>	Five GCSEs at grade A-C (including a 		good grade in science).</a:t>
            </a:r>
          </a:p>
          <a:p>
            <a:r>
              <a:rPr lang="en-GB" sz="1400" dirty="0" smtClean="0">
                <a:latin typeface="Arial" pitchFamily="34" charset="0"/>
                <a:cs typeface="Arial" pitchFamily="34" charset="0"/>
              </a:rPr>
              <a:t>		At least two A levels (ideally including a 		science subject) or equivalent.</a:t>
            </a:r>
          </a:p>
          <a:p>
            <a:r>
              <a:rPr lang="en-GB" sz="1400" dirty="0" smtClean="0">
                <a:latin typeface="Arial" pitchFamily="34" charset="0"/>
                <a:cs typeface="Arial" pitchFamily="34" charset="0"/>
              </a:rPr>
              <a:t>		Approved three-year degree in 			occupational therapy at university.</a:t>
            </a:r>
            <a:endParaRPr lang="en-GB" sz="1400" dirty="0">
              <a:latin typeface="Arial" pitchFamily="34" charset="0"/>
              <a:cs typeface="Arial" pitchFamily="34" charset="0"/>
            </a:endParaRPr>
          </a:p>
        </p:txBody>
      </p:sp>
    </p:spTree>
    <p:extLst>
      <p:ext uri="{BB962C8B-B14F-4D97-AF65-F5344CB8AC3E}">
        <p14:creationId xmlns:p14="http://schemas.microsoft.com/office/powerpoint/2010/main" val="108944616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2015164 StepNHS2015PowerPointTemplat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3" name="Picture 9" descr="Michael Wan3"/>
          <p:cNvPicPr>
            <a:picLocks noChangeAspect="1" noChangeArrowheads="1"/>
          </p:cNvPicPr>
          <p:nvPr/>
        </p:nvPicPr>
        <p:blipFill>
          <a:blip r:embed="rId4" cstate="print"/>
          <a:srcRect l="7558" r="48119"/>
          <a:stretch>
            <a:fillRect/>
          </a:stretch>
        </p:blipFill>
        <p:spPr bwMode="auto">
          <a:xfrm>
            <a:off x="5724128" y="1412777"/>
            <a:ext cx="3283347" cy="5256583"/>
          </a:xfrm>
          <a:prstGeom prst="rect">
            <a:avLst/>
          </a:prstGeom>
          <a:noFill/>
          <a:ln w="9525">
            <a:noFill/>
            <a:miter lim="800000"/>
            <a:headEnd/>
            <a:tailEnd/>
          </a:ln>
        </p:spPr>
      </p:pic>
      <p:sp>
        <p:nvSpPr>
          <p:cNvPr id="4" name="TextBox 3"/>
          <p:cNvSpPr txBox="1"/>
          <p:nvPr/>
        </p:nvSpPr>
        <p:spPr>
          <a:xfrm>
            <a:off x="179512" y="1320145"/>
            <a:ext cx="5688632" cy="5709255"/>
          </a:xfrm>
          <a:prstGeom prst="rect">
            <a:avLst/>
          </a:prstGeom>
          <a:noFill/>
        </p:spPr>
        <p:txBody>
          <a:bodyPr wrap="square" rtlCol="0">
            <a:spAutoFit/>
          </a:bodyPr>
          <a:lstStyle/>
          <a:p>
            <a:r>
              <a:rPr lang="en-GB" b="1" dirty="0" smtClean="0">
                <a:latin typeface="Arial" pitchFamily="34" charset="0"/>
                <a:cs typeface="Arial" pitchFamily="34" charset="0"/>
              </a:rPr>
              <a:t>The GP </a:t>
            </a:r>
            <a:endParaRPr lang="en-GB" dirty="0" smtClean="0">
              <a:latin typeface="Arial" pitchFamily="34" charset="0"/>
              <a:cs typeface="Arial" pitchFamily="34" charset="0"/>
            </a:endParaRPr>
          </a:p>
          <a:p>
            <a:endParaRPr lang="en-GB" sz="1400" dirty="0" smtClean="0">
              <a:latin typeface="Arial" pitchFamily="34" charset="0"/>
              <a:cs typeface="Arial" pitchFamily="34" charset="0"/>
            </a:endParaRPr>
          </a:p>
          <a:p>
            <a:r>
              <a:rPr lang="en-GB" sz="1400" b="1" dirty="0" smtClean="0">
                <a:latin typeface="Arial" pitchFamily="34" charset="0"/>
                <a:cs typeface="Arial" pitchFamily="34" charset="0"/>
              </a:rPr>
              <a:t>Name: 	</a:t>
            </a:r>
            <a:r>
              <a:rPr lang="en-GB" sz="1400" dirty="0" smtClean="0">
                <a:latin typeface="Arial" pitchFamily="34" charset="0"/>
                <a:cs typeface="Arial" pitchFamily="34" charset="0"/>
              </a:rPr>
              <a:t>	Michael Wan</a:t>
            </a:r>
          </a:p>
          <a:p>
            <a:endParaRPr lang="en-GB" sz="1100" dirty="0" smtClean="0">
              <a:latin typeface="Arial" pitchFamily="34" charset="0"/>
              <a:cs typeface="Arial" pitchFamily="34" charset="0"/>
            </a:endParaRPr>
          </a:p>
          <a:p>
            <a:r>
              <a:rPr lang="en-GB" sz="1400" b="1" dirty="0" smtClean="0">
                <a:latin typeface="Arial" pitchFamily="34" charset="0"/>
                <a:cs typeface="Arial" pitchFamily="34" charset="0"/>
              </a:rPr>
              <a:t>Role: </a:t>
            </a:r>
            <a:r>
              <a:rPr lang="en-GB" sz="1400" dirty="0" smtClean="0">
                <a:latin typeface="Arial" pitchFamily="34" charset="0"/>
                <a:cs typeface="Arial" pitchFamily="34" charset="0"/>
              </a:rPr>
              <a:t>		Trainee general practice doctor</a:t>
            </a:r>
          </a:p>
          <a:p>
            <a:endParaRPr lang="en-GB" sz="1100" dirty="0" smtClean="0">
              <a:latin typeface="Arial" pitchFamily="34" charset="0"/>
              <a:cs typeface="Arial" pitchFamily="34" charset="0"/>
            </a:endParaRPr>
          </a:p>
          <a:p>
            <a:r>
              <a:rPr lang="en-GB" sz="1400" b="1" dirty="0" smtClean="0">
                <a:latin typeface="Arial" pitchFamily="34" charset="0"/>
                <a:cs typeface="Arial" pitchFamily="34" charset="0"/>
              </a:rPr>
              <a:t>Responsibilities:  </a:t>
            </a:r>
            <a:r>
              <a:rPr lang="en-GB" sz="1400" dirty="0" smtClean="0">
                <a:latin typeface="Arial" pitchFamily="34" charset="0"/>
                <a:cs typeface="Arial" pitchFamily="34" charset="0"/>
              </a:rPr>
              <a:t>	As a trainee we look at a different medical 			topic each week through tutorials, discussion 			and research, plus lectures, demonstrations 			and visits to a GP.</a:t>
            </a:r>
          </a:p>
          <a:p>
            <a:endParaRPr lang="en-GB" sz="900" b="1" dirty="0" smtClean="0">
              <a:latin typeface="Arial" pitchFamily="34" charset="0"/>
              <a:cs typeface="Arial" pitchFamily="34" charset="0"/>
            </a:endParaRPr>
          </a:p>
          <a:p>
            <a:r>
              <a:rPr lang="en-GB" sz="1400" b="1" dirty="0" smtClean="0">
                <a:latin typeface="Arial" pitchFamily="34" charset="0"/>
                <a:cs typeface="Arial" pitchFamily="34" charset="0"/>
              </a:rPr>
              <a:t>Personality: </a:t>
            </a:r>
            <a:r>
              <a:rPr lang="en-GB" sz="1400" dirty="0" smtClean="0">
                <a:latin typeface="Arial" pitchFamily="34" charset="0"/>
                <a:cs typeface="Arial" pitchFamily="34" charset="0"/>
              </a:rPr>
              <a:t>	Responsible, reliable with excellent 			communication skills. Make decisions			quickly and like helping others.</a:t>
            </a:r>
          </a:p>
          <a:p>
            <a:endParaRPr lang="en-GB" sz="900" b="1" dirty="0" smtClean="0">
              <a:latin typeface="Arial" pitchFamily="34" charset="0"/>
              <a:cs typeface="Arial" pitchFamily="34" charset="0"/>
            </a:endParaRPr>
          </a:p>
          <a:p>
            <a:r>
              <a:rPr lang="en-GB" sz="1400" b="1" dirty="0" smtClean="0">
                <a:latin typeface="Arial" pitchFamily="34" charset="0"/>
                <a:cs typeface="Arial" pitchFamily="34" charset="0"/>
              </a:rPr>
              <a:t>Advice: </a:t>
            </a:r>
            <a:r>
              <a:rPr lang="en-GB" sz="1400" dirty="0" smtClean="0">
                <a:latin typeface="Arial" pitchFamily="34" charset="0"/>
                <a:cs typeface="Arial" pitchFamily="34" charset="0"/>
              </a:rPr>
              <a:t>		Training to be a doctor usually takes five to </a:t>
            </a:r>
          </a:p>
          <a:p>
            <a:r>
              <a:rPr lang="en-GB" sz="1400" dirty="0">
                <a:latin typeface="Arial" pitchFamily="34" charset="0"/>
                <a:cs typeface="Arial" pitchFamily="34" charset="0"/>
              </a:rPr>
              <a:t>	</a:t>
            </a:r>
            <a:r>
              <a:rPr lang="en-GB" sz="1400" dirty="0" smtClean="0">
                <a:latin typeface="Arial" pitchFamily="34" charset="0"/>
                <a:cs typeface="Arial" pitchFamily="34" charset="0"/>
              </a:rPr>
              <a:t>	six years but the sense of job satisfaction is 			huge – you can really make a difference to </a:t>
            </a:r>
          </a:p>
          <a:p>
            <a:r>
              <a:rPr lang="en-GB" sz="1400" dirty="0">
                <a:latin typeface="Arial" pitchFamily="34" charset="0"/>
                <a:cs typeface="Arial" pitchFamily="34" charset="0"/>
              </a:rPr>
              <a:t>	</a:t>
            </a:r>
            <a:r>
              <a:rPr lang="en-GB" sz="1400" dirty="0" smtClean="0">
                <a:latin typeface="Arial" pitchFamily="34" charset="0"/>
                <a:cs typeface="Arial" pitchFamily="34" charset="0"/>
              </a:rPr>
              <a:t>	someone else’s life.</a:t>
            </a:r>
            <a:endParaRPr lang="en-GB" sz="1400" i="1" dirty="0" smtClean="0">
              <a:latin typeface="Arial" pitchFamily="34" charset="0"/>
              <a:cs typeface="Arial" pitchFamily="34" charset="0"/>
            </a:endParaRPr>
          </a:p>
          <a:p>
            <a:endParaRPr lang="en-GB" sz="900" b="1" dirty="0" smtClean="0">
              <a:latin typeface="Arial" pitchFamily="34" charset="0"/>
              <a:cs typeface="Arial" pitchFamily="34" charset="0"/>
            </a:endParaRPr>
          </a:p>
          <a:p>
            <a:r>
              <a:rPr lang="en-GB" sz="1400" b="1" dirty="0" smtClean="0">
                <a:latin typeface="Arial" pitchFamily="34" charset="0"/>
                <a:cs typeface="Arial" pitchFamily="34" charset="0"/>
              </a:rPr>
              <a:t>Entry requirements:</a:t>
            </a:r>
            <a:r>
              <a:rPr lang="en-GB" sz="1400" dirty="0" smtClean="0">
                <a:latin typeface="Arial" pitchFamily="34" charset="0"/>
                <a:cs typeface="Arial" pitchFamily="34" charset="0"/>
              </a:rPr>
              <a:t>	Five GCSEs at grade A-C.</a:t>
            </a:r>
          </a:p>
          <a:p>
            <a:r>
              <a:rPr lang="en-GB" sz="1400" dirty="0" smtClean="0">
                <a:latin typeface="Arial" pitchFamily="34" charset="0"/>
                <a:cs typeface="Arial" pitchFamily="34" charset="0"/>
              </a:rPr>
              <a:t>		Three good A level grades (including 			science) or equivalent.</a:t>
            </a:r>
          </a:p>
          <a:p>
            <a:r>
              <a:rPr lang="en-GB" sz="1400" dirty="0" smtClean="0">
                <a:latin typeface="Arial" pitchFamily="34" charset="0"/>
                <a:cs typeface="Arial" pitchFamily="34" charset="0"/>
              </a:rPr>
              <a:t>		Approved medical degree (usually five years) 			followed by foundation and GP training.</a:t>
            </a:r>
          </a:p>
          <a:p>
            <a:endParaRPr lang="en-GB" dirty="0"/>
          </a:p>
        </p:txBody>
      </p:sp>
    </p:spTree>
    <p:extLst>
      <p:ext uri="{BB962C8B-B14F-4D97-AF65-F5344CB8AC3E}">
        <p14:creationId xmlns:p14="http://schemas.microsoft.com/office/powerpoint/2010/main" val="108944616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2015164 StepNHS2015PowerPointTemplat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3" name="Picture 9" descr="Dev Joshi - audiologist"/>
          <p:cNvPicPr>
            <a:picLocks noChangeAspect="1" noChangeArrowheads="1"/>
          </p:cNvPicPr>
          <p:nvPr/>
        </p:nvPicPr>
        <p:blipFill>
          <a:blip r:embed="rId4" cstate="print"/>
          <a:srcRect l="9387"/>
          <a:stretch>
            <a:fillRect/>
          </a:stretch>
        </p:blipFill>
        <p:spPr bwMode="auto">
          <a:xfrm>
            <a:off x="5605763" y="1268760"/>
            <a:ext cx="3421013" cy="5373687"/>
          </a:xfrm>
          <a:prstGeom prst="rect">
            <a:avLst/>
          </a:prstGeom>
          <a:noFill/>
          <a:ln w="9525">
            <a:noFill/>
            <a:miter lim="800000"/>
            <a:headEnd/>
            <a:tailEnd/>
          </a:ln>
        </p:spPr>
      </p:pic>
      <p:sp>
        <p:nvSpPr>
          <p:cNvPr id="4" name="TextBox 3"/>
          <p:cNvSpPr txBox="1"/>
          <p:nvPr/>
        </p:nvSpPr>
        <p:spPr>
          <a:xfrm>
            <a:off x="179512" y="1044294"/>
            <a:ext cx="5509846" cy="6201698"/>
          </a:xfrm>
          <a:prstGeom prst="rect">
            <a:avLst/>
          </a:prstGeom>
          <a:noFill/>
        </p:spPr>
        <p:txBody>
          <a:bodyPr wrap="square" rtlCol="0">
            <a:spAutoFit/>
          </a:bodyPr>
          <a:lstStyle/>
          <a:p>
            <a:r>
              <a:rPr lang="en-GB" b="1" dirty="0" smtClean="0">
                <a:latin typeface="Arial" pitchFamily="34" charset="0"/>
                <a:cs typeface="Arial" pitchFamily="34" charset="0"/>
              </a:rPr>
              <a:t>Healthcare scientist - audiology</a:t>
            </a:r>
            <a:endParaRPr lang="en-GB" dirty="0" smtClean="0">
              <a:latin typeface="Arial" pitchFamily="34" charset="0"/>
              <a:cs typeface="Arial" pitchFamily="34" charset="0"/>
            </a:endParaRPr>
          </a:p>
          <a:p>
            <a:endParaRPr lang="en-GB" sz="1000" dirty="0" smtClean="0">
              <a:latin typeface="Arial" pitchFamily="34" charset="0"/>
              <a:cs typeface="Arial" pitchFamily="34" charset="0"/>
            </a:endParaRPr>
          </a:p>
          <a:p>
            <a:r>
              <a:rPr lang="en-GB" sz="1400" b="1" dirty="0" smtClean="0">
                <a:latin typeface="Arial" pitchFamily="34" charset="0"/>
                <a:cs typeface="Arial" pitchFamily="34" charset="0"/>
              </a:rPr>
              <a:t>Name: </a:t>
            </a:r>
            <a:r>
              <a:rPr lang="en-GB" sz="1400" dirty="0" smtClean="0">
                <a:latin typeface="Arial" pitchFamily="34" charset="0"/>
                <a:cs typeface="Arial" pitchFamily="34" charset="0"/>
              </a:rPr>
              <a:t>		Devang Joshi</a:t>
            </a:r>
          </a:p>
          <a:p>
            <a:endParaRPr lang="en-GB" sz="900" dirty="0" smtClean="0">
              <a:latin typeface="Arial" pitchFamily="34" charset="0"/>
              <a:cs typeface="Arial" pitchFamily="34" charset="0"/>
            </a:endParaRPr>
          </a:p>
          <a:p>
            <a:r>
              <a:rPr lang="en-GB" sz="1400" b="1" dirty="0" smtClean="0">
                <a:latin typeface="Arial" pitchFamily="34" charset="0"/>
                <a:cs typeface="Arial" pitchFamily="34" charset="0"/>
              </a:rPr>
              <a:t>Role: </a:t>
            </a:r>
            <a:r>
              <a:rPr lang="en-GB" sz="1400" dirty="0" smtClean="0">
                <a:latin typeface="Arial" pitchFamily="34" charset="0"/>
                <a:cs typeface="Arial" pitchFamily="34" charset="0"/>
              </a:rPr>
              <a:t>		Healthcare scientist specialising in 		audiology.</a:t>
            </a:r>
          </a:p>
          <a:p>
            <a:endParaRPr lang="en-GB" sz="500" b="1" dirty="0" smtClean="0">
              <a:latin typeface="Arial" pitchFamily="34" charset="0"/>
              <a:cs typeface="Arial" pitchFamily="34" charset="0"/>
            </a:endParaRPr>
          </a:p>
          <a:p>
            <a:r>
              <a:rPr lang="en-GB" sz="1400" b="1" dirty="0" smtClean="0">
                <a:latin typeface="Arial" pitchFamily="34" charset="0"/>
                <a:cs typeface="Arial" pitchFamily="34" charset="0"/>
              </a:rPr>
              <a:t>Responsibilities: </a:t>
            </a:r>
            <a:r>
              <a:rPr lang="en-GB" sz="1400" dirty="0" smtClean="0">
                <a:latin typeface="Arial" pitchFamily="34" charset="0"/>
                <a:cs typeface="Arial" pitchFamily="34" charset="0"/>
              </a:rPr>
              <a:t>	Helping people with hearing and balancing 		disorders. Examining patients, assessing 		problems, prescribing the right kind of 		hearing aid or maybe arranging for further 		investigation.</a:t>
            </a:r>
          </a:p>
          <a:p>
            <a:endParaRPr lang="en-GB" sz="500" b="1" dirty="0" smtClean="0">
              <a:latin typeface="Arial" pitchFamily="34" charset="0"/>
              <a:cs typeface="Arial" pitchFamily="34" charset="0"/>
            </a:endParaRPr>
          </a:p>
          <a:p>
            <a:r>
              <a:rPr lang="en-GB" sz="1400" b="1" dirty="0" smtClean="0">
                <a:latin typeface="Arial" pitchFamily="34" charset="0"/>
                <a:cs typeface="Arial" pitchFamily="34" charset="0"/>
              </a:rPr>
              <a:t>Personality: </a:t>
            </a:r>
            <a:r>
              <a:rPr lang="en-GB" sz="1400" dirty="0" smtClean="0">
                <a:latin typeface="Arial" pitchFamily="34" charset="0"/>
                <a:cs typeface="Arial" pitchFamily="34" charset="0"/>
              </a:rPr>
              <a:t>	Patient, understanding and enjoy helping 		others. Logical, with a passion for science.</a:t>
            </a:r>
          </a:p>
          <a:p>
            <a:endParaRPr lang="en-GB" sz="500" b="1" dirty="0" smtClean="0">
              <a:latin typeface="Arial" pitchFamily="34" charset="0"/>
              <a:cs typeface="Arial" pitchFamily="34" charset="0"/>
            </a:endParaRPr>
          </a:p>
          <a:p>
            <a:r>
              <a:rPr lang="en-GB" sz="1400" b="1" dirty="0" smtClean="0">
                <a:latin typeface="Arial" pitchFamily="34" charset="0"/>
                <a:cs typeface="Arial" pitchFamily="34" charset="0"/>
              </a:rPr>
              <a:t>Advice: </a:t>
            </a:r>
            <a:r>
              <a:rPr lang="en-GB" sz="1400" dirty="0" smtClean="0">
                <a:latin typeface="Arial" pitchFamily="34" charset="0"/>
                <a:cs typeface="Arial" pitchFamily="34" charset="0"/>
              </a:rPr>
              <a:t>		It is challenging and always varied, with 		lots of opportunities to 	specialise; in 		babies, adults, special 	needs, or even 		research. </a:t>
            </a:r>
            <a:endParaRPr lang="en-GB" sz="1400" i="1" dirty="0" smtClean="0">
              <a:latin typeface="Arial" pitchFamily="34" charset="0"/>
              <a:cs typeface="Arial" pitchFamily="34" charset="0"/>
            </a:endParaRPr>
          </a:p>
          <a:p>
            <a:endParaRPr lang="en-GB" sz="500" b="1" dirty="0" smtClean="0">
              <a:latin typeface="Arial" pitchFamily="34" charset="0"/>
              <a:cs typeface="Arial" pitchFamily="34" charset="0"/>
            </a:endParaRPr>
          </a:p>
          <a:p>
            <a:r>
              <a:rPr lang="en-GB" sz="1400" b="1" dirty="0" smtClean="0">
                <a:latin typeface="Arial" pitchFamily="34" charset="0"/>
                <a:cs typeface="Arial" pitchFamily="34" charset="0"/>
              </a:rPr>
              <a:t>Entry requirements:</a:t>
            </a:r>
            <a:r>
              <a:rPr lang="en-GB" sz="1400" dirty="0" smtClean="0">
                <a:latin typeface="Arial" pitchFamily="34" charset="0"/>
                <a:cs typeface="Arial" pitchFamily="34" charset="0"/>
              </a:rPr>
              <a:t>	Five GCSEs at grade A-C (including a 		good grades in English, maths and 		science). </a:t>
            </a:r>
          </a:p>
          <a:p>
            <a:r>
              <a:rPr lang="en-GB" sz="1400" dirty="0">
                <a:latin typeface="Arial" pitchFamily="34" charset="0"/>
                <a:cs typeface="Arial" pitchFamily="34" charset="0"/>
              </a:rPr>
              <a:t>	</a:t>
            </a:r>
            <a:r>
              <a:rPr lang="en-GB" sz="1400" dirty="0" smtClean="0">
                <a:latin typeface="Arial" pitchFamily="34" charset="0"/>
                <a:cs typeface="Arial" pitchFamily="34" charset="0"/>
              </a:rPr>
              <a:t>	At least two A levels (including a science 		subject) or equivalent. </a:t>
            </a:r>
          </a:p>
          <a:p>
            <a:r>
              <a:rPr lang="en-GB" sz="1400" dirty="0">
                <a:latin typeface="Arial" pitchFamily="34" charset="0"/>
                <a:cs typeface="Arial" pitchFamily="34" charset="0"/>
              </a:rPr>
              <a:t>	</a:t>
            </a:r>
            <a:r>
              <a:rPr lang="en-GB" sz="1400" dirty="0" smtClean="0">
                <a:latin typeface="Arial" pitchFamily="34" charset="0"/>
                <a:cs typeface="Arial" pitchFamily="34" charset="0"/>
              </a:rPr>
              <a:t>	A relevant science degree followed by a 		three-year post under the NHS 			Scientist Training Programme.</a:t>
            </a:r>
          </a:p>
          <a:p>
            <a:endParaRPr lang="en-GB" dirty="0"/>
          </a:p>
        </p:txBody>
      </p:sp>
    </p:spTree>
    <p:extLst>
      <p:ext uri="{BB962C8B-B14F-4D97-AF65-F5344CB8AC3E}">
        <p14:creationId xmlns:p14="http://schemas.microsoft.com/office/powerpoint/2010/main" val="108944616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2015164 StepNHS2015PowerPointTemplate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TextBox 3"/>
          <p:cNvSpPr txBox="1"/>
          <p:nvPr/>
        </p:nvSpPr>
        <p:spPr>
          <a:xfrm>
            <a:off x="2571736" y="1700808"/>
            <a:ext cx="5857916" cy="2677656"/>
          </a:xfrm>
          <a:prstGeom prst="rect">
            <a:avLst/>
          </a:prstGeom>
          <a:noFill/>
        </p:spPr>
        <p:txBody>
          <a:bodyPr wrap="square" rtlCol="0">
            <a:spAutoFit/>
          </a:bodyPr>
          <a:lstStyle/>
          <a:p>
            <a:pPr algn="ctr">
              <a:spcBef>
                <a:spcPct val="50000"/>
              </a:spcBef>
            </a:pPr>
            <a:r>
              <a:rPr lang="en-GB" sz="2800" dirty="0" smtClean="0">
                <a:latin typeface="Arial" pitchFamily="34" charset="0"/>
                <a:cs typeface="Arial" pitchFamily="34" charset="0"/>
              </a:rPr>
              <a:t>Do any of them sound like you?</a:t>
            </a:r>
          </a:p>
          <a:p>
            <a:pPr algn="ctr">
              <a:spcBef>
                <a:spcPct val="50000"/>
              </a:spcBef>
            </a:pPr>
            <a:endParaRPr lang="en-GB" sz="2800" dirty="0" smtClean="0">
              <a:latin typeface="Arial" pitchFamily="34" charset="0"/>
              <a:cs typeface="Arial" pitchFamily="34" charset="0"/>
            </a:endParaRPr>
          </a:p>
          <a:p>
            <a:pPr algn="ctr">
              <a:spcBef>
                <a:spcPct val="50000"/>
              </a:spcBef>
            </a:pPr>
            <a:r>
              <a:rPr lang="en-GB" sz="2800" dirty="0" smtClean="0">
                <a:latin typeface="Arial" pitchFamily="34" charset="0"/>
                <a:cs typeface="Arial" pitchFamily="34" charset="0"/>
              </a:rPr>
              <a:t>Visit </a:t>
            </a:r>
            <a:r>
              <a:rPr lang="en-GB" sz="2800" dirty="0" smtClean="0">
                <a:latin typeface="Arial" pitchFamily="34" charset="0"/>
                <a:cs typeface="Arial" pitchFamily="34" charset="0"/>
                <a:hlinkClick r:id="rId4"/>
              </a:rPr>
              <a:t>www.stepintothenhs.nhs.uk</a:t>
            </a:r>
            <a:r>
              <a:rPr lang="en-GB" sz="2800" dirty="0" smtClean="0">
                <a:latin typeface="Arial" pitchFamily="34" charset="0"/>
                <a:cs typeface="Arial" pitchFamily="34" charset="0"/>
              </a:rPr>
              <a:t> to find out more about these careers.  </a:t>
            </a:r>
          </a:p>
          <a:p>
            <a:endParaRPr lang="en-GB" sz="28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2015164 StepNHS2015PowerPointTemplat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Text Box 8"/>
          <p:cNvSpPr txBox="1">
            <a:spLocks noChangeArrowheads="1"/>
          </p:cNvSpPr>
          <p:nvPr/>
        </p:nvSpPr>
        <p:spPr bwMode="auto">
          <a:xfrm>
            <a:off x="142875" y="1103313"/>
            <a:ext cx="5286375" cy="575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charset="0"/>
                <a:ea typeface="ＭＳ Ｐゴシック" charset="0"/>
              </a:defRPr>
            </a:lvl1pPr>
            <a:lvl2pPr marL="742950" indent="-285750" eaLnBrk="0" hangingPunct="0">
              <a:defRPr sz="2000">
                <a:solidFill>
                  <a:schemeClr val="tx1"/>
                </a:solidFill>
                <a:latin typeface="Arial" charset="0"/>
                <a:ea typeface="ＭＳ Ｐゴシック" charset="0"/>
              </a:defRPr>
            </a:lvl2pPr>
            <a:lvl3pPr marL="1143000" indent="-228600" eaLnBrk="0" hangingPunct="0">
              <a:defRPr sz="2000">
                <a:solidFill>
                  <a:schemeClr val="tx1"/>
                </a:solidFill>
                <a:latin typeface="Arial" charset="0"/>
                <a:ea typeface="ＭＳ Ｐゴシック" charset="0"/>
              </a:defRPr>
            </a:lvl3pPr>
            <a:lvl4pPr marL="1600200" indent="-228600" eaLnBrk="0" hangingPunct="0">
              <a:defRPr sz="2000">
                <a:solidFill>
                  <a:schemeClr val="tx1"/>
                </a:solidFill>
                <a:latin typeface="Arial" charset="0"/>
                <a:ea typeface="ＭＳ Ｐゴシック" charset="0"/>
              </a:defRPr>
            </a:lvl4pPr>
            <a:lvl5pPr marL="2057400" indent="-228600" eaLnBrk="0" hangingPunct="0">
              <a:defRPr sz="2000">
                <a:solidFill>
                  <a:schemeClr val="tx1"/>
                </a:solidFill>
                <a:latin typeface="Arial" charset="0"/>
                <a:ea typeface="ＭＳ Ｐゴシック" charset="0"/>
              </a:defRPr>
            </a:lvl5pPr>
            <a:lvl6pPr marL="2514600" indent="-228600" eaLnBrk="0" fontAlgn="base" hangingPunct="0">
              <a:spcBef>
                <a:spcPct val="0"/>
              </a:spcBef>
              <a:spcAft>
                <a:spcPct val="0"/>
              </a:spcAft>
              <a:defRPr sz="2000">
                <a:solidFill>
                  <a:schemeClr val="tx1"/>
                </a:solidFill>
                <a:latin typeface="Arial" charset="0"/>
                <a:ea typeface="ＭＳ Ｐゴシック" charset="0"/>
              </a:defRPr>
            </a:lvl6pPr>
            <a:lvl7pPr marL="2971800" indent="-228600" eaLnBrk="0" fontAlgn="base" hangingPunct="0">
              <a:spcBef>
                <a:spcPct val="0"/>
              </a:spcBef>
              <a:spcAft>
                <a:spcPct val="0"/>
              </a:spcAft>
              <a:defRPr sz="2000">
                <a:solidFill>
                  <a:schemeClr val="tx1"/>
                </a:solidFill>
                <a:latin typeface="Arial" charset="0"/>
                <a:ea typeface="ＭＳ Ｐゴシック" charset="0"/>
              </a:defRPr>
            </a:lvl7pPr>
            <a:lvl8pPr marL="3429000" indent="-228600" eaLnBrk="0" fontAlgn="base" hangingPunct="0">
              <a:spcBef>
                <a:spcPct val="0"/>
              </a:spcBef>
              <a:spcAft>
                <a:spcPct val="0"/>
              </a:spcAft>
              <a:defRPr sz="2000">
                <a:solidFill>
                  <a:schemeClr val="tx1"/>
                </a:solidFill>
                <a:latin typeface="Arial" charset="0"/>
                <a:ea typeface="ＭＳ Ｐゴシック" charset="0"/>
              </a:defRPr>
            </a:lvl8pPr>
            <a:lvl9pPr marL="3886200" indent="-228600" eaLnBrk="0" fontAlgn="base" hangingPunct="0">
              <a:spcBef>
                <a:spcPct val="0"/>
              </a:spcBef>
              <a:spcAft>
                <a:spcPct val="0"/>
              </a:spcAft>
              <a:defRPr sz="2000">
                <a:solidFill>
                  <a:schemeClr val="tx1"/>
                </a:solidFill>
                <a:latin typeface="Arial" charset="0"/>
                <a:ea typeface="ＭＳ Ｐゴシック" charset="0"/>
              </a:defRPr>
            </a:lvl9pPr>
          </a:lstStyle>
          <a:p>
            <a:pPr eaLnBrk="1" hangingPunct="1"/>
            <a:r>
              <a:rPr lang="en-GB" sz="1800" b="1" dirty="0"/>
              <a:t>The exercise physiologist</a:t>
            </a:r>
            <a:endParaRPr lang="en-GB" sz="1800" dirty="0"/>
          </a:p>
          <a:p>
            <a:pPr eaLnBrk="1" hangingPunct="1"/>
            <a:endParaRPr lang="en-GB" sz="1400" dirty="0"/>
          </a:p>
          <a:p>
            <a:pPr eaLnBrk="1" hangingPunct="1"/>
            <a:r>
              <a:rPr lang="en-GB" sz="1400" b="1" dirty="0"/>
              <a:t>Name: </a:t>
            </a:r>
            <a:r>
              <a:rPr lang="en-GB" sz="1400" dirty="0"/>
              <a:t>		Scott Elliott</a:t>
            </a:r>
          </a:p>
          <a:p>
            <a:pPr eaLnBrk="1" hangingPunct="1"/>
            <a:endParaRPr lang="en-GB" sz="1400" dirty="0"/>
          </a:p>
          <a:p>
            <a:pPr eaLnBrk="1" hangingPunct="1"/>
            <a:r>
              <a:rPr lang="en-GB" sz="1400" b="1" dirty="0"/>
              <a:t>Role: </a:t>
            </a:r>
            <a:r>
              <a:rPr lang="en-GB" sz="1400" dirty="0"/>
              <a:t>		Exercise physiologist and smoking </a:t>
            </a:r>
          </a:p>
          <a:p>
            <a:pPr eaLnBrk="1" hangingPunct="1"/>
            <a:r>
              <a:rPr lang="en-GB" sz="1400" dirty="0"/>
              <a:t>		cessation officer</a:t>
            </a:r>
          </a:p>
          <a:p>
            <a:pPr eaLnBrk="1" hangingPunct="1"/>
            <a:endParaRPr lang="en-GB" sz="1400" dirty="0"/>
          </a:p>
          <a:p>
            <a:pPr eaLnBrk="1" hangingPunct="1"/>
            <a:r>
              <a:rPr lang="en-GB" sz="1400" b="1" dirty="0"/>
              <a:t>Responsibilities: </a:t>
            </a:r>
            <a:r>
              <a:rPr lang="en-GB" sz="1400" dirty="0"/>
              <a:t>	A vital part of a life-saving healthcare 		team, working with patients with heart 		problems, carrying out diagnostic 			investigations and offering expert advice 		to </a:t>
            </a:r>
            <a:r>
              <a:rPr lang="en-GB" sz="1400" dirty="0" smtClean="0"/>
              <a:t>doctors</a:t>
            </a:r>
            <a:r>
              <a:rPr lang="en-GB" sz="1400" dirty="0"/>
              <a:t>.</a:t>
            </a:r>
          </a:p>
          <a:p>
            <a:pPr eaLnBrk="1" hangingPunct="1"/>
            <a:endParaRPr lang="en-GB" sz="1400" dirty="0"/>
          </a:p>
          <a:p>
            <a:pPr eaLnBrk="1" hangingPunct="1"/>
            <a:r>
              <a:rPr lang="en-GB" sz="1400" b="1" dirty="0"/>
              <a:t>Personality: </a:t>
            </a:r>
            <a:r>
              <a:rPr lang="en-GB" sz="1400" dirty="0"/>
              <a:t>	Calm, understanding and confident 		enough to put people at ease.</a:t>
            </a:r>
          </a:p>
          <a:p>
            <a:pPr eaLnBrk="1" hangingPunct="1"/>
            <a:endParaRPr lang="en-GB" sz="1400" dirty="0"/>
          </a:p>
          <a:p>
            <a:pPr eaLnBrk="1" hangingPunct="1"/>
            <a:r>
              <a:rPr lang="en-GB" sz="1400" b="1" dirty="0"/>
              <a:t>Advice: 	</a:t>
            </a:r>
            <a:r>
              <a:rPr lang="en-GB" sz="1400" dirty="0"/>
              <a:t>	If </a:t>
            </a:r>
            <a:r>
              <a:rPr lang="en-GB" sz="1400" dirty="0" smtClean="0"/>
              <a:t>you’re </a:t>
            </a:r>
            <a:r>
              <a:rPr lang="en-GB" sz="1400" dirty="0"/>
              <a:t>interested in sport and fitness, 		this is the perfect job. You get to use 		some sophisticated medical equipment 		too.</a:t>
            </a:r>
          </a:p>
          <a:p>
            <a:pPr eaLnBrk="1" hangingPunct="1"/>
            <a:endParaRPr lang="en-GB" sz="1400" i="1" dirty="0"/>
          </a:p>
          <a:p>
            <a:pPr eaLnBrk="1" hangingPunct="1"/>
            <a:r>
              <a:rPr lang="en-GB" sz="1400" b="1" dirty="0"/>
              <a:t>Entry requirements:</a:t>
            </a:r>
            <a:r>
              <a:rPr lang="en-GB" sz="1400" dirty="0"/>
              <a:t>	Five GCSEs at grade A-C.</a:t>
            </a:r>
          </a:p>
          <a:p>
            <a:pPr eaLnBrk="1" hangingPunct="1"/>
            <a:r>
              <a:rPr lang="en-GB" sz="1400" dirty="0"/>
              <a:t>		At least two A levels (including a science 		subject) or equivalent.</a:t>
            </a:r>
          </a:p>
          <a:p>
            <a:pPr eaLnBrk="1" hangingPunct="1"/>
            <a:r>
              <a:rPr lang="en-GB" sz="1400" dirty="0"/>
              <a:t>		Degree in </a:t>
            </a:r>
            <a:r>
              <a:rPr lang="en-GB" sz="1400" dirty="0" smtClean="0"/>
              <a:t>physiological science.</a:t>
            </a:r>
            <a:endParaRPr lang="en-GB" sz="1400" dirty="0"/>
          </a:p>
          <a:p>
            <a:pPr eaLnBrk="1" hangingPunct="1"/>
            <a:endParaRPr lang="en-GB" sz="1400" dirty="0"/>
          </a:p>
        </p:txBody>
      </p:sp>
      <p:pic>
        <p:nvPicPr>
          <p:cNvPr id="7" name="Picture 9" descr="case study Scott Elliott"/>
          <p:cNvPicPr>
            <a:picLocks noChangeAspect="1" noChangeArrowheads="1"/>
          </p:cNvPicPr>
          <p:nvPr/>
        </p:nvPicPr>
        <p:blipFill>
          <a:blip r:embed="rId4" cstate="print">
            <a:extLst>
              <a:ext uri="{28A0092B-C50C-407E-A947-70E740481C1C}">
                <a14:useLocalDpi xmlns:a14="http://schemas.microsoft.com/office/drawing/2010/main" val="0"/>
              </a:ext>
            </a:extLst>
          </a:blip>
          <a:srcRect r="4836"/>
          <a:stretch>
            <a:fillRect/>
          </a:stretch>
        </p:blipFill>
        <p:spPr bwMode="auto">
          <a:xfrm>
            <a:off x="5595938" y="1214438"/>
            <a:ext cx="3365500" cy="528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894461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2015164 StepNHS2015PowerPointTemplat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3" name="Picture 12" descr="DSC_2499"/>
          <p:cNvPicPr>
            <a:picLocks noChangeAspect="1" noChangeArrowheads="1"/>
          </p:cNvPicPr>
          <p:nvPr/>
        </p:nvPicPr>
        <p:blipFill>
          <a:blip r:embed="rId4" cstate="print"/>
          <a:srcRect l="25710" r="29355"/>
          <a:stretch>
            <a:fillRect/>
          </a:stretch>
        </p:blipFill>
        <p:spPr bwMode="auto">
          <a:xfrm>
            <a:off x="5425778" y="1244600"/>
            <a:ext cx="3503909" cy="5184796"/>
          </a:xfrm>
          <a:prstGeom prst="rect">
            <a:avLst/>
          </a:prstGeom>
          <a:noFill/>
          <a:ln w="9525">
            <a:noFill/>
            <a:miter lim="800000"/>
            <a:headEnd/>
            <a:tailEnd/>
          </a:ln>
        </p:spPr>
      </p:pic>
      <p:sp>
        <p:nvSpPr>
          <p:cNvPr id="4" name="TextBox 3"/>
          <p:cNvSpPr txBox="1"/>
          <p:nvPr/>
        </p:nvSpPr>
        <p:spPr>
          <a:xfrm>
            <a:off x="285720" y="1157982"/>
            <a:ext cx="4929222" cy="5655394"/>
          </a:xfrm>
          <a:prstGeom prst="rect">
            <a:avLst/>
          </a:prstGeom>
          <a:noFill/>
        </p:spPr>
        <p:txBody>
          <a:bodyPr wrap="square" rtlCol="0">
            <a:spAutoFit/>
          </a:bodyPr>
          <a:lstStyle/>
          <a:p>
            <a:r>
              <a:rPr lang="en-GB" b="1" dirty="0" smtClean="0">
                <a:latin typeface="Arial" pitchFamily="34" charset="0"/>
                <a:cs typeface="Arial" pitchFamily="34" charset="0"/>
              </a:rPr>
              <a:t>The personal assistant</a:t>
            </a:r>
            <a:endParaRPr lang="en-GB" dirty="0" smtClean="0">
              <a:latin typeface="Arial" pitchFamily="34" charset="0"/>
              <a:cs typeface="Arial" pitchFamily="34" charset="0"/>
            </a:endParaRPr>
          </a:p>
          <a:p>
            <a:endParaRPr lang="en-GB" sz="1050" dirty="0" smtClean="0">
              <a:latin typeface="Arial" pitchFamily="34" charset="0"/>
              <a:cs typeface="Arial" pitchFamily="34" charset="0"/>
            </a:endParaRPr>
          </a:p>
          <a:p>
            <a:r>
              <a:rPr lang="en-GB" sz="1400" b="1" dirty="0" smtClean="0">
                <a:latin typeface="Arial" pitchFamily="34" charset="0"/>
                <a:cs typeface="Arial" pitchFamily="34" charset="0"/>
              </a:rPr>
              <a:t>Name: </a:t>
            </a:r>
            <a:r>
              <a:rPr lang="en-GB" sz="1400" dirty="0" smtClean="0">
                <a:latin typeface="Arial" pitchFamily="34" charset="0"/>
                <a:cs typeface="Arial" pitchFamily="34" charset="0"/>
              </a:rPr>
              <a:t>		Nikki Crooks</a:t>
            </a:r>
          </a:p>
          <a:p>
            <a:endParaRPr lang="en-GB" sz="1000" b="1" dirty="0" smtClean="0">
              <a:latin typeface="Arial" pitchFamily="34" charset="0"/>
              <a:cs typeface="Arial" pitchFamily="34" charset="0"/>
            </a:endParaRPr>
          </a:p>
          <a:p>
            <a:r>
              <a:rPr lang="en-GB" sz="1400" b="1" dirty="0" smtClean="0">
                <a:latin typeface="Arial" pitchFamily="34" charset="0"/>
                <a:cs typeface="Arial" pitchFamily="34" charset="0"/>
              </a:rPr>
              <a:t>Role: </a:t>
            </a:r>
            <a:r>
              <a:rPr lang="en-GB" sz="1400" dirty="0" smtClean="0">
                <a:latin typeface="Arial" pitchFamily="34" charset="0"/>
                <a:cs typeface="Arial" pitchFamily="34" charset="0"/>
              </a:rPr>
              <a:t>		Administration assistant / 			clerical officer</a:t>
            </a:r>
          </a:p>
          <a:p>
            <a:endParaRPr lang="en-GB" sz="800" b="1" dirty="0" smtClean="0">
              <a:latin typeface="Arial" pitchFamily="34" charset="0"/>
              <a:cs typeface="Arial" pitchFamily="34" charset="0"/>
            </a:endParaRPr>
          </a:p>
          <a:p>
            <a:r>
              <a:rPr lang="en-GB" sz="1400" b="1" dirty="0" smtClean="0">
                <a:latin typeface="Arial" pitchFamily="34" charset="0"/>
                <a:cs typeface="Arial" pitchFamily="34" charset="0"/>
              </a:rPr>
              <a:t>Responsibilities: </a:t>
            </a:r>
            <a:r>
              <a:rPr lang="en-GB" sz="1400" dirty="0" smtClean="0">
                <a:latin typeface="Arial" pitchFamily="34" charset="0"/>
                <a:cs typeface="Arial" pitchFamily="34" charset="0"/>
              </a:rPr>
              <a:t>	Organising workload for the 			team secretaries, dealing with 			the chief executive’s 				correspondence, organising 			meetings, preparing and keeping 			medical notes up to date.</a:t>
            </a:r>
          </a:p>
          <a:p>
            <a:endParaRPr lang="en-GB" sz="700" b="1" dirty="0" smtClean="0">
              <a:latin typeface="Arial" pitchFamily="34" charset="0"/>
              <a:cs typeface="Arial" pitchFamily="34" charset="0"/>
            </a:endParaRPr>
          </a:p>
          <a:p>
            <a:r>
              <a:rPr lang="en-GB" sz="1400" b="1" dirty="0" smtClean="0">
                <a:latin typeface="Arial" pitchFamily="34" charset="0"/>
                <a:cs typeface="Arial" pitchFamily="34" charset="0"/>
              </a:rPr>
              <a:t>Personality: </a:t>
            </a:r>
            <a:r>
              <a:rPr lang="en-GB" sz="1400" dirty="0" smtClean="0">
                <a:latin typeface="Arial" pitchFamily="34" charset="0"/>
                <a:cs typeface="Arial" pitchFamily="34" charset="0"/>
              </a:rPr>
              <a:t>	Organised, responsible and 			reliable, with excellent 				communication skills.</a:t>
            </a:r>
          </a:p>
          <a:p>
            <a:endParaRPr lang="en-GB" sz="700" b="1" dirty="0" smtClean="0">
              <a:latin typeface="Arial" pitchFamily="34" charset="0"/>
              <a:cs typeface="Arial" pitchFamily="34" charset="0"/>
            </a:endParaRPr>
          </a:p>
          <a:p>
            <a:r>
              <a:rPr lang="en-GB" sz="1400" b="1" dirty="0" smtClean="0">
                <a:latin typeface="Arial" pitchFamily="34" charset="0"/>
                <a:cs typeface="Arial" pitchFamily="34" charset="0"/>
              </a:rPr>
              <a:t>Advice: </a:t>
            </a:r>
            <a:r>
              <a:rPr lang="en-GB" sz="1400" dirty="0" smtClean="0">
                <a:latin typeface="Arial" pitchFamily="34" charset="0"/>
                <a:cs typeface="Arial" pitchFamily="34" charset="0"/>
              </a:rPr>
              <a:t>		No day is ever the same – I 			love the fast pace and 				responsibility of this position.</a:t>
            </a:r>
          </a:p>
          <a:p>
            <a:endParaRPr lang="en-GB" sz="700" b="1" dirty="0" smtClean="0">
              <a:latin typeface="Arial" pitchFamily="34" charset="0"/>
              <a:cs typeface="Arial" pitchFamily="34" charset="0"/>
            </a:endParaRPr>
          </a:p>
          <a:p>
            <a:r>
              <a:rPr lang="en-GB" sz="1400" b="1" dirty="0" smtClean="0">
                <a:latin typeface="Arial" pitchFamily="34" charset="0"/>
                <a:cs typeface="Arial" pitchFamily="34" charset="0"/>
              </a:rPr>
              <a:t>Entry requirements:</a:t>
            </a:r>
            <a:r>
              <a:rPr lang="en-GB" sz="1400" dirty="0" smtClean="0">
                <a:latin typeface="Arial" pitchFamily="34" charset="0"/>
                <a:cs typeface="Arial" pitchFamily="34" charset="0"/>
              </a:rPr>
              <a:t>	There are no minimum entry 			requirements, but a good general 			education as well as computer and 		word processing skills are 			advantageous.</a:t>
            </a:r>
            <a:endParaRPr lang="en-GB" sz="1400" dirty="0">
              <a:latin typeface="Arial" pitchFamily="34" charset="0"/>
              <a:cs typeface="Arial" pitchFamily="34" charset="0"/>
            </a:endParaRPr>
          </a:p>
        </p:txBody>
      </p:sp>
    </p:spTree>
    <p:extLst>
      <p:ext uri="{BB962C8B-B14F-4D97-AF65-F5344CB8AC3E}">
        <p14:creationId xmlns:p14="http://schemas.microsoft.com/office/powerpoint/2010/main" val="10894461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2015164 StepNHS2015PowerPointTemplat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3" name="Picture 8" descr="Casestudy becky fletcher"/>
          <p:cNvPicPr>
            <a:picLocks noChangeAspect="1" noChangeArrowheads="1"/>
          </p:cNvPicPr>
          <p:nvPr/>
        </p:nvPicPr>
        <p:blipFill>
          <a:blip r:embed="rId4" cstate="print"/>
          <a:srcRect l="2634"/>
          <a:stretch>
            <a:fillRect/>
          </a:stretch>
        </p:blipFill>
        <p:spPr bwMode="auto">
          <a:xfrm>
            <a:off x="5508625" y="1243013"/>
            <a:ext cx="3521075" cy="5400675"/>
          </a:xfrm>
          <a:prstGeom prst="rect">
            <a:avLst/>
          </a:prstGeom>
          <a:noFill/>
          <a:ln w="9525">
            <a:noFill/>
            <a:miter lim="800000"/>
            <a:headEnd/>
            <a:tailEnd/>
          </a:ln>
        </p:spPr>
      </p:pic>
      <p:sp>
        <p:nvSpPr>
          <p:cNvPr id="4" name="TextBox 3"/>
          <p:cNvSpPr txBox="1"/>
          <p:nvPr/>
        </p:nvSpPr>
        <p:spPr>
          <a:xfrm>
            <a:off x="221692" y="1283270"/>
            <a:ext cx="5286412" cy="5386090"/>
          </a:xfrm>
          <a:prstGeom prst="rect">
            <a:avLst/>
          </a:prstGeom>
          <a:noFill/>
        </p:spPr>
        <p:txBody>
          <a:bodyPr wrap="square" rtlCol="0">
            <a:spAutoFit/>
          </a:bodyPr>
          <a:lstStyle/>
          <a:p>
            <a:r>
              <a:rPr lang="en-GB" b="1" dirty="0" smtClean="0">
                <a:latin typeface="Arial" pitchFamily="34" charset="0"/>
                <a:cs typeface="Arial" pitchFamily="34" charset="0"/>
              </a:rPr>
              <a:t>The accountant</a:t>
            </a:r>
            <a:endParaRPr lang="en-GB" dirty="0" smtClean="0">
              <a:latin typeface="Arial" pitchFamily="34" charset="0"/>
              <a:cs typeface="Arial" pitchFamily="34" charset="0"/>
            </a:endParaRPr>
          </a:p>
          <a:p>
            <a:endParaRPr lang="en-GB" sz="1400" dirty="0" smtClean="0">
              <a:latin typeface="Arial" pitchFamily="34" charset="0"/>
              <a:cs typeface="Arial" pitchFamily="34" charset="0"/>
            </a:endParaRPr>
          </a:p>
          <a:p>
            <a:r>
              <a:rPr lang="en-GB" sz="1400" b="1" dirty="0" smtClean="0">
                <a:latin typeface="Arial" pitchFamily="34" charset="0"/>
                <a:cs typeface="Arial" pitchFamily="34" charset="0"/>
              </a:rPr>
              <a:t>Name: </a:t>
            </a:r>
            <a:r>
              <a:rPr lang="en-GB" sz="1400" dirty="0" smtClean="0">
                <a:latin typeface="Arial" pitchFamily="34" charset="0"/>
                <a:cs typeface="Arial" pitchFamily="34" charset="0"/>
              </a:rPr>
              <a:t>		Becky Fletcher</a:t>
            </a:r>
          </a:p>
          <a:p>
            <a:endParaRPr lang="en-GB" sz="1400" dirty="0" smtClean="0">
              <a:latin typeface="Arial" pitchFamily="34" charset="0"/>
              <a:cs typeface="Arial" pitchFamily="34" charset="0"/>
            </a:endParaRPr>
          </a:p>
          <a:p>
            <a:r>
              <a:rPr lang="en-GB" sz="1400" b="1" dirty="0" smtClean="0">
                <a:latin typeface="Arial" pitchFamily="34" charset="0"/>
                <a:cs typeface="Arial" pitchFamily="34" charset="0"/>
              </a:rPr>
              <a:t>Role: </a:t>
            </a:r>
            <a:r>
              <a:rPr lang="en-GB" sz="1400" dirty="0" smtClean="0">
                <a:latin typeface="Arial" pitchFamily="34" charset="0"/>
                <a:cs typeface="Arial" pitchFamily="34" charset="0"/>
              </a:rPr>
              <a:t>		Accountant</a:t>
            </a:r>
          </a:p>
          <a:p>
            <a:r>
              <a:rPr lang="en-GB" sz="1400" dirty="0" smtClean="0">
                <a:latin typeface="Arial" pitchFamily="34" charset="0"/>
                <a:cs typeface="Arial" pitchFamily="34" charset="0"/>
              </a:rPr>
              <a:t>	</a:t>
            </a:r>
          </a:p>
          <a:p>
            <a:r>
              <a:rPr lang="en-GB" sz="1400" b="1" dirty="0" smtClean="0">
                <a:latin typeface="Arial" pitchFamily="34" charset="0"/>
                <a:cs typeface="Arial" pitchFamily="34" charset="0"/>
              </a:rPr>
              <a:t>Responsibilities: </a:t>
            </a:r>
            <a:r>
              <a:rPr lang="en-GB" sz="1400" dirty="0" smtClean="0">
                <a:latin typeface="Arial" pitchFamily="34" charset="0"/>
                <a:cs typeface="Arial" pitchFamily="34" charset="0"/>
              </a:rPr>
              <a:t>	Finance reporting, including compiling 		spreadsheets, graphs and written data; 		analysing financial records, monitoring 		spending trends, budget planning and 		fund allocation.</a:t>
            </a:r>
          </a:p>
          <a:p>
            <a:endParaRPr lang="en-GB" sz="1400" dirty="0" smtClean="0">
              <a:latin typeface="Arial" pitchFamily="34" charset="0"/>
              <a:cs typeface="Arial" pitchFamily="34" charset="0"/>
            </a:endParaRPr>
          </a:p>
          <a:p>
            <a:r>
              <a:rPr lang="en-GB" sz="1400" b="1" dirty="0" smtClean="0">
                <a:latin typeface="Arial" pitchFamily="34" charset="0"/>
                <a:cs typeface="Arial" pitchFamily="34" charset="0"/>
              </a:rPr>
              <a:t>Personality: </a:t>
            </a:r>
            <a:r>
              <a:rPr lang="en-GB" sz="1400" dirty="0" smtClean="0">
                <a:latin typeface="Arial" pitchFamily="34" charset="0"/>
                <a:cs typeface="Arial" pitchFamily="34" charset="0"/>
              </a:rPr>
              <a:t>	Strong planning and analytical skills.</a:t>
            </a:r>
          </a:p>
          <a:p>
            <a:endParaRPr lang="en-GB" sz="1400" dirty="0" smtClean="0">
              <a:latin typeface="Arial" pitchFamily="34" charset="0"/>
              <a:cs typeface="Arial" pitchFamily="34" charset="0"/>
            </a:endParaRPr>
          </a:p>
          <a:p>
            <a:r>
              <a:rPr lang="en-GB" sz="1400" b="1" dirty="0" smtClean="0">
                <a:latin typeface="Arial" pitchFamily="34" charset="0"/>
                <a:cs typeface="Arial" pitchFamily="34" charset="0"/>
              </a:rPr>
              <a:t>Advice: 	</a:t>
            </a:r>
            <a:r>
              <a:rPr lang="en-GB" sz="1400" dirty="0" smtClean="0">
                <a:latin typeface="Arial" pitchFamily="34" charset="0"/>
                <a:cs typeface="Arial" pitchFamily="34" charset="0"/>
              </a:rPr>
              <a:t>	If you have a logical mind and like 			analysing facts and figures then this 		is a great job for you.</a:t>
            </a:r>
          </a:p>
          <a:p>
            <a:endParaRPr lang="en-GB" sz="1400" i="1" dirty="0" smtClean="0">
              <a:latin typeface="Arial" pitchFamily="34" charset="0"/>
              <a:cs typeface="Arial" pitchFamily="34" charset="0"/>
            </a:endParaRPr>
          </a:p>
          <a:p>
            <a:r>
              <a:rPr lang="en-GB" sz="1400" b="1" dirty="0" smtClean="0">
                <a:latin typeface="Arial" pitchFamily="34" charset="0"/>
                <a:cs typeface="Arial" pitchFamily="34" charset="0"/>
              </a:rPr>
              <a:t>Entry requirements:</a:t>
            </a:r>
            <a:r>
              <a:rPr lang="en-GB" sz="1400" dirty="0" smtClean="0">
                <a:latin typeface="Arial" pitchFamily="34" charset="0"/>
                <a:cs typeface="Arial" pitchFamily="34" charset="0"/>
              </a:rPr>
              <a:t>	Five GCSEs at grade A-C.</a:t>
            </a:r>
          </a:p>
          <a:p>
            <a:r>
              <a:rPr lang="en-GB" sz="1400" dirty="0" smtClean="0">
                <a:latin typeface="Arial" pitchFamily="34" charset="0"/>
                <a:cs typeface="Arial" pitchFamily="34" charset="0"/>
              </a:rPr>
              <a:t>		At least two A levels or equivalent.</a:t>
            </a:r>
          </a:p>
          <a:p>
            <a:r>
              <a:rPr lang="en-GB" sz="1400" dirty="0" smtClean="0">
                <a:latin typeface="Arial" pitchFamily="34" charset="0"/>
                <a:cs typeface="Arial" pitchFamily="34" charset="0"/>
              </a:rPr>
              <a:t>		Degree in accountancy or relevant 		subject. You can then apply for an 			NHS training position. </a:t>
            </a:r>
          </a:p>
          <a:p>
            <a:endParaRPr lang="en-GB" dirty="0"/>
          </a:p>
        </p:txBody>
      </p:sp>
    </p:spTree>
    <p:extLst>
      <p:ext uri="{BB962C8B-B14F-4D97-AF65-F5344CB8AC3E}">
        <p14:creationId xmlns:p14="http://schemas.microsoft.com/office/powerpoint/2010/main" val="10894461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2015164 StepNHS2015PowerPointTemplat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3" name="Picture 9" descr="casestudy-tom-davies"/>
          <p:cNvPicPr>
            <a:picLocks noChangeAspect="1" noChangeArrowheads="1"/>
          </p:cNvPicPr>
          <p:nvPr/>
        </p:nvPicPr>
        <p:blipFill>
          <a:blip r:embed="rId4" cstate="print"/>
          <a:srcRect r="43532"/>
          <a:stretch>
            <a:fillRect/>
          </a:stretch>
        </p:blipFill>
        <p:spPr bwMode="auto">
          <a:xfrm>
            <a:off x="5652120" y="1268760"/>
            <a:ext cx="3321488" cy="5256584"/>
          </a:xfrm>
          <a:prstGeom prst="rect">
            <a:avLst/>
          </a:prstGeom>
          <a:noFill/>
          <a:ln w="9525">
            <a:noFill/>
            <a:miter lim="800000"/>
            <a:headEnd/>
            <a:tailEnd/>
          </a:ln>
        </p:spPr>
      </p:pic>
      <p:sp>
        <p:nvSpPr>
          <p:cNvPr id="4" name="TextBox 3"/>
          <p:cNvSpPr txBox="1"/>
          <p:nvPr/>
        </p:nvSpPr>
        <p:spPr>
          <a:xfrm>
            <a:off x="142844" y="1124744"/>
            <a:ext cx="5572164" cy="5601533"/>
          </a:xfrm>
          <a:prstGeom prst="rect">
            <a:avLst/>
          </a:prstGeom>
          <a:noFill/>
        </p:spPr>
        <p:txBody>
          <a:bodyPr wrap="square" rtlCol="0">
            <a:spAutoFit/>
          </a:bodyPr>
          <a:lstStyle/>
          <a:p>
            <a:r>
              <a:rPr lang="en-GB" b="1" dirty="0" smtClean="0">
                <a:latin typeface="Arial" pitchFamily="34" charset="0"/>
                <a:cs typeface="Arial" pitchFamily="34" charset="0"/>
              </a:rPr>
              <a:t>The emergency medical dispatcher</a:t>
            </a:r>
            <a:endParaRPr lang="en-GB" dirty="0" smtClean="0">
              <a:latin typeface="Arial" pitchFamily="34" charset="0"/>
              <a:cs typeface="Arial" pitchFamily="34" charset="0"/>
            </a:endParaRPr>
          </a:p>
          <a:p>
            <a:endParaRPr lang="en-GB" sz="1400" dirty="0" smtClean="0">
              <a:latin typeface="Arial" pitchFamily="34" charset="0"/>
              <a:cs typeface="Arial" pitchFamily="34" charset="0"/>
            </a:endParaRPr>
          </a:p>
          <a:p>
            <a:r>
              <a:rPr lang="en-GB" sz="1400" b="1" dirty="0" smtClean="0">
                <a:latin typeface="Arial" pitchFamily="34" charset="0"/>
                <a:cs typeface="Arial" pitchFamily="34" charset="0"/>
              </a:rPr>
              <a:t>Name: </a:t>
            </a:r>
            <a:r>
              <a:rPr lang="en-GB" sz="1400" dirty="0" smtClean="0">
                <a:latin typeface="Arial" pitchFamily="34" charset="0"/>
                <a:cs typeface="Arial" pitchFamily="34" charset="0"/>
              </a:rPr>
              <a:t>		Tom Davies</a:t>
            </a:r>
          </a:p>
          <a:p>
            <a:endParaRPr lang="en-GB" sz="1000" dirty="0" smtClean="0">
              <a:latin typeface="Arial" pitchFamily="34" charset="0"/>
              <a:cs typeface="Arial" pitchFamily="34" charset="0"/>
            </a:endParaRPr>
          </a:p>
          <a:p>
            <a:r>
              <a:rPr lang="en-GB" sz="1400" b="1" dirty="0" smtClean="0">
                <a:latin typeface="Arial" pitchFamily="34" charset="0"/>
                <a:cs typeface="Arial" pitchFamily="34" charset="0"/>
              </a:rPr>
              <a:t>Role: </a:t>
            </a:r>
            <a:r>
              <a:rPr lang="en-GB" sz="1400" dirty="0" smtClean="0">
                <a:latin typeface="Arial" pitchFamily="34" charset="0"/>
                <a:cs typeface="Arial" pitchFamily="34" charset="0"/>
              </a:rPr>
              <a:t>		Emergency medical dispatcher</a:t>
            </a:r>
          </a:p>
          <a:p>
            <a:endParaRPr lang="en-GB" sz="1000" dirty="0" smtClean="0">
              <a:latin typeface="Arial" pitchFamily="34" charset="0"/>
              <a:cs typeface="Arial" pitchFamily="34" charset="0"/>
            </a:endParaRPr>
          </a:p>
          <a:p>
            <a:r>
              <a:rPr lang="en-GB" sz="1400" b="1" dirty="0" smtClean="0">
                <a:latin typeface="Arial" pitchFamily="34" charset="0"/>
                <a:cs typeface="Arial" pitchFamily="34" charset="0"/>
              </a:rPr>
              <a:t>Responsibilities: </a:t>
            </a:r>
            <a:r>
              <a:rPr lang="en-GB" sz="1400" dirty="0" smtClean="0">
                <a:latin typeface="Arial" pitchFamily="34" charset="0"/>
                <a:cs typeface="Arial" pitchFamily="34" charset="0"/>
              </a:rPr>
              <a:t>	Processing emergency calls and deciding 		on the best emergency response to send 		to the scene, capturing critical information 		and transferring this from your computer 		directly to the screens in the emergency 		vehicles.</a:t>
            </a:r>
          </a:p>
          <a:p>
            <a:endParaRPr lang="en-GB" sz="800" b="1" dirty="0" smtClean="0">
              <a:latin typeface="Arial" pitchFamily="34" charset="0"/>
              <a:cs typeface="Arial" pitchFamily="34" charset="0"/>
            </a:endParaRPr>
          </a:p>
          <a:p>
            <a:r>
              <a:rPr lang="en-GB" sz="1400" b="1" dirty="0" smtClean="0">
                <a:latin typeface="Arial" pitchFamily="34" charset="0"/>
                <a:cs typeface="Arial" pitchFamily="34" charset="0"/>
              </a:rPr>
              <a:t>Personality: </a:t>
            </a:r>
            <a:r>
              <a:rPr lang="en-GB" sz="1400" dirty="0" smtClean="0">
                <a:latin typeface="Arial" pitchFamily="34" charset="0"/>
                <a:cs typeface="Arial" pitchFamily="34" charset="0"/>
              </a:rPr>
              <a:t>	Calm under pressure and a good 			communicator.</a:t>
            </a:r>
          </a:p>
          <a:p>
            <a:endParaRPr lang="en-GB" sz="800" b="1" dirty="0" smtClean="0">
              <a:latin typeface="Arial" pitchFamily="34" charset="0"/>
              <a:cs typeface="Arial" pitchFamily="34" charset="0"/>
            </a:endParaRPr>
          </a:p>
          <a:p>
            <a:r>
              <a:rPr lang="en-GB" sz="1400" b="1" dirty="0" smtClean="0">
                <a:latin typeface="Arial" pitchFamily="34" charset="0"/>
                <a:cs typeface="Arial" pitchFamily="34" charset="0"/>
              </a:rPr>
              <a:t>Advice: </a:t>
            </a:r>
            <a:r>
              <a:rPr lang="en-GB" sz="1400" dirty="0" smtClean="0">
                <a:latin typeface="Arial" pitchFamily="34" charset="0"/>
                <a:cs typeface="Arial" pitchFamily="34" charset="0"/>
              </a:rPr>
              <a:t>		You have to be really on the ball, listening 		carefully and picking up clues about the 		situation. Even when the adrenalin’s 		pumping you have to stay calm and 		reassuring for the caller</a:t>
            </a:r>
            <a:r>
              <a:rPr lang="en-GB" sz="1400" i="1" dirty="0" smtClean="0">
                <a:latin typeface="Arial" pitchFamily="34" charset="0"/>
                <a:cs typeface="Arial" pitchFamily="34" charset="0"/>
              </a:rPr>
              <a:t>.</a:t>
            </a:r>
          </a:p>
          <a:p>
            <a:endParaRPr lang="en-GB" sz="800" b="1" dirty="0" smtClean="0">
              <a:latin typeface="Arial" pitchFamily="34" charset="0"/>
              <a:cs typeface="Arial" pitchFamily="34" charset="0"/>
            </a:endParaRPr>
          </a:p>
          <a:p>
            <a:r>
              <a:rPr lang="en-GB" sz="1400" b="1" dirty="0" smtClean="0">
                <a:latin typeface="Arial" pitchFamily="34" charset="0"/>
                <a:cs typeface="Arial" pitchFamily="34" charset="0"/>
              </a:rPr>
              <a:t>Entry requirements:</a:t>
            </a:r>
            <a:r>
              <a:rPr lang="en-GB" sz="1400" dirty="0" smtClean="0">
                <a:latin typeface="Arial" pitchFamily="34" charset="0"/>
                <a:cs typeface="Arial" pitchFamily="34" charset="0"/>
              </a:rPr>
              <a:t>	There are no national minimum entry 		requirements, but good GCSE grades and 		strong computer skills are usually required. 		You may wish to consider a typing/computer 		qualification when you leave school.</a:t>
            </a:r>
            <a:endParaRPr lang="en-GB" sz="1400" dirty="0">
              <a:latin typeface="Arial" pitchFamily="34" charset="0"/>
              <a:cs typeface="Arial" pitchFamily="34" charset="0"/>
            </a:endParaRPr>
          </a:p>
        </p:txBody>
      </p:sp>
    </p:spTree>
    <p:extLst>
      <p:ext uri="{BB962C8B-B14F-4D97-AF65-F5344CB8AC3E}">
        <p14:creationId xmlns:p14="http://schemas.microsoft.com/office/powerpoint/2010/main" val="10894461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2015164 StepNHS2015PowerPointTemplat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4" name="Picture 9" descr="casestudy-izzy-pritchard"/>
          <p:cNvPicPr>
            <a:picLocks noChangeAspect="1" noChangeArrowheads="1"/>
          </p:cNvPicPr>
          <p:nvPr/>
        </p:nvPicPr>
        <p:blipFill>
          <a:blip r:embed="rId4" cstate="print"/>
          <a:srcRect l="27484" t="6119" r="32253" b="6458"/>
          <a:stretch>
            <a:fillRect/>
          </a:stretch>
        </p:blipFill>
        <p:spPr bwMode="auto">
          <a:xfrm>
            <a:off x="5857884" y="1357298"/>
            <a:ext cx="3178612" cy="5168046"/>
          </a:xfrm>
          <a:prstGeom prst="rect">
            <a:avLst/>
          </a:prstGeom>
          <a:noFill/>
          <a:ln w="9525">
            <a:noFill/>
            <a:miter lim="800000"/>
            <a:headEnd/>
            <a:tailEnd/>
          </a:ln>
        </p:spPr>
      </p:pic>
      <p:sp>
        <p:nvSpPr>
          <p:cNvPr id="5" name="TextBox 4"/>
          <p:cNvSpPr txBox="1"/>
          <p:nvPr/>
        </p:nvSpPr>
        <p:spPr>
          <a:xfrm>
            <a:off x="251520" y="1196752"/>
            <a:ext cx="5500726" cy="5678478"/>
          </a:xfrm>
          <a:prstGeom prst="rect">
            <a:avLst/>
          </a:prstGeom>
          <a:noFill/>
        </p:spPr>
        <p:txBody>
          <a:bodyPr wrap="square" rtlCol="0">
            <a:spAutoFit/>
          </a:bodyPr>
          <a:lstStyle/>
          <a:p>
            <a:r>
              <a:rPr lang="en-GB" b="1" dirty="0" smtClean="0">
                <a:latin typeface="Arial" pitchFamily="34" charset="0"/>
                <a:cs typeface="Arial" pitchFamily="34" charset="0"/>
              </a:rPr>
              <a:t>The IT support officer</a:t>
            </a:r>
            <a:endParaRPr lang="en-GB" dirty="0" smtClean="0">
              <a:latin typeface="Arial" pitchFamily="34" charset="0"/>
              <a:cs typeface="Arial" pitchFamily="34" charset="0"/>
            </a:endParaRPr>
          </a:p>
          <a:p>
            <a:endParaRPr lang="en-GB" sz="1400" dirty="0" smtClean="0">
              <a:latin typeface="Arial" pitchFamily="34" charset="0"/>
              <a:cs typeface="Arial" pitchFamily="34" charset="0"/>
            </a:endParaRPr>
          </a:p>
          <a:p>
            <a:r>
              <a:rPr lang="en-GB" sz="1400" b="1" dirty="0" smtClean="0">
                <a:latin typeface="Arial" pitchFamily="34" charset="0"/>
                <a:cs typeface="Arial" pitchFamily="34" charset="0"/>
              </a:rPr>
              <a:t>Name: </a:t>
            </a:r>
            <a:r>
              <a:rPr lang="en-GB" sz="1400" dirty="0" smtClean="0">
                <a:latin typeface="Arial" pitchFamily="34" charset="0"/>
                <a:cs typeface="Arial" pitchFamily="34" charset="0"/>
              </a:rPr>
              <a:t>		Izzy Pritchard</a:t>
            </a:r>
          </a:p>
          <a:p>
            <a:endParaRPr lang="en-GB" sz="1000" dirty="0" smtClean="0">
              <a:latin typeface="Arial" pitchFamily="34" charset="0"/>
              <a:cs typeface="Arial" pitchFamily="34" charset="0"/>
            </a:endParaRPr>
          </a:p>
          <a:p>
            <a:r>
              <a:rPr lang="en-GB" sz="1400" b="1" dirty="0" smtClean="0">
                <a:latin typeface="Arial" pitchFamily="34" charset="0"/>
                <a:cs typeface="Arial" pitchFamily="34" charset="0"/>
              </a:rPr>
              <a:t>Role: </a:t>
            </a:r>
            <a:r>
              <a:rPr lang="en-GB" sz="1400" dirty="0" smtClean="0">
                <a:latin typeface="Arial" pitchFamily="34" charset="0"/>
                <a:cs typeface="Arial" pitchFamily="34" charset="0"/>
              </a:rPr>
              <a:t>		Information technology infrastructure 		support</a:t>
            </a:r>
            <a:endParaRPr lang="en-GB" sz="1400" b="1" dirty="0" smtClean="0">
              <a:latin typeface="Arial" pitchFamily="34" charset="0"/>
              <a:cs typeface="Arial" pitchFamily="34" charset="0"/>
            </a:endParaRPr>
          </a:p>
          <a:p>
            <a:endParaRPr lang="en-GB" sz="800" b="1" dirty="0" smtClean="0">
              <a:latin typeface="Arial" pitchFamily="34" charset="0"/>
              <a:cs typeface="Arial" pitchFamily="34" charset="0"/>
            </a:endParaRPr>
          </a:p>
          <a:p>
            <a:r>
              <a:rPr lang="en-GB" sz="1400" b="1" dirty="0" smtClean="0">
                <a:latin typeface="Arial" pitchFamily="34" charset="0"/>
                <a:cs typeface="Arial" pitchFamily="34" charset="0"/>
              </a:rPr>
              <a:t>Responsibilities: </a:t>
            </a:r>
            <a:r>
              <a:rPr lang="en-GB" sz="1400" dirty="0" smtClean="0">
                <a:latin typeface="Arial" pitchFamily="34" charset="0"/>
                <a:cs typeface="Arial" pitchFamily="34" charset="0"/>
              </a:rPr>
              <a:t>	Supporting and maintaining the computer 		systems which are critical to patient care 		and dealing with individual queries from staff 		members to identify faults and fix problems.</a:t>
            </a:r>
          </a:p>
          <a:p>
            <a:endParaRPr lang="en-GB" sz="800" b="1" dirty="0" smtClean="0">
              <a:latin typeface="Arial" pitchFamily="34" charset="0"/>
              <a:cs typeface="Arial" pitchFamily="34" charset="0"/>
            </a:endParaRPr>
          </a:p>
          <a:p>
            <a:r>
              <a:rPr lang="en-GB" sz="1400" b="1" dirty="0" smtClean="0">
                <a:latin typeface="Arial" pitchFamily="34" charset="0"/>
                <a:cs typeface="Arial" pitchFamily="34" charset="0"/>
              </a:rPr>
              <a:t>Personality: </a:t>
            </a:r>
            <a:r>
              <a:rPr lang="en-GB" sz="1400" dirty="0" smtClean="0">
                <a:latin typeface="Arial" pitchFamily="34" charset="0"/>
                <a:cs typeface="Arial" pitchFamily="34" charset="0"/>
              </a:rPr>
              <a:t>	A good communicator, enjoy solving 		problems and like helping others.</a:t>
            </a:r>
          </a:p>
          <a:p>
            <a:endParaRPr lang="en-GB" sz="800" b="1" dirty="0" smtClean="0">
              <a:latin typeface="Arial" pitchFamily="34" charset="0"/>
              <a:cs typeface="Arial" pitchFamily="34" charset="0"/>
            </a:endParaRPr>
          </a:p>
          <a:p>
            <a:r>
              <a:rPr lang="en-GB" sz="1400" b="1" dirty="0" smtClean="0">
                <a:latin typeface="Arial" pitchFamily="34" charset="0"/>
                <a:cs typeface="Arial" pitchFamily="34" charset="0"/>
              </a:rPr>
              <a:t>Advice: </a:t>
            </a:r>
            <a:r>
              <a:rPr lang="en-GB" sz="1400" dirty="0" smtClean="0">
                <a:latin typeface="Arial" pitchFamily="34" charset="0"/>
                <a:cs typeface="Arial" pitchFamily="34" charset="0"/>
              </a:rPr>
              <a:t>		To work here you need to have really good 		IT skills. You also need to be patient and 		tolerant and be able to deal with stress. 		Every day is interesting and varied.</a:t>
            </a:r>
            <a:endParaRPr lang="en-GB" sz="1400" i="1" dirty="0" smtClean="0">
              <a:latin typeface="Arial" pitchFamily="34" charset="0"/>
              <a:cs typeface="Arial" pitchFamily="34" charset="0"/>
            </a:endParaRPr>
          </a:p>
          <a:p>
            <a:endParaRPr lang="en-GB" sz="800" b="1" dirty="0" smtClean="0">
              <a:latin typeface="Arial" pitchFamily="34" charset="0"/>
              <a:cs typeface="Arial" pitchFamily="34" charset="0"/>
            </a:endParaRPr>
          </a:p>
          <a:p>
            <a:r>
              <a:rPr lang="en-GB" sz="1400" b="1" dirty="0" smtClean="0">
                <a:latin typeface="Arial" pitchFamily="34" charset="0"/>
                <a:cs typeface="Arial" pitchFamily="34" charset="0"/>
              </a:rPr>
              <a:t>Entry requirements:</a:t>
            </a:r>
            <a:r>
              <a:rPr lang="en-GB" sz="1400" dirty="0" smtClean="0">
                <a:latin typeface="Arial" pitchFamily="34" charset="0"/>
                <a:cs typeface="Arial" pitchFamily="34" charset="0"/>
              </a:rPr>
              <a:t>	There are no national minimum entry 		requirements, but a good all-round 		education and proven knowledge and 		experience with ICT and Microsoft 			applications is essential. A levels (or 		equivalent) and a degree in computer 		science may be an advantage.</a:t>
            </a:r>
            <a:endParaRPr lang="en-GB" sz="1400" dirty="0">
              <a:latin typeface="Arial" pitchFamily="34" charset="0"/>
              <a:cs typeface="Arial" pitchFamily="34" charset="0"/>
            </a:endParaRPr>
          </a:p>
        </p:txBody>
      </p:sp>
    </p:spTree>
    <p:extLst>
      <p:ext uri="{BB962C8B-B14F-4D97-AF65-F5344CB8AC3E}">
        <p14:creationId xmlns:p14="http://schemas.microsoft.com/office/powerpoint/2010/main" val="10894461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2015164 StepNHS2015PowerPointTemplat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3" name="Picture 11" descr="DSC_2432"/>
          <p:cNvPicPr>
            <a:picLocks noChangeAspect="1" noChangeArrowheads="1"/>
          </p:cNvPicPr>
          <p:nvPr/>
        </p:nvPicPr>
        <p:blipFill>
          <a:blip r:embed="rId4" cstate="print"/>
          <a:srcRect/>
          <a:stretch>
            <a:fillRect/>
          </a:stretch>
        </p:blipFill>
        <p:spPr bwMode="auto">
          <a:xfrm>
            <a:off x="5508625" y="1268760"/>
            <a:ext cx="3543300" cy="5400328"/>
          </a:xfrm>
          <a:prstGeom prst="rect">
            <a:avLst/>
          </a:prstGeom>
          <a:noFill/>
          <a:ln w="9525">
            <a:noFill/>
            <a:miter lim="800000"/>
            <a:headEnd/>
            <a:tailEnd/>
          </a:ln>
        </p:spPr>
      </p:pic>
      <p:sp>
        <p:nvSpPr>
          <p:cNvPr id="4" name="TextBox 3"/>
          <p:cNvSpPr txBox="1"/>
          <p:nvPr/>
        </p:nvSpPr>
        <p:spPr>
          <a:xfrm>
            <a:off x="214282" y="1196752"/>
            <a:ext cx="5214974" cy="5740033"/>
          </a:xfrm>
          <a:prstGeom prst="rect">
            <a:avLst/>
          </a:prstGeom>
          <a:noFill/>
        </p:spPr>
        <p:txBody>
          <a:bodyPr wrap="square" rtlCol="0">
            <a:spAutoFit/>
          </a:bodyPr>
          <a:lstStyle/>
          <a:p>
            <a:r>
              <a:rPr lang="en-GB" b="1" dirty="0" smtClean="0">
                <a:latin typeface="Arial" pitchFamily="34" charset="0"/>
                <a:cs typeface="Arial" pitchFamily="34" charset="0"/>
              </a:rPr>
              <a:t>The physiotherapist</a:t>
            </a:r>
            <a:endParaRPr lang="en-GB" dirty="0" smtClean="0">
              <a:latin typeface="Arial" pitchFamily="34" charset="0"/>
              <a:cs typeface="Arial" pitchFamily="34" charset="0"/>
            </a:endParaRPr>
          </a:p>
          <a:p>
            <a:endParaRPr lang="en-GB" sz="1400" dirty="0" smtClean="0">
              <a:latin typeface="Arial" pitchFamily="34" charset="0"/>
              <a:cs typeface="Arial" pitchFamily="34" charset="0"/>
            </a:endParaRPr>
          </a:p>
          <a:p>
            <a:r>
              <a:rPr lang="en-GB" sz="1400" b="1" dirty="0" smtClean="0">
                <a:latin typeface="Arial" pitchFamily="34" charset="0"/>
                <a:cs typeface="Arial" pitchFamily="34" charset="0"/>
              </a:rPr>
              <a:t>Name: </a:t>
            </a:r>
            <a:r>
              <a:rPr lang="en-GB" sz="1400" dirty="0" smtClean="0">
                <a:latin typeface="Arial" pitchFamily="34" charset="0"/>
                <a:cs typeface="Arial" pitchFamily="34" charset="0"/>
              </a:rPr>
              <a:t>		Celia Cohen</a:t>
            </a:r>
          </a:p>
          <a:p>
            <a:endParaRPr lang="en-GB" sz="1100" dirty="0" smtClean="0">
              <a:latin typeface="Arial" pitchFamily="34" charset="0"/>
              <a:cs typeface="Arial" pitchFamily="34" charset="0"/>
            </a:endParaRPr>
          </a:p>
          <a:p>
            <a:r>
              <a:rPr lang="en-GB" sz="1400" b="1" dirty="0" smtClean="0">
                <a:latin typeface="Arial" pitchFamily="34" charset="0"/>
                <a:cs typeface="Arial" pitchFamily="34" charset="0"/>
              </a:rPr>
              <a:t>Role: </a:t>
            </a:r>
            <a:r>
              <a:rPr lang="en-GB" sz="1400" dirty="0" smtClean="0">
                <a:latin typeface="Arial" pitchFamily="34" charset="0"/>
                <a:cs typeface="Arial" pitchFamily="34" charset="0"/>
              </a:rPr>
              <a:t>		Senior physiotherapist</a:t>
            </a:r>
          </a:p>
          <a:p>
            <a:endParaRPr lang="en-GB" sz="1100" dirty="0" smtClean="0">
              <a:latin typeface="Arial" pitchFamily="34" charset="0"/>
              <a:cs typeface="Arial" pitchFamily="34" charset="0"/>
            </a:endParaRPr>
          </a:p>
          <a:p>
            <a:r>
              <a:rPr lang="en-GB" sz="1400" b="1" dirty="0" smtClean="0">
                <a:latin typeface="Arial" pitchFamily="34" charset="0"/>
                <a:cs typeface="Arial" pitchFamily="34" charset="0"/>
              </a:rPr>
              <a:t>Responsibilities: </a:t>
            </a:r>
            <a:r>
              <a:rPr lang="en-GB" sz="1400" dirty="0" smtClean="0">
                <a:latin typeface="Arial" pitchFamily="34" charset="0"/>
                <a:cs typeface="Arial" pitchFamily="34" charset="0"/>
              </a:rPr>
              <a:t>	Treating people with physical problems 		caused by illness, accident or ageing.  		Identifying the problems and helping to 		maximise patient mobility using manual 		therapy and therapeutic exercises.</a:t>
            </a:r>
          </a:p>
          <a:p>
            <a:endParaRPr lang="en-GB" sz="1000" b="1" dirty="0" smtClean="0">
              <a:latin typeface="Arial" pitchFamily="34" charset="0"/>
              <a:cs typeface="Arial" pitchFamily="34" charset="0"/>
            </a:endParaRPr>
          </a:p>
          <a:p>
            <a:r>
              <a:rPr lang="en-GB" sz="1400" b="1" dirty="0" smtClean="0">
                <a:latin typeface="Arial" pitchFamily="34" charset="0"/>
                <a:cs typeface="Arial" pitchFamily="34" charset="0"/>
              </a:rPr>
              <a:t>Personality: </a:t>
            </a:r>
            <a:r>
              <a:rPr lang="en-GB" sz="1400" dirty="0" smtClean="0">
                <a:latin typeface="Arial" pitchFamily="34" charset="0"/>
                <a:cs typeface="Arial" pitchFamily="34" charset="0"/>
              </a:rPr>
              <a:t>	Tolerant, patient, compassionate 			towards others, very level headed and 		practical.</a:t>
            </a:r>
          </a:p>
          <a:p>
            <a:endParaRPr lang="en-GB" sz="1000" b="1" dirty="0" smtClean="0">
              <a:latin typeface="Arial" pitchFamily="34" charset="0"/>
              <a:cs typeface="Arial" pitchFamily="34" charset="0"/>
            </a:endParaRPr>
          </a:p>
          <a:p>
            <a:r>
              <a:rPr lang="en-GB" sz="1400" b="1" dirty="0" smtClean="0">
                <a:latin typeface="Arial" pitchFamily="34" charset="0"/>
                <a:cs typeface="Arial" pitchFamily="34" charset="0"/>
              </a:rPr>
              <a:t>Advice: </a:t>
            </a:r>
            <a:r>
              <a:rPr lang="en-GB" sz="1400" dirty="0" smtClean="0">
                <a:latin typeface="Arial" pitchFamily="34" charset="0"/>
                <a:cs typeface="Arial" pitchFamily="34" charset="0"/>
              </a:rPr>
              <a:t>		It can be stressful dealing with a 			constant stream of patients but that’s 		also what makes the work really 			rewarding.</a:t>
            </a:r>
            <a:endParaRPr lang="en-GB" sz="1400" i="1" dirty="0" smtClean="0">
              <a:latin typeface="Arial" pitchFamily="34" charset="0"/>
              <a:cs typeface="Arial" pitchFamily="34" charset="0"/>
            </a:endParaRPr>
          </a:p>
          <a:p>
            <a:endParaRPr lang="en-GB" sz="1000" b="1" dirty="0" smtClean="0">
              <a:latin typeface="Arial" pitchFamily="34" charset="0"/>
              <a:cs typeface="Arial" pitchFamily="34" charset="0"/>
            </a:endParaRPr>
          </a:p>
          <a:p>
            <a:r>
              <a:rPr lang="en-GB" sz="1400" b="1" dirty="0" smtClean="0">
                <a:latin typeface="Arial" pitchFamily="34" charset="0"/>
                <a:cs typeface="Arial" pitchFamily="34" charset="0"/>
              </a:rPr>
              <a:t>Entry requirements:</a:t>
            </a:r>
            <a:r>
              <a:rPr lang="en-GB" sz="1400" dirty="0" smtClean="0">
                <a:latin typeface="Arial" pitchFamily="34" charset="0"/>
                <a:cs typeface="Arial" pitchFamily="34" charset="0"/>
              </a:rPr>
              <a:t>	Five GCSEs, including science. </a:t>
            </a:r>
          </a:p>
          <a:p>
            <a:r>
              <a:rPr lang="en-GB" sz="1400" dirty="0" smtClean="0">
                <a:latin typeface="Arial" pitchFamily="34" charset="0"/>
                <a:cs typeface="Arial" pitchFamily="34" charset="0"/>
              </a:rPr>
              <a:t>		Three A levels (including biology) or </a:t>
            </a:r>
          </a:p>
          <a:p>
            <a:r>
              <a:rPr lang="en-GB" sz="1400" dirty="0" smtClean="0">
                <a:latin typeface="Arial" pitchFamily="34" charset="0"/>
                <a:cs typeface="Arial" pitchFamily="34" charset="0"/>
              </a:rPr>
              <a:t>		equivalent.</a:t>
            </a:r>
          </a:p>
          <a:p>
            <a:r>
              <a:rPr lang="en-GB" sz="1400" dirty="0" smtClean="0">
                <a:latin typeface="Arial" pitchFamily="34" charset="0"/>
                <a:cs typeface="Arial" pitchFamily="34" charset="0"/>
              </a:rPr>
              <a:t>		Approved three or four year degree in </a:t>
            </a:r>
          </a:p>
          <a:p>
            <a:r>
              <a:rPr lang="en-GB" sz="1400" dirty="0" smtClean="0">
                <a:latin typeface="Arial" pitchFamily="34" charset="0"/>
                <a:cs typeface="Arial" pitchFamily="34" charset="0"/>
              </a:rPr>
              <a:t>		physiotherapy.</a:t>
            </a:r>
          </a:p>
          <a:p>
            <a:endParaRPr lang="en-GB" dirty="0"/>
          </a:p>
        </p:txBody>
      </p:sp>
    </p:spTree>
    <p:extLst>
      <p:ext uri="{BB962C8B-B14F-4D97-AF65-F5344CB8AC3E}">
        <p14:creationId xmlns:p14="http://schemas.microsoft.com/office/powerpoint/2010/main" val="10894461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2015164 StepNHS2015PowerPointTemplat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3" name="Picture 9" descr="casestudy-anna-disney"/>
          <p:cNvPicPr>
            <a:picLocks noChangeAspect="1" noChangeArrowheads="1"/>
          </p:cNvPicPr>
          <p:nvPr/>
        </p:nvPicPr>
        <p:blipFill>
          <a:blip r:embed="rId4" cstate="print"/>
          <a:srcRect r="13387"/>
          <a:stretch>
            <a:fillRect/>
          </a:stretch>
        </p:blipFill>
        <p:spPr bwMode="auto">
          <a:xfrm>
            <a:off x="5543550" y="1214438"/>
            <a:ext cx="3492500" cy="5375275"/>
          </a:xfrm>
          <a:prstGeom prst="rect">
            <a:avLst/>
          </a:prstGeom>
          <a:noFill/>
          <a:ln w="9525">
            <a:noFill/>
            <a:miter lim="800000"/>
            <a:headEnd/>
            <a:tailEnd/>
          </a:ln>
        </p:spPr>
      </p:pic>
      <p:sp>
        <p:nvSpPr>
          <p:cNvPr id="4" name="TextBox 3"/>
          <p:cNvSpPr txBox="1"/>
          <p:nvPr/>
        </p:nvSpPr>
        <p:spPr>
          <a:xfrm>
            <a:off x="214282" y="1071546"/>
            <a:ext cx="5214974" cy="5678478"/>
          </a:xfrm>
          <a:prstGeom prst="rect">
            <a:avLst/>
          </a:prstGeom>
          <a:noFill/>
        </p:spPr>
        <p:txBody>
          <a:bodyPr wrap="square" rtlCol="0">
            <a:spAutoFit/>
          </a:bodyPr>
          <a:lstStyle/>
          <a:p>
            <a:r>
              <a:rPr lang="en-GB" b="1" dirty="0" smtClean="0">
                <a:latin typeface="Arial" pitchFamily="34" charset="0"/>
                <a:cs typeface="Arial" pitchFamily="34" charset="0"/>
              </a:rPr>
              <a:t>The clinical psychologist</a:t>
            </a:r>
            <a:endParaRPr lang="en-GB" dirty="0" smtClean="0">
              <a:latin typeface="Arial" pitchFamily="34" charset="0"/>
              <a:cs typeface="Arial" pitchFamily="34" charset="0"/>
            </a:endParaRPr>
          </a:p>
          <a:p>
            <a:endParaRPr lang="en-GB" sz="1400" dirty="0" smtClean="0">
              <a:latin typeface="Arial" pitchFamily="34" charset="0"/>
              <a:cs typeface="Arial" pitchFamily="34" charset="0"/>
            </a:endParaRPr>
          </a:p>
          <a:p>
            <a:r>
              <a:rPr lang="en-GB" sz="1400" b="1" dirty="0" smtClean="0">
                <a:latin typeface="Arial" pitchFamily="34" charset="0"/>
                <a:cs typeface="Arial" pitchFamily="34" charset="0"/>
              </a:rPr>
              <a:t>Name: </a:t>
            </a:r>
            <a:r>
              <a:rPr lang="en-GB" sz="1400" dirty="0" smtClean="0">
                <a:latin typeface="Arial" pitchFamily="34" charset="0"/>
                <a:cs typeface="Arial" pitchFamily="34" charset="0"/>
              </a:rPr>
              <a:t>		Anna Disney</a:t>
            </a:r>
          </a:p>
          <a:p>
            <a:endParaRPr lang="en-GB" sz="1000" dirty="0" smtClean="0">
              <a:latin typeface="Arial" pitchFamily="34" charset="0"/>
              <a:cs typeface="Arial" pitchFamily="34" charset="0"/>
            </a:endParaRPr>
          </a:p>
          <a:p>
            <a:r>
              <a:rPr lang="en-GB" sz="1400" b="1" dirty="0" smtClean="0">
                <a:latin typeface="Arial" pitchFamily="34" charset="0"/>
                <a:cs typeface="Arial" pitchFamily="34" charset="0"/>
              </a:rPr>
              <a:t>Role: </a:t>
            </a:r>
            <a:r>
              <a:rPr lang="en-GB" sz="1400" dirty="0" smtClean="0">
                <a:latin typeface="Arial" pitchFamily="34" charset="0"/>
                <a:cs typeface="Arial" pitchFamily="34" charset="0"/>
              </a:rPr>
              <a:t>		Assistant clinical psychologist</a:t>
            </a:r>
          </a:p>
          <a:p>
            <a:endParaRPr lang="en-GB" sz="1000" dirty="0" smtClean="0">
              <a:latin typeface="Arial" pitchFamily="34" charset="0"/>
              <a:cs typeface="Arial" pitchFamily="34" charset="0"/>
            </a:endParaRPr>
          </a:p>
          <a:p>
            <a:r>
              <a:rPr lang="en-GB" sz="1400" b="1" dirty="0" smtClean="0">
                <a:latin typeface="Arial" pitchFamily="34" charset="0"/>
                <a:cs typeface="Arial" pitchFamily="34" charset="0"/>
              </a:rPr>
              <a:t>Responsibilities: </a:t>
            </a:r>
            <a:r>
              <a:rPr lang="en-GB" sz="1400" dirty="0" smtClean="0">
                <a:latin typeface="Arial" pitchFamily="34" charset="0"/>
                <a:cs typeface="Arial" pitchFamily="34" charset="0"/>
              </a:rPr>
              <a:t>	Assessing patients and offering 			counselling, therapy and advice to a 		wide-range of people with mental health 		problems.</a:t>
            </a:r>
          </a:p>
          <a:p>
            <a:endParaRPr lang="en-GB" sz="1000" dirty="0" smtClean="0">
              <a:latin typeface="Arial" pitchFamily="34" charset="0"/>
              <a:cs typeface="Arial" pitchFamily="34" charset="0"/>
            </a:endParaRPr>
          </a:p>
          <a:p>
            <a:r>
              <a:rPr lang="en-GB" sz="1400" b="1" dirty="0" smtClean="0">
                <a:latin typeface="Arial" pitchFamily="34" charset="0"/>
                <a:cs typeface="Arial" pitchFamily="34" charset="0"/>
              </a:rPr>
              <a:t>Personality: </a:t>
            </a:r>
            <a:r>
              <a:rPr lang="en-GB" sz="1400" dirty="0" smtClean="0">
                <a:latin typeface="Arial" pitchFamily="34" charset="0"/>
                <a:cs typeface="Arial" pitchFamily="34" charset="0"/>
              </a:rPr>
              <a:t>	Interested in the feelings of others and 		fascinated by human behaviour.  			Empathise with people and understand 		their feelings.</a:t>
            </a:r>
          </a:p>
          <a:p>
            <a:endParaRPr lang="en-GB" sz="1000" dirty="0" smtClean="0">
              <a:latin typeface="Arial" pitchFamily="34" charset="0"/>
              <a:cs typeface="Arial" pitchFamily="34" charset="0"/>
            </a:endParaRPr>
          </a:p>
          <a:p>
            <a:r>
              <a:rPr lang="en-GB" sz="1400" b="1" dirty="0" smtClean="0">
                <a:latin typeface="Arial" pitchFamily="34" charset="0"/>
                <a:cs typeface="Arial" pitchFamily="34" charset="0"/>
              </a:rPr>
              <a:t>Advice: </a:t>
            </a:r>
            <a:r>
              <a:rPr lang="en-GB" sz="1400" dirty="0" smtClean="0">
                <a:latin typeface="Arial" pitchFamily="34" charset="0"/>
                <a:cs typeface="Arial" pitchFamily="34" charset="0"/>
              </a:rPr>
              <a:t>		I love working so closely with people 		and the challenge of such a steep 			learning curve, at the same time as 		feeling fully supported by my brilliant 		team.</a:t>
            </a:r>
          </a:p>
          <a:p>
            <a:endParaRPr lang="en-GB" sz="1000" i="1" dirty="0" smtClean="0">
              <a:latin typeface="Arial" pitchFamily="34" charset="0"/>
              <a:cs typeface="Arial" pitchFamily="34" charset="0"/>
            </a:endParaRPr>
          </a:p>
          <a:p>
            <a:r>
              <a:rPr lang="en-GB" sz="1400" b="1" dirty="0" smtClean="0">
                <a:latin typeface="Arial" pitchFamily="34" charset="0"/>
                <a:cs typeface="Arial" pitchFamily="34" charset="0"/>
              </a:rPr>
              <a:t>Entry requirements:</a:t>
            </a:r>
            <a:r>
              <a:rPr lang="en-GB" sz="1400" dirty="0" smtClean="0">
                <a:latin typeface="Arial" pitchFamily="34" charset="0"/>
                <a:cs typeface="Arial" pitchFamily="34" charset="0"/>
              </a:rPr>
              <a:t>	Five GCSEs. </a:t>
            </a:r>
          </a:p>
          <a:p>
            <a:r>
              <a:rPr lang="en-GB" sz="1400" dirty="0" smtClean="0">
                <a:latin typeface="Arial" pitchFamily="34" charset="0"/>
                <a:cs typeface="Arial" pitchFamily="34" charset="0"/>
              </a:rPr>
              <a:t>		Three A level subjects or equivalent.</a:t>
            </a:r>
          </a:p>
          <a:p>
            <a:r>
              <a:rPr lang="en-GB" sz="1400" dirty="0" smtClean="0">
                <a:latin typeface="Arial" pitchFamily="34" charset="0"/>
                <a:cs typeface="Arial" pitchFamily="34" charset="0"/>
              </a:rPr>
              <a:t>		Approved degree in psychology and 		postgraduate qualification in clinical 		psychology.</a:t>
            </a:r>
            <a:endParaRPr lang="en-GB" sz="1400" dirty="0">
              <a:latin typeface="Arial" pitchFamily="34" charset="0"/>
              <a:cs typeface="Arial" pitchFamily="34" charset="0"/>
            </a:endParaRPr>
          </a:p>
        </p:txBody>
      </p:sp>
    </p:spTree>
    <p:extLst>
      <p:ext uri="{BB962C8B-B14F-4D97-AF65-F5344CB8AC3E}">
        <p14:creationId xmlns:p14="http://schemas.microsoft.com/office/powerpoint/2010/main" val="10894461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2015164 StepNHS2015PowerPointTemplat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3" name="Picture 9" descr="casestudy-Grant-Blackwell"/>
          <p:cNvPicPr>
            <a:picLocks noChangeAspect="1" noChangeArrowheads="1"/>
          </p:cNvPicPr>
          <p:nvPr/>
        </p:nvPicPr>
        <p:blipFill>
          <a:blip r:embed="rId4" cstate="print"/>
          <a:srcRect l="18906" r="14948"/>
          <a:stretch>
            <a:fillRect/>
          </a:stretch>
        </p:blipFill>
        <p:spPr bwMode="auto">
          <a:xfrm>
            <a:off x="6237288" y="2478088"/>
            <a:ext cx="2478087" cy="2808287"/>
          </a:xfrm>
          <a:prstGeom prst="rect">
            <a:avLst/>
          </a:prstGeom>
          <a:noFill/>
          <a:ln w="9525">
            <a:noFill/>
            <a:miter lim="800000"/>
            <a:headEnd/>
            <a:tailEnd/>
          </a:ln>
        </p:spPr>
      </p:pic>
      <p:sp>
        <p:nvSpPr>
          <p:cNvPr id="4" name="TextBox 3"/>
          <p:cNvSpPr txBox="1"/>
          <p:nvPr/>
        </p:nvSpPr>
        <p:spPr>
          <a:xfrm>
            <a:off x="357158" y="1124744"/>
            <a:ext cx="5880130" cy="5755422"/>
          </a:xfrm>
          <a:prstGeom prst="rect">
            <a:avLst/>
          </a:prstGeom>
          <a:noFill/>
        </p:spPr>
        <p:txBody>
          <a:bodyPr wrap="square" rtlCol="0">
            <a:spAutoFit/>
          </a:bodyPr>
          <a:lstStyle/>
          <a:p>
            <a:r>
              <a:rPr lang="en-GB" b="1" dirty="0" smtClean="0">
                <a:latin typeface="Arial" pitchFamily="34" charset="0"/>
                <a:cs typeface="Arial" pitchFamily="34" charset="0"/>
              </a:rPr>
              <a:t>The healthcare assistant</a:t>
            </a:r>
            <a:endParaRPr lang="en-GB" dirty="0" smtClean="0">
              <a:latin typeface="Arial" pitchFamily="34" charset="0"/>
              <a:cs typeface="Arial" pitchFamily="34" charset="0"/>
            </a:endParaRPr>
          </a:p>
          <a:p>
            <a:endParaRPr lang="en-GB" sz="1400" dirty="0" smtClean="0">
              <a:latin typeface="Arial" pitchFamily="34" charset="0"/>
              <a:cs typeface="Arial" pitchFamily="34" charset="0"/>
            </a:endParaRPr>
          </a:p>
          <a:p>
            <a:r>
              <a:rPr lang="en-GB" sz="1400" b="1" dirty="0" smtClean="0">
                <a:latin typeface="Arial" pitchFamily="34" charset="0"/>
                <a:cs typeface="Arial" pitchFamily="34" charset="0"/>
              </a:rPr>
              <a:t>Name: </a:t>
            </a:r>
            <a:r>
              <a:rPr lang="en-GB" sz="1400" dirty="0" smtClean="0">
                <a:latin typeface="Arial" pitchFamily="34" charset="0"/>
                <a:cs typeface="Arial" pitchFamily="34" charset="0"/>
              </a:rPr>
              <a:t>		Grant Blackwell</a:t>
            </a:r>
          </a:p>
          <a:p>
            <a:endParaRPr lang="en-GB" sz="1100" dirty="0" smtClean="0">
              <a:latin typeface="Arial" pitchFamily="34" charset="0"/>
              <a:cs typeface="Arial" pitchFamily="34" charset="0"/>
            </a:endParaRPr>
          </a:p>
          <a:p>
            <a:r>
              <a:rPr lang="en-GB" sz="1400" b="1" dirty="0" smtClean="0">
                <a:latin typeface="Arial" pitchFamily="34" charset="0"/>
                <a:cs typeface="Arial" pitchFamily="34" charset="0"/>
              </a:rPr>
              <a:t>Role: </a:t>
            </a:r>
            <a:r>
              <a:rPr lang="en-GB" sz="1400" dirty="0" smtClean="0">
                <a:latin typeface="Arial" pitchFamily="34" charset="0"/>
                <a:cs typeface="Arial" pitchFamily="34" charset="0"/>
              </a:rPr>
              <a:t>		Healthcare assistant</a:t>
            </a:r>
          </a:p>
          <a:p>
            <a:endParaRPr lang="en-GB" sz="1100" dirty="0" smtClean="0">
              <a:latin typeface="Arial" pitchFamily="34" charset="0"/>
              <a:cs typeface="Arial" pitchFamily="34" charset="0"/>
            </a:endParaRPr>
          </a:p>
          <a:p>
            <a:r>
              <a:rPr lang="en-GB" sz="1400" b="1" dirty="0" smtClean="0">
                <a:latin typeface="Arial" pitchFamily="34" charset="0"/>
                <a:cs typeface="Arial" pitchFamily="34" charset="0"/>
              </a:rPr>
              <a:t>Responsibilities: </a:t>
            </a:r>
            <a:r>
              <a:rPr lang="en-GB" sz="1400" dirty="0" smtClean="0">
                <a:latin typeface="Arial" pitchFamily="34" charset="0"/>
                <a:cs typeface="Arial" pitchFamily="34" charset="0"/>
              </a:rPr>
              <a:t>	Providing hands-on care to patients with all 			kinds of problems: people recovering from 			surgery, people with cancer or other 			illnesses, elderly patients and young people. 			Updating bedside records and preparing care 			plans for patient recovery,</a:t>
            </a:r>
          </a:p>
          <a:p>
            <a:endParaRPr lang="en-GB" sz="1000" b="1" dirty="0" smtClean="0">
              <a:latin typeface="Arial" pitchFamily="34" charset="0"/>
              <a:cs typeface="Arial" pitchFamily="34" charset="0"/>
            </a:endParaRPr>
          </a:p>
          <a:p>
            <a:r>
              <a:rPr lang="en-GB" sz="1400" b="1" dirty="0" smtClean="0">
                <a:latin typeface="Arial" pitchFamily="34" charset="0"/>
                <a:cs typeface="Arial" pitchFamily="34" charset="0"/>
              </a:rPr>
              <a:t>Personality: </a:t>
            </a:r>
            <a:r>
              <a:rPr lang="en-GB" sz="1400" dirty="0" smtClean="0">
                <a:latin typeface="Arial" pitchFamily="34" charset="0"/>
                <a:cs typeface="Arial" pitchFamily="34" charset="0"/>
              </a:rPr>
              <a:t>	Mature and practical and able to make people 			feel comfortable. Work well under pressure and 		able to carry out many tasks at once without 			getting stressed.</a:t>
            </a:r>
          </a:p>
          <a:p>
            <a:endParaRPr lang="en-GB" sz="1000" b="1" dirty="0" smtClean="0">
              <a:latin typeface="Arial" pitchFamily="34" charset="0"/>
              <a:cs typeface="Arial" pitchFamily="34" charset="0"/>
            </a:endParaRPr>
          </a:p>
          <a:p>
            <a:r>
              <a:rPr lang="en-GB" sz="1400" b="1" dirty="0" smtClean="0">
                <a:latin typeface="Arial" pitchFamily="34" charset="0"/>
                <a:cs typeface="Arial" pitchFamily="34" charset="0"/>
              </a:rPr>
              <a:t>Advice: </a:t>
            </a:r>
            <a:r>
              <a:rPr lang="en-GB" sz="1400" dirty="0" smtClean="0">
                <a:latin typeface="Arial" pitchFamily="34" charset="0"/>
                <a:cs typeface="Arial" pitchFamily="34" charset="0"/>
              </a:rPr>
              <a:t>		Sometimes the emergency buzzers go off,  			which means someone is dangerously ill. It’s 			important to stay calm amongst the stress.</a:t>
            </a:r>
          </a:p>
          <a:p>
            <a:endParaRPr lang="en-GB" sz="1000" b="1" dirty="0" smtClean="0">
              <a:latin typeface="Arial" pitchFamily="34" charset="0"/>
              <a:cs typeface="Arial" pitchFamily="34" charset="0"/>
            </a:endParaRPr>
          </a:p>
          <a:p>
            <a:r>
              <a:rPr lang="en-GB" sz="1400" b="1" dirty="0" smtClean="0">
                <a:latin typeface="Arial" pitchFamily="34" charset="0"/>
                <a:cs typeface="Arial" pitchFamily="34" charset="0"/>
              </a:rPr>
              <a:t>Entry requirements:	</a:t>
            </a:r>
            <a:r>
              <a:rPr lang="en-GB" sz="1400" dirty="0" smtClean="0">
                <a:latin typeface="Arial" pitchFamily="34" charset="0"/>
                <a:cs typeface="Arial" pitchFamily="34" charset="0"/>
              </a:rPr>
              <a:t>There are no national minimum requirements. It </a:t>
            </a:r>
            <a:r>
              <a:rPr lang="en-GB" sz="1400" dirty="0">
                <a:latin typeface="Arial" pitchFamily="34" charset="0"/>
                <a:cs typeface="Arial" pitchFamily="34" charset="0"/>
              </a:rPr>
              <a:t>	</a:t>
            </a:r>
            <a:r>
              <a:rPr lang="en-GB" sz="1400" dirty="0" smtClean="0">
                <a:latin typeface="Arial" pitchFamily="34" charset="0"/>
                <a:cs typeface="Arial" pitchFamily="34" charset="0"/>
              </a:rPr>
              <a:t>	is possible to enter work directly as a healthcare 		assistant or through an apprenticeship.</a:t>
            </a:r>
          </a:p>
          <a:p>
            <a:endParaRPr lang="en-GB" dirty="0"/>
          </a:p>
        </p:txBody>
      </p:sp>
    </p:spTree>
    <p:extLst>
      <p:ext uri="{BB962C8B-B14F-4D97-AF65-F5344CB8AC3E}">
        <p14:creationId xmlns:p14="http://schemas.microsoft.com/office/powerpoint/2010/main" val="108944616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379</TotalTime>
  <Words>135</Words>
  <Application>Microsoft Office PowerPoint</Application>
  <PresentationFormat>On-screen Show (4:3)</PresentationFormat>
  <Paragraphs>242</Paragraphs>
  <Slides>17</Slides>
  <Notes>17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ＭＳ Ｐゴシック</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Catherine Taman</dc:creator>
  <cp:lastModifiedBy>Narinder</cp:lastModifiedBy>
  <cp:revision>47</cp:revision>
  <dcterms:created xsi:type="dcterms:W3CDTF">2006-08-16T00:00:00Z</dcterms:created>
  <dcterms:modified xsi:type="dcterms:W3CDTF">2015-07-30T12:32:28Z</dcterms:modified>
</cp:coreProperties>
</file>