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64770-385D-4DBA-B982-FF4C7634F2DF}" type="datetimeFigureOut">
              <a:rPr lang="en-US" smtClean="0"/>
              <a:pPr/>
              <a:t>7/30/2015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6A0EEA-EC32-4CD2-99AF-5179B964E7A6}" type="slidenum">
              <a:rPr lang="en-GB" smtClean="0"/>
              <a:pPr/>
              <a:t>‹#›</a:t>
            </a:fld>
            <a:endParaRPr lang="en-GB" dirty="0"/>
          </a:p>
        </p:txBody>
      </p:sp>
    </p:spTree>
    <p:extLst>
      <p:ext uri="{BB962C8B-B14F-4D97-AF65-F5344CB8AC3E}">
        <p14:creationId xmlns:p14="http://schemas.microsoft.com/office/powerpoint/2010/main" val="202699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a:t>
            </a:fld>
            <a:endParaRPr lang="en-GB" dirty="0" smtClean="0"/>
          </a:p>
        </p:txBody>
      </p:sp>
    </p:spTree>
    <p:extLst>
      <p:ext uri="{BB962C8B-B14F-4D97-AF65-F5344CB8AC3E}">
        <p14:creationId xmlns:p14="http://schemas.microsoft.com/office/powerpoint/2010/main" val="33786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10</a:t>
            </a:fld>
            <a:endParaRPr lang="en-GB" dirty="0" smtClean="0"/>
          </a:p>
        </p:txBody>
      </p:sp>
    </p:spTree>
    <p:extLst>
      <p:ext uri="{BB962C8B-B14F-4D97-AF65-F5344CB8AC3E}">
        <p14:creationId xmlns:p14="http://schemas.microsoft.com/office/powerpoint/2010/main" val="70777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11</a:t>
            </a:fld>
            <a:endParaRPr lang="en-GB" dirty="0" smtClean="0"/>
          </a:p>
        </p:txBody>
      </p:sp>
    </p:spTree>
    <p:extLst>
      <p:ext uri="{BB962C8B-B14F-4D97-AF65-F5344CB8AC3E}">
        <p14:creationId xmlns:p14="http://schemas.microsoft.com/office/powerpoint/2010/main" val="135474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12</a:t>
            </a:fld>
            <a:endParaRPr lang="en-GB" dirty="0" smtClean="0"/>
          </a:p>
        </p:txBody>
      </p:sp>
    </p:spTree>
    <p:extLst>
      <p:ext uri="{BB962C8B-B14F-4D97-AF65-F5344CB8AC3E}">
        <p14:creationId xmlns:p14="http://schemas.microsoft.com/office/powerpoint/2010/main" val="148380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13</a:t>
            </a:fld>
            <a:endParaRPr lang="en-GB" dirty="0" smtClean="0"/>
          </a:p>
        </p:txBody>
      </p:sp>
    </p:spTree>
    <p:extLst>
      <p:ext uri="{BB962C8B-B14F-4D97-AF65-F5344CB8AC3E}">
        <p14:creationId xmlns:p14="http://schemas.microsoft.com/office/powerpoint/2010/main" val="1190332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14</a:t>
            </a:fld>
            <a:endParaRPr lang="en-GB" dirty="0" smtClean="0"/>
          </a:p>
        </p:txBody>
      </p:sp>
    </p:spTree>
    <p:extLst>
      <p:ext uri="{BB962C8B-B14F-4D97-AF65-F5344CB8AC3E}">
        <p14:creationId xmlns:p14="http://schemas.microsoft.com/office/powerpoint/2010/main" val="284025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15</a:t>
            </a:fld>
            <a:endParaRPr lang="en-GB" dirty="0" smtClean="0"/>
          </a:p>
        </p:txBody>
      </p:sp>
    </p:spTree>
    <p:extLst>
      <p:ext uri="{BB962C8B-B14F-4D97-AF65-F5344CB8AC3E}">
        <p14:creationId xmlns:p14="http://schemas.microsoft.com/office/powerpoint/2010/main" val="62858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16</a:t>
            </a:fld>
            <a:endParaRPr lang="en-GB" dirty="0" smtClean="0"/>
          </a:p>
        </p:txBody>
      </p:sp>
    </p:spTree>
    <p:extLst>
      <p:ext uri="{BB962C8B-B14F-4D97-AF65-F5344CB8AC3E}">
        <p14:creationId xmlns:p14="http://schemas.microsoft.com/office/powerpoint/2010/main" val="90135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17</a:t>
            </a:fld>
            <a:endParaRPr lang="en-GB" dirty="0" smtClean="0"/>
          </a:p>
        </p:txBody>
      </p:sp>
    </p:spTree>
    <p:extLst>
      <p:ext uri="{BB962C8B-B14F-4D97-AF65-F5344CB8AC3E}">
        <p14:creationId xmlns:p14="http://schemas.microsoft.com/office/powerpoint/2010/main" val="418716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2</a:t>
            </a:fld>
            <a:endParaRPr lang="en-GB" dirty="0" smtClean="0"/>
          </a:p>
        </p:txBody>
      </p:sp>
    </p:spTree>
    <p:extLst>
      <p:ext uri="{BB962C8B-B14F-4D97-AF65-F5344CB8AC3E}">
        <p14:creationId xmlns:p14="http://schemas.microsoft.com/office/powerpoint/2010/main" val="15779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3</a:t>
            </a:fld>
            <a:endParaRPr lang="en-GB" dirty="0" smtClean="0"/>
          </a:p>
        </p:txBody>
      </p:sp>
    </p:spTree>
    <p:extLst>
      <p:ext uri="{BB962C8B-B14F-4D97-AF65-F5344CB8AC3E}">
        <p14:creationId xmlns:p14="http://schemas.microsoft.com/office/powerpoint/2010/main" val="407045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4</a:t>
            </a:fld>
            <a:endParaRPr lang="en-GB" dirty="0" smtClean="0"/>
          </a:p>
        </p:txBody>
      </p:sp>
    </p:spTree>
    <p:extLst>
      <p:ext uri="{BB962C8B-B14F-4D97-AF65-F5344CB8AC3E}">
        <p14:creationId xmlns:p14="http://schemas.microsoft.com/office/powerpoint/2010/main" val="38709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5</a:t>
            </a:fld>
            <a:endParaRPr lang="en-GB" dirty="0" smtClean="0"/>
          </a:p>
        </p:txBody>
      </p:sp>
    </p:spTree>
    <p:extLst>
      <p:ext uri="{BB962C8B-B14F-4D97-AF65-F5344CB8AC3E}">
        <p14:creationId xmlns:p14="http://schemas.microsoft.com/office/powerpoint/2010/main" val="204043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6</a:t>
            </a:fld>
            <a:endParaRPr lang="en-GB" dirty="0" smtClean="0"/>
          </a:p>
        </p:txBody>
      </p:sp>
    </p:spTree>
    <p:extLst>
      <p:ext uri="{BB962C8B-B14F-4D97-AF65-F5344CB8AC3E}">
        <p14:creationId xmlns:p14="http://schemas.microsoft.com/office/powerpoint/2010/main" val="308217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7</a:t>
            </a:fld>
            <a:endParaRPr lang="en-GB" dirty="0" smtClean="0"/>
          </a:p>
        </p:txBody>
      </p:sp>
    </p:spTree>
    <p:extLst>
      <p:ext uri="{BB962C8B-B14F-4D97-AF65-F5344CB8AC3E}">
        <p14:creationId xmlns:p14="http://schemas.microsoft.com/office/powerpoint/2010/main" val="59462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8</a:t>
            </a:fld>
            <a:endParaRPr lang="en-GB" dirty="0" smtClean="0"/>
          </a:p>
        </p:txBody>
      </p:sp>
    </p:spTree>
    <p:extLst>
      <p:ext uri="{BB962C8B-B14F-4D97-AF65-F5344CB8AC3E}">
        <p14:creationId xmlns:p14="http://schemas.microsoft.com/office/powerpoint/2010/main" val="95839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9</a:t>
            </a:fld>
            <a:endParaRPr lang="en-GB" dirty="0" smtClean="0"/>
          </a:p>
        </p:txBody>
      </p:sp>
    </p:spTree>
    <p:extLst>
      <p:ext uri="{BB962C8B-B14F-4D97-AF65-F5344CB8AC3E}">
        <p14:creationId xmlns:p14="http://schemas.microsoft.com/office/powerpoint/2010/main" val="361554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stepintothenhs.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571736" y="1700808"/>
            <a:ext cx="5857916" cy="3970318"/>
          </a:xfrm>
          <a:prstGeom prst="rect">
            <a:avLst/>
          </a:prstGeom>
          <a:noFill/>
        </p:spPr>
        <p:txBody>
          <a:bodyPr wrap="square" rtlCol="0">
            <a:spAutoFit/>
          </a:bodyPr>
          <a:lstStyle/>
          <a:p>
            <a:pPr algn="ctr">
              <a:spcBef>
                <a:spcPct val="50000"/>
              </a:spcBef>
            </a:pPr>
            <a:r>
              <a:rPr lang="en-GB" sz="3600" dirty="0" smtClean="0">
                <a:latin typeface="Arial" pitchFamily="34" charset="0"/>
                <a:cs typeface="Arial" pitchFamily="34" charset="0"/>
              </a:rPr>
              <a:t>There are over 350 different careers available in the NHS!</a:t>
            </a:r>
          </a:p>
          <a:p>
            <a:pPr algn="ctr">
              <a:spcBef>
                <a:spcPct val="50000"/>
              </a:spcBef>
            </a:pPr>
            <a:r>
              <a:rPr lang="en-GB" sz="3600" dirty="0" smtClean="0">
                <a:latin typeface="Arial" pitchFamily="34" charset="0"/>
                <a:cs typeface="Arial" pitchFamily="34" charset="0"/>
              </a:rPr>
              <a:t>Here are just some of the NHS team to tell you about their jobs. </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9" descr="DSC_2429"/>
          <p:cNvPicPr>
            <a:picLocks noChangeAspect="1" noChangeArrowheads="1"/>
          </p:cNvPicPr>
          <p:nvPr/>
        </p:nvPicPr>
        <p:blipFill>
          <a:blip r:embed="rId4" cstate="print"/>
          <a:srcRect r="5705"/>
          <a:stretch>
            <a:fillRect/>
          </a:stretch>
        </p:blipFill>
        <p:spPr bwMode="auto">
          <a:xfrm>
            <a:off x="5802361" y="1346696"/>
            <a:ext cx="3162127" cy="5106640"/>
          </a:xfrm>
          <a:prstGeom prst="rect">
            <a:avLst/>
          </a:prstGeom>
          <a:noFill/>
          <a:ln w="9525">
            <a:noFill/>
            <a:miter lim="800000"/>
            <a:headEnd/>
            <a:tailEnd/>
          </a:ln>
        </p:spPr>
      </p:pic>
      <p:sp>
        <p:nvSpPr>
          <p:cNvPr id="4" name="TextBox 3"/>
          <p:cNvSpPr txBox="1"/>
          <p:nvPr/>
        </p:nvSpPr>
        <p:spPr>
          <a:xfrm>
            <a:off x="214282" y="1142984"/>
            <a:ext cx="5357850" cy="5478423"/>
          </a:xfrm>
          <a:prstGeom prst="rect">
            <a:avLst/>
          </a:prstGeom>
          <a:noFill/>
        </p:spPr>
        <p:txBody>
          <a:bodyPr wrap="square" rtlCol="0">
            <a:spAutoFit/>
          </a:bodyPr>
          <a:lstStyle/>
          <a:p>
            <a:r>
              <a:rPr lang="en-GB" b="1" dirty="0" smtClean="0">
                <a:latin typeface="Arial" pitchFamily="34" charset="0"/>
                <a:cs typeface="Arial" pitchFamily="34" charset="0"/>
              </a:rPr>
              <a:t>The human resources professional</a:t>
            </a:r>
            <a:endParaRPr lang="en-GB" dirty="0" smtClean="0">
              <a:latin typeface="Arial" pitchFamily="34" charset="0"/>
              <a:cs typeface="Arial" pitchFamily="34" charset="0"/>
            </a:endParaRPr>
          </a:p>
          <a:p>
            <a:endParaRPr lang="en-GB" sz="105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Louise Brandon</a:t>
            </a:r>
          </a:p>
          <a:p>
            <a:endParaRPr lang="en-GB" sz="105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Assistant personnel officer</a:t>
            </a:r>
          </a:p>
          <a:p>
            <a:endParaRPr lang="en-GB" sz="1000"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Staff management including recruitment 		and employee welfare; pay issues, 		training and development, health and 		safety, plus advising hospital managers.</a:t>
            </a:r>
          </a:p>
          <a:p>
            <a:endParaRPr lang="en-GB" sz="7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Enjoy working with other people, 			organised and able to do many tasks at 		once, staying calm under pressure.</a:t>
            </a:r>
          </a:p>
          <a:p>
            <a:endParaRPr lang="en-GB" sz="7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If you’re looking for a career with lots of 		opportunities to progress up the ladder, 		this job is excellent.</a:t>
            </a:r>
            <a:endParaRPr lang="en-GB" sz="1400" i="1" dirty="0" smtClean="0">
              <a:latin typeface="Arial" pitchFamily="34" charset="0"/>
              <a:cs typeface="Arial" pitchFamily="34" charset="0"/>
            </a:endParaRPr>
          </a:p>
          <a:p>
            <a:endParaRPr lang="en-GB" sz="7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There are no minimum entry 			requirements, but you'll need to 			demonstrate a good basic education.</a:t>
            </a:r>
          </a:p>
          <a:p>
            <a:r>
              <a:rPr lang="en-GB" sz="1400" dirty="0" smtClean="0">
                <a:latin typeface="Arial" pitchFamily="34" charset="0"/>
                <a:cs typeface="Arial" pitchFamily="34" charset="0"/>
              </a:rPr>
              <a:t>		You can either enter at an administrative 		level and work your way up or you can 		complete A levels (or equivalent) and then 		study for a degree - perhaps in human 		resource management.</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10" descr="casestudy-kate-garrard02"/>
          <p:cNvPicPr>
            <a:picLocks noChangeAspect="1" noChangeArrowheads="1"/>
          </p:cNvPicPr>
          <p:nvPr/>
        </p:nvPicPr>
        <p:blipFill>
          <a:blip r:embed="rId4" cstate="print"/>
          <a:srcRect l="8792" r="6894"/>
          <a:stretch>
            <a:fillRect/>
          </a:stretch>
        </p:blipFill>
        <p:spPr bwMode="auto">
          <a:xfrm>
            <a:off x="5724128" y="1364382"/>
            <a:ext cx="3276997" cy="5160962"/>
          </a:xfrm>
          <a:prstGeom prst="rect">
            <a:avLst/>
          </a:prstGeom>
          <a:noFill/>
          <a:ln w="9525">
            <a:noFill/>
            <a:miter lim="800000"/>
            <a:headEnd/>
            <a:tailEnd/>
          </a:ln>
        </p:spPr>
      </p:pic>
      <p:sp>
        <p:nvSpPr>
          <p:cNvPr id="4" name="TextBox 3"/>
          <p:cNvSpPr txBox="1"/>
          <p:nvPr/>
        </p:nvSpPr>
        <p:spPr>
          <a:xfrm>
            <a:off x="214282" y="1102578"/>
            <a:ext cx="5357850" cy="5786199"/>
          </a:xfrm>
          <a:prstGeom prst="rect">
            <a:avLst/>
          </a:prstGeom>
          <a:noFill/>
        </p:spPr>
        <p:txBody>
          <a:bodyPr wrap="square" rtlCol="0">
            <a:spAutoFit/>
          </a:bodyPr>
          <a:lstStyle/>
          <a:p>
            <a:r>
              <a:rPr lang="en-GB" b="1" dirty="0" smtClean="0">
                <a:latin typeface="Arial" pitchFamily="34" charset="0"/>
                <a:cs typeface="Arial" pitchFamily="34" charset="0"/>
              </a:rPr>
              <a:t>The clinical scientist</a:t>
            </a:r>
            <a:endParaRPr lang="en-GB"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Kate Garrard</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Pre-registered clinical scientist</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Taking samples of genetic materials and 		analysing it for diseases or abnormalities 		in the lab.</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Able to concentrate for long periods of 		time,  pay attention to detail and have 		good problem-solving skills.</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If you’re interested in science, medicine 		and computing, and love using the latest 		technology, you couldn’t find a better job. 		Some of the mutations I find are quite 		unique - they have never been seen by 		anyone else in the world before.</a:t>
            </a:r>
            <a:endParaRPr lang="en-GB" sz="1400" i="1" dirty="0" smtClean="0">
              <a:latin typeface="Arial" pitchFamily="34" charset="0"/>
              <a:cs typeface="Arial" pitchFamily="34" charset="0"/>
            </a:endParaRP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Five GCSEs at grade A-C (including 		maths, English and two science subjects).		At least two A levels or equivalent. A 		biomedical science degree followed by the 		three year NHS Scientist Training 			Programme. </a:t>
            </a:r>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7" descr="casestudy-anna-kerry02"/>
          <p:cNvPicPr>
            <a:picLocks noChangeAspect="1" noChangeArrowheads="1"/>
          </p:cNvPicPr>
          <p:nvPr/>
        </p:nvPicPr>
        <p:blipFill>
          <a:blip r:embed="rId4" cstate="print"/>
          <a:srcRect l="35896" t="21465" r="27249"/>
          <a:stretch>
            <a:fillRect/>
          </a:stretch>
        </p:blipFill>
        <p:spPr bwMode="auto">
          <a:xfrm>
            <a:off x="5715000" y="1292944"/>
            <a:ext cx="3281363" cy="5232400"/>
          </a:xfrm>
          <a:prstGeom prst="rect">
            <a:avLst/>
          </a:prstGeom>
          <a:noFill/>
          <a:ln w="9525">
            <a:noFill/>
            <a:miter lim="800000"/>
            <a:headEnd/>
            <a:tailEnd/>
          </a:ln>
        </p:spPr>
      </p:pic>
      <p:sp>
        <p:nvSpPr>
          <p:cNvPr id="4" name="TextBox 3"/>
          <p:cNvSpPr txBox="1"/>
          <p:nvPr/>
        </p:nvSpPr>
        <p:spPr>
          <a:xfrm>
            <a:off x="214282" y="1214422"/>
            <a:ext cx="5429288" cy="5970865"/>
          </a:xfrm>
          <a:prstGeom prst="rect">
            <a:avLst/>
          </a:prstGeom>
          <a:noFill/>
        </p:spPr>
        <p:txBody>
          <a:bodyPr wrap="square" rtlCol="0">
            <a:spAutoFit/>
          </a:bodyPr>
          <a:lstStyle/>
          <a:p>
            <a:r>
              <a:rPr lang="en-GB" b="1" dirty="0" smtClean="0">
                <a:latin typeface="Arial" pitchFamily="34" charset="0"/>
                <a:cs typeface="Arial" pitchFamily="34" charset="0"/>
              </a:rPr>
              <a:t>The intensive care nurse</a:t>
            </a:r>
          </a:p>
          <a:p>
            <a:endParaRPr lang="en-GB" sz="1400" b="1"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Anna Kerry</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Registered nurse in intensive care</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Providing one-to-one patient care for		seriously ill people, monitoring and 		registering all the support equipment 		needed to keep patients alive.</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Well balanced, mature and practical. </a:t>
            </a:r>
          </a:p>
          <a:p>
            <a:r>
              <a:rPr lang="en-GB" sz="1400" dirty="0" smtClean="0">
                <a:latin typeface="Arial" pitchFamily="34" charset="0"/>
                <a:cs typeface="Arial" pitchFamily="34" charset="0"/>
              </a:rPr>
              <a:t>		Able to work well under pressure.</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It can be emotionally draining, you 	have to 		keep pretty balanced. The job can move 		from the sad times when everything you do 		is just not enough to help, to the fantastic 		sense of achievement of saying goodbye to 		a patient well on their way to recovery.</a:t>
            </a:r>
          </a:p>
          <a:p>
            <a:endParaRPr lang="en-GB" sz="1400" i="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Five GCSEs at grade A-C 			(including English and a science subject),		plus at least two A levels or equivalent. A 		degree in nursing.</a:t>
            </a:r>
          </a:p>
          <a:p>
            <a:r>
              <a:rPr lang="en-GB" sz="1400" dirty="0" smtClean="0">
                <a:latin typeface="Arial" pitchFamily="34" charset="0"/>
                <a:cs typeface="Arial" pitchFamily="34" charset="0"/>
              </a:rPr>
              <a:t>		</a:t>
            </a:r>
            <a:endParaRPr lang="en-GB" sz="1400" b="1" dirty="0" smtClean="0">
              <a:latin typeface="Arial" pitchFamily="34" charset="0"/>
              <a:cs typeface="Arial" pitchFamily="34" charset="0"/>
            </a:endParaRPr>
          </a:p>
          <a:p>
            <a:endParaRPr lang="en-GB" sz="1400" dirty="0">
              <a:latin typeface="Arial" pitchFamily="34" charset="0"/>
              <a:cs typeface="Arial" pitchFamily="34" charset="0"/>
            </a:endParaRPr>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9" descr="casestudy RicardoKhine7"/>
          <p:cNvPicPr>
            <a:picLocks noChangeAspect="1" noChangeArrowheads="1"/>
          </p:cNvPicPr>
          <p:nvPr/>
        </p:nvPicPr>
        <p:blipFill>
          <a:blip r:embed="rId4" cstate="print"/>
          <a:srcRect l="20189" r="38600"/>
          <a:stretch>
            <a:fillRect/>
          </a:stretch>
        </p:blipFill>
        <p:spPr bwMode="auto">
          <a:xfrm>
            <a:off x="5868144" y="1286446"/>
            <a:ext cx="3178166" cy="5310906"/>
          </a:xfrm>
          <a:prstGeom prst="rect">
            <a:avLst/>
          </a:prstGeom>
          <a:noFill/>
          <a:ln w="9525">
            <a:noFill/>
            <a:miter lim="800000"/>
            <a:headEnd/>
            <a:tailEnd/>
          </a:ln>
        </p:spPr>
      </p:pic>
      <p:sp>
        <p:nvSpPr>
          <p:cNvPr id="4" name="TextBox 3"/>
          <p:cNvSpPr txBox="1"/>
          <p:nvPr/>
        </p:nvSpPr>
        <p:spPr>
          <a:xfrm>
            <a:off x="285720" y="1142984"/>
            <a:ext cx="5572164" cy="5740033"/>
          </a:xfrm>
          <a:prstGeom prst="rect">
            <a:avLst/>
          </a:prstGeom>
          <a:noFill/>
        </p:spPr>
        <p:txBody>
          <a:bodyPr wrap="square" rtlCol="0">
            <a:spAutoFit/>
          </a:bodyPr>
          <a:lstStyle/>
          <a:p>
            <a:r>
              <a:rPr lang="en-GB" b="1" dirty="0" smtClean="0">
                <a:latin typeface="Arial" pitchFamily="34" charset="0"/>
                <a:cs typeface="Arial" pitchFamily="34" charset="0"/>
              </a:rPr>
              <a:t>The radiographer</a:t>
            </a:r>
            <a:endParaRPr lang="en-GB"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Ricardo Khine</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Lecturer/practitioner in therapeutic 			radiography</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Planning and accurate delivery of the correct 		radiotherapy according to patient needs.  		This involves scans and x-rays for diagnosis 		and planning and operating highly 			specialised machines to treat the problem.</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Able to put people at ease and enjoy working 		in a team.</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This job enables you to explore an interest in 		digital imaging and technology within a 		medical environment. </a:t>
            </a:r>
            <a:endParaRPr lang="en-GB" sz="1400" i="1" dirty="0" smtClean="0">
              <a:latin typeface="Arial" pitchFamily="34" charset="0"/>
              <a:cs typeface="Arial" pitchFamily="34" charset="0"/>
            </a:endParaRP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Five GCSEs at grade A-C (including a good 		grade in science).</a:t>
            </a:r>
          </a:p>
          <a:p>
            <a:r>
              <a:rPr lang="en-GB" sz="1400" dirty="0" smtClean="0">
                <a:latin typeface="Arial" pitchFamily="34" charset="0"/>
                <a:cs typeface="Arial" pitchFamily="34" charset="0"/>
              </a:rPr>
              <a:t>		At least two A levels (including a science 		subject).</a:t>
            </a:r>
          </a:p>
          <a:p>
            <a:r>
              <a:rPr lang="en-GB" sz="1400" dirty="0" smtClean="0">
                <a:latin typeface="Arial" pitchFamily="34" charset="0"/>
                <a:cs typeface="Arial" pitchFamily="34" charset="0"/>
              </a:rPr>
              <a:t>		Approved three-year degree in therapeutic </a:t>
            </a:r>
          </a:p>
          <a:p>
            <a:r>
              <a:rPr lang="en-GB" sz="1400" dirty="0" smtClean="0">
                <a:latin typeface="Arial" pitchFamily="34" charset="0"/>
                <a:cs typeface="Arial" pitchFamily="34" charset="0"/>
              </a:rPr>
              <a:t>		radiography at university.</a:t>
            </a:r>
          </a:p>
          <a:p>
            <a:endParaRPr lang="en-GB" dirty="0"/>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8" descr="Wanda 3.jpg"/>
          <p:cNvPicPr>
            <a:picLocks noChangeAspect="1"/>
          </p:cNvPicPr>
          <p:nvPr/>
        </p:nvPicPr>
        <p:blipFill>
          <a:blip r:embed="rId4" cstate="print"/>
          <a:srcRect l="12024"/>
          <a:stretch>
            <a:fillRect/>
          </a:stretch>
        </p:blipFill>
        <p:spPr bwMode="auto">
          <a:xfrm>
            <a:off x="5786438" y="1358454"/>
            <a:ext cx="3195637" cy="5166890"/>
          </a:xfrm>
          <a:prstGeom prst="rect">
            <a:avLst/>
          </a:prstGeom>
          <a:noFill/>
          <a:ln w="9525">
            <a:noFill/>
            <a:miter lim="800000"/>
            <a:headEnd/>
            <a:tailEnd/>
          </a:ln>
        </p:spPr>
      </p:pic>
      <p:sp>
        <p:nvSpPr>
          <p:cNvPr id="4" name="TextBox 3"/>
          <p:cNvSpPr txBox="1"/>
          <p:nvPr/>
        </p:nvSpPr>
        <p:spPr>
          <a:xfrm>
            <a:off x="214282" y="1124744"/>
            <a:ext cx="5429288" cy="5863144"/>
          </a:xfrm>
          <a:prstGeom prst="rect">
            <a:avLst/>
          </a:prstGeom>
          <a:noFill/>
        </p:spPr>
        <p:txBody>
          <a:bodyPr wrap="square" rtlCol="0">
            <a:spAutoFit/>
          </a:bodyPr>
          <a:lstStyle/>
          <a:p>
            <a:r>
              <a:rPr lang="en-GB" b="1" dirty="0" smtClean="0">
                <a:latin typeface="Arial" pitchFamily="34" charset="0"/>
                <a:cs typeface="Arial" pitchFamily="34" charset="0"/>
              </a:rPr>
              <a:t>The occupational therapist</a:t>
            </a:r>
            <a:endParaRPr lang="en-GB" dirty="0" smtClean="0">
              <a:latin typeface="Arial" pitchFamily="34" charset="0"/>
              <a:cs typeface="Arial" pitchFamily="34" charset="0"/>
            </a:endParaRPr>
          </a:p>
          <a:p>
            <a:r>
              <a:rPr lang="en-GB" sz="1400" dirty="0" smtClean="0">
                <a:latin typeface="Arial" pitchFamily="34" charset="0"/>
                <a:cs typeface="Arial" pitchFamily="34" charset="0"/>
              </a:rPr>
              <a:t> </a:t>
            </a: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Rachel Maton</a:t>
            </a:r>
          </a:p>
          <a:p>
            <a:endParaRPr lang="en-GB" sz="105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Occupational therapist in a children’s 		hospital</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Helping people who’ve been sick or injured 		to do everyday occupational activities. For 		children, this includes having a bath, eating 		breakfast, getting to school and playing.</a:t>
            </a:r>
          </a:p>
          <a:p>
            <a:endParaRPr lang="en-GB" sz="7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Patient, determined with lots of common 		sense. Good at motivating others and like 		working closely with individuals.</a:t>
            </a:r>
          </a:p>
          <a:p>
            <a:endParaRPr lang="en-GB" sz="7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Seventy per cent of my time is spent 		dealing with the effects of accidents, 		especially fractures to fingers and wrists. 		Trampolines and monkey bars have a 		lot to answer for!</a:t>
            </a:r>
            <a:endParaRPr lang="en-GB" sz="1400" i="1" dirty="0" smtClean="0">
              <a:latin typeface="Arial" pitchFamily="34" charset="0"/>
              <a:cs typeface="Arial" pitchFamily="34" charset="0"/>
            </a:endParaRPr>
          </a:p>
          <a:p>
            <a:endParaRPr lang="en-GB" sz="7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Five GCSEs at grade A-C (including a 		good grade in science).</a:t>
            </a:r>
          </a:p>
          <a:p>
            <a:r>
              <a:rPr lang="en-GB" sz="1400" dirty="0" smtClean="0">
                <a:latin typeface="Arial" pitchFamily="34" charset="0"/>
                <a:cs typeface="Arial" pitchFamily="34" charset="0"/>
              </a:rPr>
              <a:t>		At least two A levels (ideally including a 		science subject) or equivalent.</a:t>
            </a:r>
          </a:p>
          <a:p>
            <a:r>
              <a:rPr lang="en-GB" sz="1400" dirty="0" smtClean="0">
                <a:latin typeface="Arial" pitchFamily="34" charset="0"/>
                <a:cs typeface="Arial" pitchFamily="34" charset="0"/>
              </a:rPr>
              <a:t>		Approved three-year degree in 			occupational therapy at university.</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9" descr="Michael Wan3"/>
          <p:cNvPicPr>
            <a:picLocks noChangeAspect="1" noChangeArrowheads="1"/>
          </p:cNvPicPr>
          <p:nvPr/>
        </p:nvPicPr>
        <p:blipFill>
          <a:blip r:embed="rId4" cstate="print"/>
          <a:srcRect l="7558" r="48119"/>
          <a:stretch>
            <a:fillRect/>
          </a:stretch>
        </p:blipFill>
        <p:spPr bwMode="auto">
          <a:xfrm>
            <a:off x="5724128" y="1412777"/>
            <a:ext cx="3283347" cy="5256583"/>
          </a:xfrm>
          <a:prstGeom prst="rect">
            <a:avLst/>
          </a:prstGeom>
          <a:noFill/>
          <a:ln w="9525">
            <a:noFill/>
            <a:miter lim="800000"/>
            <a:headEnd/>
            <a:tailEnd/>
          </a:ln>
        </p:spPr>
      </p:pic>
      <p:sp>
        <p:nvSpPr>
          <p:cNvPr id="4" name="TextBox 3"/>
          <p:cNvSpPr txBox="1"/>
          <p:nvPr/>
        </p:nvSpPr>
        <p:spPr>
          <a:xfrm>
            <a:off x="179512" y="1320145"/>
            <a:ext cx="5688632" cy="5709255"/>
          </a:xfrm>
          <a:prstGeom prst="rect">
            <a:avLst/>
          </a:prstGeom>
          <a:noFill/>
        </p:spPr>
        <p:txBody>
          <a:bodyPr wrap="square" rtlCol="0">
            <a:spAutoFit/>
          </a:bodyPr>
          <a:lstStyle/>
          <a:p>
            <a:r>
              <a:rPr lang="en-GB" b="1" dirty="0" smtClean="0">
                <a:latin typeface="Arial" pitchFamily="34" charset="0"/>
                <a:cs typeface="Arial" pitchFamily="34" charset="0"/>
              </a:rPr>
              <a:t>The GP </a:t>
            </a:r>
            <a:endParaRPr lang="en-GB"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Michael Wan</a:t>
            </a:r>
          </a:p>
          <a:p>
            <a:endParaRPr lang="en-GB" sz="11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Trainee general practice doctor</a:t>
            </a:r>
          </a:p>
          <a:p>
            <a:endParaRPr lang="en-GB" sz="1100"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As a trainee we look at a different medical 			topic each week through tutorials, discussion 			and research, plus lectures, demonstrations 			and visits to a GP.</a:t>
            </a:r>
          </a:p>
          <a:p>
            <a:endParaRPr lang="en-GB" sz="9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Responsible, reliable with excellent 			communication skills. Make decisions			quickly and like helping others.</a:t>
            </a:r>
          </a:p>
          <a:p>
            <a:endParaRPr lang="en-GB" sz="9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Training to be a doctor usually takes five to </a:t>
            </a:r>
          </a:p>
          <a:p>
            <a:r>
              <a:rPr lang="en-GB" sz="1400" dirty="0">
                <a:latin typeface="Arial" pitchFamily="34" charset="0"/>
                <a:cs typeface="Arial" pitchFamily="34" charset="0"/>
              </a:rPr>
              <a:t>	</a:t>
            </a:r>
            <a:r>
              <a:rPr lang="en-GB" sz="1400" dirty="0" smtClean="0">
                <a:latin typeface="Arial" pitchFamily="34" charset="0"/>
                <a:cs typeface="Arial" pitchFamily="34" charset="0"/>
              </a:rPr>
              <a:t>	six years but the sense of job satisfaction is 			huge – you can really make a difference to </a:t>
            </a:r>
          </a:p>
          <a:p>
            <a:r>
              <a:rPr lang="en-GB" sz="1400" dirty="0">
                <a:latin typeface="Arial" pitchFamily="34" charset="0"/>
                <a:cs typeface="Arial" pitchFamily="34" charset="0"/>
              </a:rPr>
              <a:t>	</a:t>
            </a:r>
            <a:r>
              <a:rPr lang="en-GB" sz="1400" dirty="0" smtClean="0">
                <a:latin typeface="Arial" pitchFamily="34" charset="0"/>
                <a:cs typeface="Arial" pitchFamily="34" charset="0"/>
              </a:rPr>
              <a:t>	someone else’s life.</a:t>
            </a:r>
            <a:endParaRPr lang="en-GB" sz="1400" i="1" dirty="0" smtClean="0">
              <a:latin typeface="Arial" pitchFamily="34" charset="0"/>
              <a:cs typeface="Arial" pitchFamily="34" charset="0"/>
            </a:endParaRPr>
          </a:p>
          <a:p>
            <a:endParaRPr lang="en-GB" sz="9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Five GCSEs at grade A-C.</a:t>
            </a:r>
          </a:p>
          <a:p>
            <a:r>
              <a:rPr lang="en-GB" sz="1400" dirty="0" smtClean="0">
                <a:latin typeface="Arial" pitchFamily="34" charset="0"/>
                <a:cs typeface="Arial" pitchFamily="34" charset="0"/>
              </a:rPr>
              <a:t>		Three good A level grades (including 			science) or equivalent.</a:t>
            </a:r>
          </a:p>
          <a:p>
            <a:r>
              <a:rPr lang="en-GB" sz="1400" dirty="0" smtClean="0">
                <a:latin typeface="Arial" pitchFamily="34" charset="0"/>
                <a:cs typeface="Arial" pitchFamily="34" charset="0"/>
              </a:rPr>
              <a:t>		Approved medical degree (usually five years) 			followed by foundation and GP training.</a:t>
            </a:r>
          </a:p>
          <a:p>
            <a:endParaRPr lang="en-GB" dirty="0"/>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9" descr="Dev Joshi - audiologist"/>
          <p:cNvPicPr>
            <a:picLocks noChangeAspect="1" noChangeArrowheads="1"/>
          </p:cNvPicPr>
          <p:nvPr/>
        </p:nvPicPr>
        <p:blipFill>
          <a:blip r:embed="rId4" cstate="print"/>
          <a:srcRect l="9387"/>
          <a:stretch>
            <a:fillRect/>
          </a:stretch>
        </p:blipFill>
        <p:spPr bwMode="auto">
          <a:xfrm>
            <a:off x="5605763" y="1268760"/>
            <a:ext cx="3421013" cy="5373687"/>
          </a:xfrm>
          <a:prstGeom prst="rect">
            <a:avLst/>
          </a:prstGeom>
          <a:noFill/>
          <a:ln w="9525">
            <a:noFill/>
            <a:miter lim="800000"/>
            <a:headEnd/>
            <a:tailEnd/>
          </a:ln>
        </p:spPr>
      </p:pic>
      <p:sp>
        <p:nvSpPr>
          <p:cNvPr id="4" name="TextBox 3"/>
          <p:cNvSpPr txBox="1"/>
          <p:nvPr/>
        </p:nvSpPr>
        <p:spPr>
          <a:xfrm>
            <a:off x="179512" y="1044294"/>
            <a:ext cx="5509846" cy="6201698"/>
          </a:xfrm>
          <a:prstGeom prst="rect">
            <a:avLst/>
          </a:prstGeom>
          <a:noFill/>
        </p:spPr>
        <p:txBody>
          <a:bodyPr wrap="square" rtlCol="0">
            <a:spAutoFit/>
          </a:bodyPr>
          <a:lstStyle/>
          <a:p>
            <a:r>
              <a:rPr lang="en-GB" b="1" dirty="0" smtClean="0">
                <a:latin typeface="Arial" pitchFamily="34" charset="0"/>
                <a:cs typeface="Arial" pitchFamily="34" charset="0"/>
              </a:rPr>
              <a:t>Healthcare scientist - audiology</a:t>
            </a:r>
            <a:endParaRPr lang="en-GB" dirty="0" smtClean="0">
              <a:latin typeface="Arial" pitchFamily="34" charset="0"/>
              <a:cs typeface="Arial" pitchFamily="34" charset="0"/>
            </a:endParaRPr>
          </a:p>
          <a:p>
            <a:endParaRPr lang="en-GB" sz="10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Devang Joshi</a:t>
            </a:r>
          </a:p>
          <a:p>
            <a:endParaRPr lang="en-GB" sz="9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Healthcare scientist specialising in 		audiology.</a:t>
            </a:r>
          </a:p>
          <a:p>
            <a:endParaRPr lang="en-GB" sz="500" b="1"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Helping people with hearing and balancing 		disorders. Examining patients, assessing 		problems, prescribing the right kind of 		hearing aid or maybe arranging for further 		investigation.</a:t>
            </a:r>
          </a:p>
          <a:p>
            <a:endParaRPr lang="en-GB" sz="5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Patient, understanding and enjoy helping 		others. Logical, with a passion for science.</a:t>
            </a:r>
          </a:p>
          <a:p>
            <a:endParaRPr lang="en-GB" sz="5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It is challenging and always varied, with 		lots of opportunities to 	specialise; in 		babies, adults, special 	needs, or even 		research. </a:t>
            </a:r>
            <a:endParaRPr lang="en-GB" sz="1400" i="1" dirty="0" smtClean="0">
              <a:latin typeface="Arial" pitchFamily="34" charset="0"/>
              <a:cs typeface="Arial" pitchFamily="34" charset="0"/>
            </a:endParaRPr>
          </a:p>
          <a:p>
            <a:endParaRPr lang="en-GB" sz="5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Five GCSEs at grade A-C (including a 		good grades in English, maths and 		science). </a:t>
            </a:r>
          </a:p>
          <a:p>
            <a:r>
              <a:rPr lang="en-GB" sz="1400" dirty="0">
                <a:latin typeface="Arial" pitchFamily="34" charset="0"/>
                <a:cs typeface="Arial" pitchFamily="34" charset="0"/>
              </a:rPr>
              <a:t>	</a:t>
            </a:r>
            <a:r>
              <a:rPr lang="en-GB" sz="1400" dirty="0" smtClean="0">
                <a:latin typeface="Arial" pitchFamily="34" charset="0"/>
                <a:cs typeface="Arial" pitchFamily="34" charset="0"/>
              </a:rPr>
              <a:t>	At least two A levels (including a science 		subject) or equivalent. </a:t>
            </a:r>
          </a:p>
          <a:p>
            <a:r>
              <a:rPr lang="en-GB" sz="1400" dirty="0">
                <a:latin typeface="Arial" pitchFamily="34" charset="0"/>
                <a:cs typeface="Arial" pitchFamily="34" charset="0"/>
              </a:rPr>
              <a:t>	</a:t>
            </a:r>
            <a:r>
              <a:rPr lang="en-GB" sz="1400" dirty="0" smtClean="0">
                <a:latin typeface="Arial" pitchFamily="34" charset="0"/>
                <a:cs typeface="Arial" pitchFamily="34" charset="0"/>
              </a:rPr>
              <a:t>	A relevant science degree followed by a 		three-year post under the NHS 			Scientist Training Programme.</a:t>
            </a:r>
          </a:p>
          <a:p>
            <a:endParaRPr lang="en-GB" dirty="0"/>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571736" y="1700808"/>
            <a:ext cx="5857916" cy="2677656"/>
          </a:xfrm>
          <a:prstGeom prst="rect">
            <a:avLst/>
          </a:prstGeom>
          <a:noFill/>
        </p:spPr>
        <p:txBody>
          <a:bodyPr wrap="square" rtlCol="0">
            <a:spAutoFit/>
          </a:bodyPr>
          <a:lstStyle/>
          <a:p>
            <a:pPr algn="ctr">
              <a:spcBef>
                <a:spcPct val="50000"/>
              </a:spcBef>
            </a:pPr>
            <a:r>
              <a:rPr lang="en-GB" sz="2800" dirty="0" smtClean="0">
                <a:latin typeface="Arial" pitchFamily="34" charset="0"/>
                <a:cs typeface="Arial" pitchFamily="34" charset="0"/>
              </a:rPr>
              <a:t>Do any of them sound like you?</a:t>
            </a:r>
          </a:p>
          <a:p>
            <a:pPr algn="ctr">
              <a:spcBef>
                <a:spcPct val="50000"/>
              </a:spcBef>
            </a:pPr>
            <a:endParaRPr lang="en-GB" sz="2800" dirty="0" smtClean="0">
              <a:latin typeface="Arial" pitchFamily="34" charset="0"/>
              <a:cs typeface="Arial" pitchFamily="34" charset="0"/>
            </a:endParaRPr>
          </a:p>
          <a:p>
            <a:pPr algn="ctr">
              <a:spcBef>
                <a:spcPct val="50000"/>
              </a:spcBef>
            </a:pPr>
            <a:r>
              <a:rPr lang="en-GB" sz="2800" dirty="0" smtClean="0">
                <a:latin typeface="Arial" pitchFamily="34" charset="0"/>
                <a:cs typeface="Arial" pitchFamily="34" charset="0"/>
              </a:rPr>
              <a:t>Visit </a:t>
            </a:r>
            <a:r>
              <a:rPr lang="en-GB" sz="2800" dirty="0" smtClean="0">
                <a:latin typeface="Arial" pitchFamily="34" charset="0"/>
                <a:cs typeface="Arial" pitchFamily="34" charset="0"/>
                <a:hlinkClick r:id="rId4"/>
              </a:rPr>
              <a:t>www.stepintothenhs.nhs.uk</a:t>
            </a:r>
            <a:r>
              <a:rPr lang="en-GB" sz="2800" dirty="0" smtClean="0">
                <a:latin typeface="Arial" pitchFamily="34" charset="0"/>
                <a:cs typeface="Arial" pitchFamily="34" charset="0"/>
              </a:rPr>
              <a:t> to find out more about these careers.  </a:t>
            </a:r>
          </a:p>
          <a:p>
            <a:endParaRPr lang="en-GB"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Box 8"/>
          <p:cNvSpPr txBox="1">
            <a:spLocks noChangeArrowheads="1"/>
          </p:cNvSpPr>
          <p:nvPr/>
        </p:nvSpPr>
        <p:spPr bwMode="auto">
          <a:xfrm>
            <a:off x="142875" y="1103313"/>
            <a:ext cx="5286375"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sz="1800" b="1" dirty="0"/>
              <a:t>The exercise physiologist</a:t>
            </a:r>
            <a:endParaRPr lang="en-GB" sz="1800" dirty="0"/>
          </a:p>
          <a:p>
            <a:pPr eaLnBrk="1" hangingPunct="1"/>
            <a:endParaRPr lang="en-GB" sz="1400" dirty="0"/>
          </a:p>
          <a:p>
            <a:pPr eaLnBrk="1" hangingPunct="1"/>
            <a:r>
              <a:rPr lang="en-GB" sz="1400" b="1" dirty="0"/>
              <a:t>Name: </a:t>
            </a:r>
            <a:r>
              <a:rPr lang="en-GB" sz="1400" dirty="0"/>
              <a:t>		Scott Elliott</a:t>
            </a:r>
          </a:p>
          <a:p>
            <a:pPr eaLnBrk="1" hangingPunct="1"/>
            <a:endParaRPr lang="en-GB" sz="1400" dirty="0"/>
          </a:p>
          <a:p>
            <a:pPr eaLnBrk="1" hangingPunct="1"/>
            <a:r>
              <a:rPr lang="en-GB" sz="1400" b="1" dirty="0"/>
              <a:t>Role: </a:t>
            </a:r>
            <a:r>
              <a:rPr lang="en-GB" sz="1400" dirty="0"/>
              <a:t>		Exercise physiologist and smoking </a:t>
            </a:r>
          </a:p>
          <a:p>
            <a:pPr eaLnBrk="1" hangingPunct="1"/>
            <a:r>
              <a:rPr lang="en-GB" sz="1400" dirty="0"/>
              <a:t>		cessation officer</a:t>
            </a:r>
          </a:p>
          <a:p>
            <a:pPr eaLnBrk="1" hangingPunct="1"/>
            <a:endParaRPr lang="en-GB" sz="1400" dirty="0"/>
          </a:p>
          <a:p>
            <a:pPr eaLnBrk="1" hangingPunct="1"/>
            <a:r>
              <a:rPr lang="en-GB" sz="1400" b="1" dirty="0"/>
              <a:t>Responsibilities: </a:t>
            </a:r>
            <a:r>
              <a:rPr lang="en-GB" sz="1400" dirty="0"/>
              <a:t>	A vital part of a life-saving healthcare 		team, working with patients with heart 		problems, carrying out diagnostic 			investigations and offering expert advice 		to </a:t>
            </a:r>
            <a:r>
              <a:rPr lang="en-GB" sz="1400" dirty="0" smtClean="0"/>
              <a:t>doctors</a:t>
            </a:r>
            <a:r>
              <a:rPr lang="en-GB" sz="1400" dirty="0"/>
              <a:t>.</a:t>
            </a:r>
          </a:p>
          <a:p>
            <a:pPr eaLnBrk="1" hangingPunct="1"/>
            <a:endParaRPr lang="en-GB" sz="1400" dirty="0"/>
          </a:p>
          <a:p>
            <a:pPr eaLnBrk="1" hangingPunct="1"/>
            <a:r>
              <a:rPr lang="en-GB" sz="1400" b="1" dirty="0"/>
              <a:t>Personality: </a:t>
            </a:r>
            <a:r>
              <a:rPr lang="en-GB" sz="1400" dirty="0"/>
              <a:t>	Calm, understanding and confident 		enough to put people at ease.</a:t>
            </a:r>
          </a:p>
          <a:p>
            <a:pPr eaLnBrk="1" hangingPunct="1"/>
            <a:endParaRPr lang="en-GB" sz="1400" dirty="0"/>
          </a:p>
          <a:p>
            <a:pPr eaLnBrk="1" hangingPunct="1"/>
            <a:r>
              <a:rPr lang="en-GB" sz="1400" b="1" dirty="0"/>
              <a:t>Advice: 	</a:t>
            </a:r>
            <a:r>
              <a:rPr lang="en-GB" sz="1400" dirty="0"/>
              <a:t>	If </a:t>
            </a:r>
            <a:r>
              <a:rPr lang="en-GB" sz="1400" dirty="0" smtClean="0"/>
              <a:t>you’re </a:t>
            </a:r>
            <a:r>
              <a:rPr lang="en-GB" sz="1400" dirty="0"/>
              <a:t>interested in sport and fitness, 		this is the perfect job. You get to use 		some sophisticated medical equipment 		too.</a:t>
            </a:r>
          </a:p>
          <a:p>
            <a:pPr eaLnBrk="1" hangingPunct="1"/>
            <a:endParaRPr lang="en-GB" sz="1400" i="1" dirty="0"/>
          </a:p>
          <a:p>
            <a:pPr eaLnBrk="1" hangingPunct="1"/>
            <a:r>
              <a:rPr lang="en-GB" sz="1400" b="1" dirty="0"/>
              <a:t>Entry requirements:</a:t>
            </a:r>
            <a:r>
              <a:rPr lang="en-GB" sz="1400" dirty="0"/>
              <a:t>	Five GCSEs at grade A-C.</a:t>
            </a:r>
          </a:p>
          <a:p>
            <a:pPr eaLnBrk="1" hangingPunct="1"/>
            <a:r>
              <a:rPr lang="en-GB" sz="1400" dirty="0"/>
              <a:t>		At least two A levels (including a science 		subject) or equivalent.</a:t>
            </a:r>
          </a:p>
          <a:p>
            <a:pPr eaLnBrk="1" hangingPunct="1"/>
            <a:r>
              <a:rPr lang="en-GB" sz="1400" dirty="0"/>
              <a:t>		Degree in </a:t>
            </a:r>
            <a:r>
              <a:rPr lang="en-GB" sz="1400" dirty="0" smtClean="0"/>
              <a:t>physiological science.</a:t>
            </a:r>
            <a:endParaRPr lang="en-GB" sz="1400" dirty="0"/>
          </a:p>
          <a:p>
            <a:pPr eaLnBrk="1" hangingPunct="1"/>
            <a:endParaRPr lang="en-GB" sz="1400" dirty="0"/>
          </a:p>
        </p:txBody>
      </p:sp>
      <p:pic>
        <p:nvPicPr>
          <p:cNvPr id="7" name="Picture 9" descr="case study Scott Elliott"/>
          <p:cNvPicPr>
            <a:picLocks noChangeAspect="1" noChangeArrowheads="1"/>
          </p:cNvPicPr>
          <p:nvPr/>
        </p:nvPicPr>
        <p:blipFill>
          <a:blip r:embed="rId4" cstate="print">
            <a:extLst>
              <a:ext uri="{28A0092B-C50C-407E-A947-70E740481C1C}">
                <a14:useLocalDpi xmlns:a14="http://schemas.microsoft.com/office/drawing/2010/main" val="0"/>
              </a:ext>
            </a:extLst>
          </a:blip>
          <a:srcRect r="4836"/>
          <a:stretch>
            <a:fillRect/>
          </a:stretch>
        </p:blipFill>
        <p:spPr bwMode="auto">
          <a:xfrm>
            <a:off x="5595938" y="1214438"/>
            <a:ext cx="33655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12" descr="DSC_2499"/>
          <p:cNvPicPr>
            <a:picLocks noChangeAspect="1" noChangeArrowheads="1"/>
          </p:cNvPicPr>
          <p:nvPr/>
        </p:nvPicPr>
        <p:blipFill>
          <a:blip r:embed="rId4" cstate="print"/>
          <a:srcRect l="25710" r="29355"/>
          <a:stretch>
            <a:fillRect/>
          </a:stretch>
        </p:blipFill>
        <p:spPr bwMode="auto">
          <a:xfrm>
            <a:off x="5425778" y="1244600"/>
            <a:ext cx="3503909" cy="5184796"/>
          </a:xfrm>
          <a:prstGeom prst="rect">
            <a:avLst/>
          </a:prstGeom>
          <a:noFill/>
          <a:ln w="9525">
            <a:noFill/>
            <a:miter lim="800000"/>
            <a:headEnd/>
            <a:tailEnd/>
          </a:ln>
        </p:spPr>
      </p:pic>
      <p:sp>
        <p:nvSpPr>
          <p:cNvPr id="4" name="TextBox 3"/>
          <p:cNvSpPr txBox="1"/>
          <p:nvPr/>
        </p:nvSpPr>
        <p:spPr>
          <a:xfrm>
            <a:off x="285720" y="1157982"/>
            <a:ext cx="4929222" cy="5655394"/>
          </a:xfrm>
          <a:prstGeom prst="rect">
            <a:avLst/>
          </a:prstGeom>
          <a:noFill/>
        </p:spPr>
        <p:txBody>
          <a:bodyPr wrap="square" rtlCol="0">
            <a:spAutoFit/>
          </a:bodyPr>
          <a:lstStyle/>
          <a:p>
            <a:r>
              <a:rPr lang="en-GB" b="1" dirty="0" smtClean="0">
                <a:latin typeface="Arial" pitchFamily="34" charset="0"/>
                <a:cs typeface="Arial" pitchFamily="34" charset="0"/>
              </a:rPr>
              <a:t>The personal assistant</a:t>
            </a:r>
            <a:endParaRPr lang="en-GB" dirty="0" smtClean="0">
              <a:latin typeface="Arial" pitchFamily="34" charset="0"/>
              <a:cs typeface="Arial" pitchFamily="34" charset="0"/>
            </a:endParaRPr>
          </a:p>
          <a:p>
            <a:endParaRPr lang="en-GB" sz="105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Nikki Crooks</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Administration assistant / 			clerical officer</a:t>
            </a:r>
          </a:p>
          <a:p>
            <a:endParaRPr lang="en-GB" sz="800" b="1"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Organising workload for the 			team secretaries, dealing with 			the chief executive’s 				correspondence, organising 			meetings, preparing and keeping 			medical notes up to date.</a:t>
            </a:r>
          </a:p>
          <a:p>
            <a:endParaRPr lang="en-GB" sz="7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Organised, responsible and 			reliable, with excellent 				communication skills.</a:t>
            </a:r>
          </a:p>
          <a:p>
            <a:endParaRPr lang="en-GB" sz="7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No day is ever the same – I 			love the fast pace and 				responsibility of this position.</a:t>
            </a:r>
          </a:p>
          <a:p>
            <a:endParaRPr lang="en-GB" sz="7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There are no minimum entry 			requirements, but a good general 			education as well as computer and 		word processing skills are 			advantageous.</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8" descr="Casestudy becky fletcher"/>
          <p:cNvPicPr>
            <a:picLocks noChangeAspect="1" noChangeArrowheads="1"/>
          </p:cNvPicPr>
          <p:nvPr/>
        </p:nvPicPr>
        <p:blipFill>
          <a:blip r:embed="rId4" cstate="print"/>
          <a:srcRect l="2634"/>
          <a:stretch>
            <a:fillRect/>
          </a:stretch>
        </p:blipFill>
        <p:spPr bwMode="auto">
          <a:xfrm>
            <a:off x="5508625" y="1243013"/>
            <a:ext cx="3521075" cy="5400675"/>
          </a:xfrm>
          <a:prstGeom prst="rect">
            <a:avLst/>
          </a:prstGeom>
          <a:noFill/>
          <a:ln w="9525">
            <a:noFill/>
            <a:miter lim="800000"/>
            <a:headEnd/>
            <a:tailEnd/>
          </a:ln>
        </p:spPr>
      </p:pic>
      <p:sp>
        <p:nvSpPr>
          <p:cNvPr id="4" name="TextBox 3"/>
          <p:cNvSpPr txBox="1"/>
          <p:nvPr/>
        </p:nvSpPr>
        <p:spPr>
          <a:xfrm>
            <a:off x="221692" y="1283270"/>
            <a:ext cx="5286412" cy="5386090"/>
          </a:xfrm>
          <a:prstGeom prst="rect">
            <a:avLst/>
          </a:prstGeom>
          <a:noFill/>
        </p:spPr>
        <p:txBody>
          <a:bodyPr wrap="square" rtlCol="0">
            <a:spAutoFit/>
          </a:bodyPr>
          <a:lstStyle/>
          <a:p>
            <a:r>
              <a:rPr lang="en-GB" b="1" dirty="0" smtClean="0">
                <a:latin typeface="Arial" pitchFamily="34" charset="0"/>
                <a:cs typeface="Arial" pitchFamily="34" charset="0"/>
              </a:rPr>
              <a:t>The accountant</a:t>
            </a:r>
            <a:endParaRPr lang="en-GB"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Becky Fletcher</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Accountant</a:t>
            </a:r>
          </a:p>
          <a:p>
            <a:r>
              <a:rPr lang="en-GB" sz="1400" dirty="0" smtClean="0">
                <a:latin typeface="Arial" pitchFamily="34" charset="0"/>
                <a:cs typeface="Arial" pitchFamily="34" charset="0"/>
              </a:rPr>
              <a:t>	</a:t>
            </a: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Finance reporting, including compiling 		spreadsheets, graphs and written data; 		analysing financial records, monitoring 		spending trends, budget planning and 		fund allocation.</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Strong planning and analytical skills.</a:t>
            </a: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If you have a logical mind and like 			analysing facts and figures then this 		is a great job for you.</a:t>
            </a:r>
          </a:p>
          <a:p>
            <a:endParaRPr lang="en-GB" sz="1400" i="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Five GCSEs at grade A-C.</a:t>
            </a:r>
          </a:p>
          <a:p>
            <a:r>
              <a:rPr lang="en-GB" sz="1400" dirty="0" smtClean="0">
                <a:latin typeface="Arial" pitchFamily="34" charset="0"/>
                <a:cs typeface="Arial" pitchFamily="34" charset="0"/>
              </a:rPr>
              <a:t>		At least two A levels or equivalent.</a:t>
            </a:r>
          </a:p>
          <a:p>
            <a:r>
              <a:rPr lang="en-GB" sz="1400" dirty="0" smtClean="0">
                <a:latin typeface="Arial" pitchFamily="34" charset="0"/>
                <a:cs typeface="Arial" pitchFamily="34" charset="0"/>
              </a:rPr>
              <a:t>		Degree in accountancy or relevant 		subject. You can then apply for an 			NHS training position. </a:t>
            </a:r>
          </a:p>
          <a:p>
            <a:endParaRPr lang="en-GB" dirty="0"/>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9" descr="casestudy-tom-davies"/>
          <p:cNvPicPr>
            <a:picLocks noChangeAspect="1" noChangeArrowheads="1"/>
          </p:cNvPicPr>
          <p:nvPr/>
        </p:nvPicPr>
        <p:blipFill>
          <a:blip r:embed="rId4" cstate="print"/>
          <a:srcRect r="43532"/>
          <a:stretch>
            <a:fillRect/>
          </a:stretch>
        </p:blipFill>
        <p:spPr bwMode="auto">
          <a:xfrm>
            <a:off x="5652120" y="1268760"/>
            <a:ext cx="3321488" cy="5256584"/>
          </a:xfrm>
          <a:prstGeom prst="rect">
            <a:avLst/>
          </a:prstGeom>
          <a:noFill/>
          <a:ln w="9525">
            <a:noFill/>
            <a:miter lim="800000"/>
            <a:headEnd/>
            <a:tailEnd/>
          </a:ln>
        </p:spPr>
      </p:pic>
      <p:sp>
        <p:nvSpPr>
          <p:cNvPr id="4" name="TextBox 3"/>
          <p:cNvSpPr txBox="1"/>
          <p:nvPr/>
        </p:nvSpPr>
        <p:spPr>
          <a:xfrm>
            <a:off x="142844" y="1124744"/>
            <a:ext cx="5572164" cy="5601533"/>
          </a:xfrm>
          <a:prstGeom prst="rect">
            <a:avLst/>
          </a:prstGeom>
          <a:noFill/>
        </p:spPr>
        <p:txBody>
          <a:bodyPr wrap="square" rtlCol="0">
            <a:spAutoFit/>
          </a:bodyPr>
          <a:lstStyle/>
          <a:p>
            <a:r>
              <a:rPr lang="en-GB" b="1" dirty="0" smtClean="0">
                <a:latin typeface="Arial" pitchFamily="34" charset="0"/>
                <a:cs typeface="Arial" pitchFamily="34" charset="0"/>
              </a:rPr>
              <a:t>The emergency medical dispatcher</a:t>
            </a:r>
            <a:endParaRPr lang="en-GB"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Tom Davies</a:t>
            </a:r>
          </a:p>
          <a:p>
            <a:endParaRPr lang="en-GB" sz="10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Emergency medical dispatcher</a:t>
            </a:r>
          </a:p>
          <a:p>
            <a:endParaRPr lang="en-GB" sz="1000"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Processing emergency calls and deciding 		on the best emergency response to send 		to the scene, capturing critical information 		and transferring this from your computer 		directly to the screens in the emergency 		vehicles.</a:t>
            </a:r>
          </a:p>
          <a:p>
            <a:endParaRPr lang="en-GB" sz="8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Calm under pressure and a good 			communicator.</a:t>
            </a:r>
          </a:p>
          <a:p>
            <a:endParaRPr lang="en-GB" sz="8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You have to be really on the ball, listening 		carefully and picking up clues about the 		situation. Even when the adrenalin’s 		pumping you have to stay calm and 		reassuring for the caller</a:t>
            </a:r>
            <a:r>
              <a:rPr lang="en-GB" sz="1400" i="1" dirty="0" smtClean="0">
                <a:latin typeface="Arial" pitchFamily="34" charset="0"/>
                <a:cs typeface="Arial" pitchFamily="34" charset="0"/>
              </a:rPr>
              <a:t>.</a:t>
            </a:r>
          </a:p>
          <a:p>
            <a:endParaRPr lang="en-GB" sz="8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There are no national minimum entry 		requirements, but good GCSE grades and 		strong computer skills are usually required. 		You may wish to consider a typing/computer 		qualification when you leave school.</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9" descr="casestudy-izzy-pritchard"/>
          <p:cNvPicPr>
            <a:picLocks noChangeAspect="1" noChangeArrowheads="1"/>
          </p:cNvPicPr>
          <p:nvPr/>
        </p:nvPicPr>
        <p:blipFill>
          <a:blip r:embed="rId4" cstate="print"/>
          <a:srcRect l="27484" t="6119" r="32253" b="6458"/>
          <a:stretch>
            <a:fillRect/>
          </a:stretch>
        </p:blipFill>
        <p:spPr bwMode="auto">
          <a:xfrm>
            <a:off x="5857884" y="1357298"/>
            <a:ext cx="3178612" cy="5168046"/>
          </a:xfrm>
          <a:prstGeom prst="rect">
            <a:avLst/>
          </a:prstGeom>
          <a:noFill/>
          <a:ln w="9525">
            <a:noFill/>
            <a:miter lim="800000"/>
            <a:headEnd/>
            <a:tailEnd/>
          </a:ln>
        </p:spPr>
      </p:pic>
      <p:sp>
        <p:nvSpPr>
          <p:cNvPr id="5" name="TextBox 4"/>
          <p:cNvSpPr txBox="1"/>
          <p:nvPr/>
        </p:nvSpPr>
        <p:spPr>
          <a:xfrm>
            <a:off x="251520" y="1196752"/>
            <a:ext cx="5500726" cy="5678478"/>
          </a:xfrm>
          <a:prstGeom prst="rect">
            <a:avLst/>
          </a:prstGeom>
          <a:noFill/>
        </p:spPr>
        <p:txBody>
          <a:bodyPr wrap="square" rtlCol="0">
            <a:spAutoFit/>
          </a:bodyPr>
          <a:lstStyle/>
          <a:p>
            <a:r>
              <a:rPr lang="en-GB" b="1" dirty="0" smtClean="0">
                <a:latin typeface="Arial" pitchFamily="34" charset="0"/>
                <a:cs typeface="Arial" pitchFamily="34" charset="0"/>
              </a:rPr>
              <a:t>The IT support officer</a:t>
            </a:r>
            <a:endParaRPr lang="en-GB"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Izzy Pritchard</a:t>
            </a:r>
          </a:p>
          <a:p>
            <a:endParaRPr lang="en-GB" sz="10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Information technology infrastructure 		support</a:t>
            </a:r>
            <a:endParaRPr lang="en-GB" sz="1400" b="1" dirty="0" smtClean="0">
              <a:latin typeface="Arial" pitchFamily="34" charset="0"/>
              <a:cs typeface="Arial" pitchFamily="34" charset="0"/>
            </a:endParaRPr>
          </a:p>
          <a:p>
            <a:endParaRPr lang="en-GB" sz="800" b="1"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Supporting and maintaining the computer 		systems which are critical to patient care 		and dealing with individual queries from staff 		members to identify faults and fix problems.</a:t>
            </a:r>
          </a:p>
          <a:p>
            <a:endParaRPr lang="en-GB" sz="8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A good communicator, enjoy solving 		problems and like helping others.</a:t>
            </a:r>
          </a:p>
          <a:p>
            <a:endParaRPr lang="en-GB" sz="8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To work here you need to have really good 		IT skills. You also need to be patient and 		tolerant and be able to deal with stress. 		Every day is interesting and varied.</a:t>
            </a:r>
            <a:endParaRPr lang="en-GB" sz="1400" i="1" dirty="0" smtClean="0">
              <a:latin typeface="Arial" pitchFamily="34" charset="0"/>
              <a:cs typeface="Arial" pitchFamily="34" charset="0"/>
            </a:endParaRPr>
          </a:p>
          <a:p>
            <a:endParaRPr lang="en-GB" sz="8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There are no national minimum entry 		requirements, but a good all-round 		education and proven knowledge and 		experience with ICT and Microsoft 			applications is essential. A levels (or 		equivalent) and a degree in computer 		science may be an advantage.</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11" descr="DSC_2432"/>
          <p:cNvPicPr>
            <a:picLocks noChangeAspect="1" noChangeArrowheads="1"/>
          </p:cNvPicPr>
          <p:nvPr/>
        </p:nvPicPr>
        <p:blipFill>
          <a:blip r:embed="rId4" cstate="print"/>
          <a:srcRect/>
          <a:stretch>
            <a:fillRect/>
          </a:stretch>
        </p:blipFill>
        <p:spPr bwMode="auto">
          <a:xfrm>
            <a:off x="5508625" y="1268760"/>
            <a:ext cx="3543300" cy="5400328"/>
          </a:xfrm>
          <a:prstGeom prst="rect">
            <a:avLst/>
          </a:prstGeom>
          <a:noFill/>
          <a:ln w="9525">
            <a:noFill/>
            <a:miter lim="800000"/>
            <a:headEnd/>
            <a:tailEnd/>
          </a:ln>
        </p:spPr>
      </p:pic>
      <p:sp>
        <p:nvSpPr>
          <p:cNvPr id="4" name="TextBox 3"/>
          <p:cNvSpPr txBox="1"/>
          <p:nvPr/>
        </p:nvSpPr>
        <p:spPr>
          <a:xfrm>
            <a:off x="214282" y="1196752"/>
            <a:ext cx="5214974" cy="5740033"/>
          </a:xfrm>
          <a:prstGeom prst="rect">
            <a:avLst/>
          </a:prstGeom>
          <a:noFill/>
        </p:spPr>
        <p:txBody>
          <a:bodyPr wrap="square" rtlCol="0">
            <a:spAutoFit/>
          </a:bodyPr>
          <a:lstStyle/>
          <a:p>
            <a:r>
              <a:rPr lang="en-GB" b="1" dirty="0" smtClean="0">
                <a:latin typeface="Arial" pitchFamily="34" charset="0"/>
                <a:cs typeface="Arial" pitchFamily="34" charset="0"/>
              </a:rPr>
              <a:t>The physiotherapist</a:t>
            </a:r>
            <a:endParaRPr lang="en-GB"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Celia Cohen</a:t>
            </a:r>
          </a:p>
          <a:p>
            <a:endParaRPr lang="en-GB" sz="11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Senior physiotherapist</a:t>
            </a:r>
          </a:p>
          <a:p>
            <a:endParaRPr lang="en-GB" sz="1100"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Treating people with physical problems 		caused by illness, accident or ageing.  		Identifying the problems and helping to 		maximise patient mobility using manual 		therapy and therapeutic exercises.</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Tolerant, patient, compassionate 			towards others, very level headed and 		practical.</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It can be stressful dealing with a 			constant stream of patients but that’s 		also what makes the work really 			rewarding.</a:t>
            </a:r>
            <a:endParaRPr lang="en-GB" sz="1400" i="1" dirty="0" smtClean="0">
              <a:latin typeface="Arial" pitchFamily="34" charset="0"/>
              <a:cs typeface="Arial" pitchFamily="34" charset="0"/>
            </a:endParaRP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Five GCSEs, including science. </a:t>
            </a:r>
          </a:p>
          <a:p>
            <a:r>
              <a:rPr lang="en-GB" sz="1400" dirty="0" smtClean="0">
                <a:latin typeface="Arial" pitchFamily="34" charset="0"/>
                <a:cs typeface="Arial" pitchFamily="34" charset="0"/>
              </a:rPr>
              <a:t>		Three A levels (including biology) or </a:t>
            </a:r>
          </a:p>
          <a:p>
            <a:r>
              <a:rPr lang="en-GB" sz="1400" dirty="0" smtClean="0">
                <a:latin typeface="Arial" pitchFamily="34" charset="0"/>
                <a:cs typeface="Arial" pitchFamily="34" charset="0"/>
              </a:rPr>
              <a:t>		equivalent.</a:t>
            </a:r>
          </a:p>
          <a:p>
            <a:r>
              <a:rPr lang="en-GB" sz="1400" dirty="0" smtClean="0">
                <a:latin typeface="Arial" pitchFamily="34" charset="0"/>
                <a:cs typeface="Arial" pitchFamily="34" charset="0"/>
              </a:rPr>
              <a:t>		Approved three or four year degree in </a:t>
            </a:r>
          </a:p>
          <a:p>
            <a:r>
              <a:rPr lang="en-GB" sz="1400" dirty="0" smtClean="0">
                <a:latin typeface="Arial" pitchFamily="34" charset="0"/>
                <a:cs typeface="Arial" pitchFamily="34" charset="0"/>
              </a:rPr>
              <a:t>		physiotherapy.</a:t>
            </a:r>
          </a:p>
          <a:p>
            <a:endParaRPr lang="en-GB" dirty="0"/>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9" descr="casestudy-anna-disney"/>
          <p:cNvPicPr>
            <a:picLocks noChangeAspect="1" noChangeArrowheads="1"/>
          </p:cNvPicPr>
          <p:nvPr/>
        </p:nvPicPr>
        <p:blipFill>
          <a:blip r:embed="rId4" cstate="print"/>
          <a:srcRect r="13387"/>
          <a:stretch>
            <a:fillRect/>
          </a:stretch>
        </p:blipFill>
        <p:spPr bwMode="auto">
          <a:xfrm>
            <a:off x="5543550" y="1214438"/>
            <a:ext cx="3492500" cy="5375275"/>
          </a:xfrm>
          <a:prstGeom prst="rect">
            <a:avLst/>
          </a:prstGeom>
          <a:noFill/>
          <a:ln w="9525">
            <a:noFill/>
            <a:miter lim="800000"/>
            <a:headEnd/>
            <a:tailEnd/>
          </a:ln>
        </p:spPr>
      </p:pic>
      <p:sp>
        <p:nvSpPr>
          <p:cNvPr id="4" name="TextBox 3"/>
          <p:cNvSpPr txBox="1"/>
          <p:nvPr/>
        </p:nvSpPr>
        <p:spPr>
          <a:xfrm>
            <a:off x="214282" y="1071546"/>
            <a:ext cx="5214974" cy="5678478"/>
          </a:xfrm>
          <a:prstGeom prst="rect">
            <a:avLst/>
          </a:prstGeom>
          <a:noFill/>
        </p:spPr>
        <p:txBody>
          <a:bodyPr wrap="square" rtlCol="0">
            <a:spAutoFit/>
          </a:bodyPr>
          <a:lstStyle/>
          <a:p>
            <a:r>
              <a:rPr lang="en-GB" b="1" dirty="0" smtClean="0">
                <a:latin typeface="Arial" pitchFamily="34" charset="0"/>
                <a:cs typeface="Arial" pitchFamily="34" charset="0"/>
              </a:rPr>
              <a:t>The clinical psychologist</a:t>
            </a:r>
            <a:endParaRPr lang="en-GB"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Anna Disney</a:t>
            </a:r>
          </a:p>
          <a:p>
            <a:endParaRPr lang="en-GB" sz="10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Assistant clinical psychologist</a:t>
            </a:r>
          </a:p>
          <a:p>
            <a:endParaRPr lang="en-GB" sz="1000"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Assessing patients and offering 			counselling, therapy and advice to a 		wide-range of people with mental health 		problems.</a:t>
            </a:r>
          </a:p>
          <a:p>
            <a:endParaRPr lang="en-GB" sz="1000"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Interested in the feelings of others and 		fascinated by human behaviour.  			Empathise with people and understand 		their feelings.</a:t>
            </a:r>
          </a:p>
          <a:p>
            <a:endParaRPr lang="en-GB" sz="1000"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I love working so closely with people 		and the challenge of such a steep 			learning curve, at the same time as 		feeling fully supported by my brilliant 		team.</a:t>
            </a:r>
          </a:p>
          <a:p>
            <a:endParaRPr lang="en-GB" sz="1000" i="1" dirty="0" smtClean="0">
              <a:latin typeface="Arial" pitchFamily="34" charset="0"/>
              <a:cs typeface="Arial" pitchFamily="34" charset="0"/>
            </a:endParaRPr>
          </a:p>
          <a:p>
            <a:r>
              <a:rPr lang="en-GB" sz="1400" b="1" dirty="0" smtClean="0">
                <a:latin typeface="Arial" pitchFamily="34" charset="0"/>
                <a:cs typeface="Arial" pitchFamily="34" charset="0"/>
              </a:rPr>
              <a:t>Entry requirements:</a:t>
            </a:r>
            <a:r>
              <a:rPr lang="en-GB" sz="1400" dirty="0" smtClean="0">
                <a:latin typeface="Arial" pitchFamily="34" charset="0"/>
                <a:cs typeface="Arial" pitchFamily="34" charset="0"/>
              </a:rPr>
              <a:t>	Five GCSEs. </a:t>
            </a:r>
          </a:p>
          <a:p>
            <a:r>
              <a:rPr lang="en-GB" sz="1400" dirty="0" smtClean="0">
                <a:latin typeface="Arial" pitchFamily="34" charset="0"/>
                <a:cs typeface="Arial" pitchFamily="34" charset="0"/>
              </a:rPr>
              <a:t>		Three A level subjects or equivalent.</a:t>
            </a:r>
          </a:p>
          <a:p>
            <a:r>
              <a:rPr lang="en-GB" sz="1400" dirty="0" smtClean="0">
                <a:latin typeface="Arial" pitchFamily="34" charset="0"/>
                <a:cs typeface="Arial" pitchFamily="34" charset="0"/>
              </a:rPr>
              <a:t>		Approved degree in psychology and 		postgraduate qualification in clinical 		psychology.</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9" descr="casestudy-Grant-Blackwell"/>
          <p:cNvPicPr>
            <a:picLocks noChangeAspect="1" noChangeArrowheads="1"/>
          </p:cNvPicPr>
          <p:nvPr/>
        </p:nvPicPr>
        <p:blipFill>
          <a:blip r:embed="rId4" cstate="print"/>
          <a:srcRect l="18906" r="14948"/>
          <a:stretch>
            <a:fillRect/>
          </a:stretch>
        </p:blipFill>
        <p:spPr bwMode="auto">
          <a:xfrm>
            <a:off x="6237288" y="2478088"/>
            <a:ext cx="2478087" cy="2808287"/>
          </a:xfrm>
          <a:prstGeom prst="rect">
            <a:avLst/>
          </a:prstGeom>
          <a:noFill/>
          <a:ln w="9525">
            <a:noFill/>
            <a:miter lim="800000"/>
            <a:headEnd/>
            <a:tailEnd/>
          </a:ln>
        </p:spPr>
      </p:pic>
      <p:sp>
        <p:nvSpPr>
          <p:cNvPr id="4" name="TextBox 3"/>
          <p:cNvSpPr txBox="1"/>
          <p:nvPr/>
        </p:nvSpPr>
        <p:spPr>
          <a:xfrm>
            <a:off x="357158" y="1124744"/>
            <a:ext cx="5880130" cy="5755422"/>
          </a:xfrm>
          <a:prstGeom prst="rect">
            <a:avLst/>
          </a:prstGeom>
          <a:noFill/>
        </p:spPr>
        <p:txBody>
          <a:bodyPr wrap="square" rtlCol="0">
            <a:spAutoFit/>
          </a:bodyPr>
          <a:lstStyle/>
          <a:p>
            <a:r>
              <a:rPr lang="en-GB" b="1" dirty="0" smtClean="0">
                <a:latin typeface="Arial" pitchFamily="34" charset="0"/>
                <a:cs typeface="Arial" pitchFamily="34" charset="0"/>
              </a:rPr>
              <a:t>The healthcare assistant</a:t>
            </a:r>
            <a:endParaRPr lang="en-GB"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Name: </a:t>
            </a:r>
            <a:r>
              <a:rPr lang="en-GB" sz="1400" dirty="0" smtClean="0">
                <a:latin typeface="Arial" pitchFamily="34" charset="0"/>
                <a:cs typeface="Arial" pitchFamily="34" charset="0"/>
              </a:rPr>
              <a:t>		Grant Blackwell</a:t>
            </a:r>
          </a:p>
          <a:p>
            <a:endParaRPr lang="en-GB" sz="1100" dirty="0" smtClean="0">
              <a:latin typeface="Arial" pitchFamily="34" charset="0"/>
              <a:cs typeface="Arial" pitchFamily="34" charset="0"/>
            </a:endParaRPr>
          </a:p>
          <a:p>
            <a:r>
              <a:rPr lang="en-GB" sz="1400" b="1" dirty="0" smtClean="0">
                <a:latin typeface="Arial" pitchFamily="34" charset="0"/>
                <a:cs typeface="Arial" pitchFamily="34" charset="0"/>
              </a:rPr>
              <a:t>Role: </a:t>
            </a:r>
            <a:r>
              <a:rPr lang="en-GB" sz="1400" dirty="0" smtClean="0">
                <a:latin typeface="Arial" pitchFamily="34" charset="0"/>
                <a:cs typeface="Arial" pitchFamily="34" charset="0"/>
              </a:rPr>
              <a:t>		Healthcare assistant</a:t>
            </a:r>
          </a:p>
          <a:p>
            <a:endParaRPr lang="en-GB" sz="1100" dirty="0" smtClean="0">
              <a:latin typeface="Arial" pitchFamily="34" charset="0"/>
              <a:cs typeface="Arial" pitchFamily="34" charset="0"/>
            </a:endParaRPr>
          </a:p>
          <a:p>
            <a:r>
              <a:rPr lang="en-GB" sz="1400" b="1" dirty="0" smtClean="0">
                <a:latin typeface="Arial" pitchFamily="34" charset="0"/>
                <a:cs typeface="Arial" pitchFamily="34" charset="0"/>
              </a:rPr>
              <a:t>Responsibilities: </a:t>
            </a:r>
            <a:r>
              <a:rPr lang="en-GB" sz="1400" dirty="0" smtClean="0">
                <a:latin typeface="Arial" pitchFamily="34" charset="0"/>
                <a:cs typeface="Arial" pitchFamily="34" charset="0"/>
              </a:rPr>
              <a:t>	Providing hands-on care to patients with all 			kinds of problems: people recovering from 			surgery, people with cancer or other 			illnesses, elderly patients and young people. 			Updating bedside records and preparing care 			plans for patient recovery,</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Personality: </a:t>
            </a:r>
            <a:r>
              <a:rPr lang="en-GB" sz="1400" dirty="0" smtClean="0">
                <a:latin typeface="Arial" pitchFamily="34" charset="0"/>
                <a:cs typeface="Arial" pitchFamily="34" charset="0"/>
              </a:rPr>
              <a:t>	Mature and practical and able to make people 			feel comfortable. Work well under pressure and 		able to carry out many tasks at once without 			getting stressed.</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Advice: </a:t>
            </a:r>
            <a:r>
              <a:rPr lang="en-GB" sz="1400" dirty="0" smtClean="0">
                <a:latin typeface="Arial" pitchFamily="34" charset="0"/>
                <a:cs typeface="Arial" pitchFamily="34" charset="0"/>
              </a:rPr>
              <a:t>		Sometimes the emergency buzzers go off,  			which means someone is dangerously ill. It’s 			important to stay calm amongst the stress.</a:t>
            </a:r>
          </a:p>
          <a:p>
            <a:endParaRPr lang="en-GB" sz="1000" b="1" dirty="0" smtClean="0">
              <a:latin typeface="Arial" pitchFamily="34" charset="0"/>
              <a:cs typeface="Arial" pitchFamily="34" charset="0"/>
            </a:endParaRPr>
          </a:p>
          <a:p>
            <a:r>
              <a:rPr lang="en-GB" sz="1400" b="1" dirty="0" smtClean="0">
                <a:latin typeface="Arial" pitchFamily="34" charset="0"/>
                <a:cs typeface="Arial" pitchFamily="34" charset="0"/>
              </a:rPr>
              <a:t>Entry requirements:	</a:t>
            </a:r>
            <a:r>
              <a:rPr lang="en-GB" sz="1400" dirty="0" smtClean="0">
                <a:latin typeface="Arial" pitchFamily="34" charset="0"/>
                <a:cs typeface="Arial" pitchFamily="34" charset="0"/>
              </a:rPr>
              <a:t>There are no national minimum requirements. It </a:t>
            </a:r>
            <a:r>
              <a:rPr lang="en-GB" sz="1400" dirty="0">
                <a:latin typeface="Arial" pitchFamily="34" charset="0"/>
                <a:cs typeface="Arial" pitchFamily="34" charset="0"/>
              </a:rPr>
              <a:t>	</a:t>
            </a:r>
            <a:r>
              <a:rPr lang="en-GB" sz="1400" dirty="0" smtClean="0">
                <a:latin typeface="Arial" pitchFamily="34" charset="0"/>
                <a:cs typeface="Arial" pitchFamily="34" charset="0"/>
              </a:rPr>
              <a:t>	is possible to enter work directly as a healthcare 		assistant or through an apprenticeship.</a:t>
            </a:r>
          </a:p>
          <a:p>
            <a:endParaRPr lang="en-GB" dirty="0"/>
          </a:p>
        </p:txBody>
      </p:sp>
    </p:spTree>
    <p:extLst>
      <p:ext uri="{BB962C8B-B14F-4D97-AF65-F5344CB8AC3E}">
        <p14:creationId xmlns:p14="http://schemas.microsoft.com/office/powerpoint/2010/main" val="108944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135</Words>
  <Application>Microsoft Office PowerPoint</Application>
  <PresentationFormat>On-screen Show (4:3)</PresentationFormat>
  <Paragraphs>242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Catherine Taman</dc:creator>
  <cp:lastModifiedBy>Narinder</cp:lastModifiedBy>
  <cp:revision>47</cp:revision>
  <dcterms:created xsi:type="dcterms:W3CDTF">2006-08-16T00:00:00Z</dcterms:created>
  <dcterms:modified xsi:type="dcterms:W3CDTF">2015-07-30T12:32:28Z</dcterms:modified>
</cp:coreProperties>
</file>