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7300" y="1424770"/>
            <a:ext cx="1114374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2597" y="0"/>
            <a:ext cx="8940596" cy="68580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42213" y="2048997"/>
            <a:ext cx="2317750" cy="2499995"/>
          </a:xfrm>
          <a:custGeom>
            <a:avLst/>
            <a:gdLst/>
            <a:ahLst/>
            <a:cxnLst/>
            <a:rect l="l" t="t" r="r" b="b"/>
            <a:pathLst>
              <a:path w="2317750" h="2499995">
                <a:moveTo>
                  <a:pt x="2317534" y="0"/>
                </a:moveTo>
                <a:lnTo>
                  <a:pt x="0" y="618705"/>
                </a:lnTo>
                <a:lnTo>
                  <a:pt x="0" y="1881225"/>
                </a:lnTo>
                <a:lnTo>
                  <a:pt x="2317534" y="2499906"/>
                </a:lnTo>
                <a:lnTo>
                  <a:pt x="2317534" y="0"/>
                </a:lnTo>
                <a:close/>
              </a:path>
            </a:pathLst>
          </a:custGeom>
          <a:solidFill>
            <a:srgbClr val="165B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5403" y="2568544"/>
            <a:ext cx="8267543" cy="1335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82" y="2513650"/>
            <a:ext cx="11143785" cy="3378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10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10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4979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2579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6358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260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7616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85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23" y="1980945"/>
                </a:lnTo>
                <a:lnTo>
                  <a:pt x="1455585" y="1980945"/>
                </a:lnTo>
                <a:lnTo>
                  <a:pt x="145558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7996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7355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6958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933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194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304" y="1941004"/>
            <a:ext cx="3876509" cy="475499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69051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5690979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51" y="0"/>
                </a:moveTo>
                <a:lnTo>
                  <a:pt x="0" y="152272"/>
                </a:lnTo>
                <a:lnTo>
                  <a:pt x="0" y="659968"/>
                </a:lnTo>
                <a:lnTo>
                  <a:pt x="497751" y="812228"/>
                </a:lnTo>
                <a:lnTo>
                  <a:pt x="497751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54901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012983" y="5741222"/>
            <a:ext cx="571500" cy="569595"/>
            <a:chOff x="3012983" y="5741222"/>
            <a:chExt cx="571500" cy="569595"/>
          </a:xfrm>
        </p:grpSpPr>
        <p:sp>
          <p:nvSpPr>
            <p:cNvPr id="17" name="object 17"/>
            <p:cNvSpPr/>
            <p:nvPr/>
          </p:nvSpPr>
          <p:spPr>
            <a:xfrm>
              <a:off x="3012983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30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1163770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87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62" y="83299"/>
                </a:lnTo>
                <a:lnTo>
                  <a:pt x="251447" y="78244"/>
                </a:lnTo>
                <a:lnTo>
                  <a:pt x="195961" y="86461"/>
                </a:lnTo>
                <a:lnTo>
                  <a:pt x="150202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58" y="224802"/>
                </a:lnTo>
                <a:lnTo>
                  <a:pt x="89179" y="253555"/>
                </a:lnTo>
                <a:lnTo>
                  <a:pt x="110782" y="304507"/>
                </a:lnTo>
                <a:lnTo>
                  <a:pt x="139166" y="336245"/>
                </a:lnTo>
                <a:lnTo>
                  <a:pt x="182206" y="350431"/>
                </a:lnTo>
                <a:lnTo>
                  <a:pt x="206425" y="346290"/>
                </a:lnTo>
                <a:lnTo>
                  <a:pt x="227101" y="334784"/>
                </a:lnTo>
                <a:lnTo>
                  <a:pt x="242798" y="317322"/>
                </a:lnTo>
                <a:lnTo>
                  <a:pt x="252044" y="295300"/>
                </a:lnTo>
                <a:lnTo>
                  <a:pt x="265023" y="274104"/>
                </a:lnTo>
                <a:lnTo>
                  <a:pt x="290207" y="259016"/>
                </a:lnTo>
                <a:lnTo>
                  <a:pt x="321411" y="249758"/>
                </a:lnTo>
                <a:lnTo>
                  <a:pt x="352488" y="246049"/>
                </a:lnTo>
                <a:lnTo>
                  <a:pt x="377482" y="241007"/>
                </a:lnTo>
                <a:lnTo>
                  <a:pt x="397878" y="227253"/>
                </a:lnTo>
                <a:lnTo>
                  <a:pt x="411645" y="206844"/>
                </a:lnTo>
                <a:lnTo>
                  <a:pt x="416687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21" y="517359"/>
                </a:lnTo>
                <a:lnTo>
                  <a:pt x="473798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65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32" y="464934"/>
                </a:lnTo>
                <a:lnTo>
                  <a:pt x="134239" y="424903"/>
                </a:lnTo>
                <a:lnTo>
                  <a:pt x="123596" y="404406"/>
                </a:lnTo>
                <a:lnTo>
                  <a:pt x="115290" y="392226"/>
                </a:lnTo>
                <a:lnTo>
                  <a:pt x="113538" y="390448"/>
                </a:lnTo>
                <a:lnTo>
                  <a:pt x="100279" y="377024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58" y="273113"/>
                </a:lnTo>
                <a:lnTo>
                  <a:pt x="34861" y="228460"/>
                </a:lnTo>
                <a:lnTo>
                  <a:pt x="37909" y="192709"/>
                </a:lnTo>
                <a:lnTo>
                  <a:pt x="63195" y="125577"/>
                </a:lnTo>
                <a:lnTo>
                  <a:pt x="116916" y="71666"/>
                </a:lnTo>
                <a:lnTo>
                  <a:pt x="156121" y="52209"/>
                </a:lnTo>
                <a:lnTo>
                  <a:pt x="204673" y="39471"/>
                </a:lnTo>
                <a:lnTo>
                  <a:pt x="263359" y="34874"/>
                </a:lnTo>
                <a:lnTo>
                  <a:pt x="301663" y="36779"/>
                </a:lnTo>
                <a:lnTo>
                  <a:pt x="373189" y="53073"/>
                </a:lnTo>
                <a:lnTo>
                  <a:pt x="431241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92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302" y="233540"/>
                </a:lnTo>
                <a:lnTo>
                  <a:pt x="516851" y="220522"/>
                </a:lnTo>
                <a:lnTo>
                  <a:pt x="517309" y="208508"/>
                </a:lnTo>
                <a:lnTo>
                  <a:pt x="517080" y="199669"/>
                </a:lnTo>
                <a:lnTo>
                  <a:pt x="502272" y="131508"/>
                </a:lnTo>
                <a:lnTo>
                  <a:pt x="481926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206" y="2095"/>
                </a:lnTo>
                <a:lnTo>
                  <a:pt x="263359" y="0"/>
                </a:lnTo>
                <a:lnTo>
                  <a:pt x="198945" y="5067"/>
                </a:lnTo>
                <a:lnTo>
                  <a:pt x="143903" y="19570"/>
                </a:lnTo>
                <a:lnTo>
                  <a:pt x="98107" y="42303"/>
                </a:lnTo>
                <a:lnTo>
                  <a:pt x="61379" y="71983"/>
                </a:lnTo>
                <a:lnTo>
                  <a:pt x="33655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46" y="280187"/>
                </a:lnTo>
                <a:lnTo>
                  <a:pt x="20675" y="328523"/>
                </a:lnTo>
                <a:lnTo>
                  <a:pt x="45339" y="370814"/>
                </a:lnTo>
                <a:lnTo>
                  <a:pt x="78092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98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96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65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21" y="398919"/>
                </a:lnTo>
                <a:lnTo>
                  <a:pt x="548932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606411" y="5051369"/>
            <a:ext cx="657225" cy="657225"/>
            <a:chOff x="1606411" y="5051369"/>
            <a:chExt cx="657225" cy="657225"/>
          </a:xfrm>
        </p:grpSpPr>
        <p:sp>
          <p:nvSpPr>
            <p:cNvPr id="21" name="object 21"/>
            <p:cNvSpPr/>
            <p:nvPr/>
          </p:nvSpPr>
          <p:spPr>
            <a:xfrm>
              <a:off x="1606410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23" y="168313"/>
                  </a:lnTo>
                  <a:lnTo>
                    <a:pt x="651700" y="162547"/>
                  </a:lnTo>
                  <a:lnTo>
                    <a:pt x="645922" y="158724"/>
                  </a:lnTo>
                  <a:lnTo>
                    <a:pt x="639368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45" y="254546"/>
                  </a:lnTo>
                  <a:lnTo>
                    <a:pt x="486194" y="279615"/>
                  </a:lnTo>
                  <a:lnTo>
                    <a:pt x="428129" y="298907"/>
                  </a:lnTo>
                  <a:lnTo>
                    <a:pt x="365899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86" y="228650"/>
                  </a:lnTo>
                  <a:lnTo>
                    <a:pt x="377177" y="170586"/>
                  </a:lnTo>
                  <a:lnTo>
                    <a:pt x="402247" y="124460"/>
                  </a:lnTo>
                  <a:lnTo>
                    <a:pt x="494258" y="29756"/>
                  </a:lnTo>
                  <a:lnTo>
                    <a:pt x="498081" y="23990"/>
                  </a:lnTo>
                  <a:lnTo>
                    <a:pt x="499364" y="17424"/>
                  </a:lnTo>
                  <a:lnTo>
                    <a:pt x="498081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26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18" y="312445"/>
                  </a:lnTo>
                  <a:lnTo>
                    <a:pt x="220179" y="324065"/>
                  </a:lnTo>
                  <a:lnTo>
                    <a:pt x="156933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70" y="488492"/>
                  </a:lnTo>
                  <a:lnTo>
                    <a:pt x="5105" y="494258"/>
                  </a:lnTo>
                  <a:lnTo>
                    <a:pt x="10883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893" y="347167"/>
                  </a:lnTo>
                  <a:lnTo>
                    <a:pt x="310540" y="346240"/>
                  </a:lnTo>
                  <a:lnTo>
                    <a:pt x="309613" y="365899"/>
                  </a:lnTo>
                  <a:lnTo>
                    <a:pt x="298907" y="428129"/>
                  </a:lnTo>
                  <a:lnTo>
                    <a:pt x="279615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11" y="632815"/>
                  </a:lnTo>
                  <a:lnTo>
                    <a:pt x="157441" y="639368"/>
                  </a:lnTo>
                  <a:lnTo>
                    <a:pt x="158711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66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34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02996" y="339852"/>
                  </a:lnTo>
                  <a:lnTo>
                    <a:pt x="436613" y="332727"/>
                  </a:lnTo>
                  <a:lnTo>
                    <a:pt x="451459" y="328409"/>
                  </a:lnTo>
                  <a:lnTo>
                    <a:pt x="469163" y="323265"/>
                  </a:lnTo>
                  <a:lnTo>
                    <a:pt x="499846" y="311683"/>
                  </a:lnTo>
                  <a:lnTo>
                    <a:pt x="501167" y="311048"/>
                  </a:lnTo>
                  <a:lnTo>
                    <a:pt x="527900" y="298234"/>
                  </a:lnTo>
                  <a:lnTo>
                    <a:pt x="552564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23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96" y="5397441"/>
              <a:ext cx="264185" cy="2627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44" y="5096222"/>
              <a:ext cx="265623" cy="2641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11528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27" y="249440"/>
                  </a:lnTo>
                  <a:lnTo>
                    <a:pt x="481076" y="274510"/>
                  </a:lnTo>
                  <a:lnTo>
                    <a:pt x="423011" y="293801"/>
                  </a:lnTo>
                  <a:lnTo>
                    <a:pt x="360781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67" y="223545"/>
                  </a:lnTo>
                  <a:lnTo>
                    <a:pt x="372059" y="165481"/>
                  </a:lnTo>
                  <a:lnTo>
                    <a:pt x="397129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00" y="307340"/>
                  </a:lnTo>
                  <a:lnTo>
                    <a:pt x="215061" y="318960"/>
                  </a:lnTo>
                  <a:lnTo>
                    <a:pt x="151815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75" y="342061"/>
                  </a:lnTo>
                  <a:lnTo>
                    <a:pt x="305422" y="341134"/>
                  </a:lnTo>
                  <a:lnTo>
                    <a:pt x="304495" y="360794"/>
                  </a:lnTo>
                  <a:lnTo>
                    <a:pt x="293789" y="423024"/>
                  </a:lnTo>
                  <a:lnTo>
                    <a:pt x="274497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16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397878" y="334746"/>
                  </a:lnTo>
                  <a:lnTo>
                    <a:pt x="431495" y="327621"/>
                  </a:lnTo>
                  <a:lnTo>
                    <a:pt x="446341" y="323303"/>
                  </a:lnTo>
                  <a:lnTo>
                    <a:pt x="464045" y="318160"/>
                  </a:lnTo>
                  <a:lnTo>
                    <a:pt x="494728" y="306578"/>
                  </a:lnTo>
                  <a:lnTo>
                    <a:pt x="496049" y="305943"/>
                  </a:lnTo>
                  <a:lnTo>
                    <a:pt x="522782" y="293128"/>
                  </a:lnTo>
                  <a:lnTo>
                    <a:pt x="547446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501" y="5402547"/>
              <a:ext cx="253974" cy="2525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49" y="5101337"/>
              <a:ext cx="255412" cy="2539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53" y="5132210"/>
              <a:ext cx="65236" cy="652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45519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808" y="5563849"/>
              <a:ext cx="65233" cy="652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1861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31" y="2896463"/>
            <a:ext cx="2072462" cy="26135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95" y="2366472"/>
            <a:ext cx="912088" cy="112740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90284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003087"/>
                </a:solidFill>
              </a:rPr>
              <a:t>Topic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3: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35" dirty="0">
                <a:solidFill>
                  <a:srgbClr val="003087"/>
                </a:solidFill>
              </a:rPr>
              <a:t>Verbal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and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non-verbal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communication</a:t>
            </a:r>
            <a:endParaRPr sz="3200"/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906" y="3097707"/>
            <a:ext cx="1934095" cy="23527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1192" y="180086"/>
            <a:ext cx="8616950" cy="6137910"/>
            <a:chOff x="1781192" y="180086"/>
            <a:chExt cx="861695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7648" y="180086"/>
              <a:ext cx="5690146" cy="61379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1192" y="1489589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3262198" y="0"/>
                  </a:moveTo>
                  <a:lnTo>
                    <a:pt x="0" y="870902"/>
                  </a:lnTo>
                  <a:lnTo>
                    <a:pt x="0" y="2648038"/>
                  </a:lnTo>
                  <a:lnTo>
                    <a:pt x="3262198" y="3518916"/>
                  </a:lnTo>
                  <a:lnTo>
                    <a:pt x="326219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0009" y="2568544"/>
            <a:ext cx="2572385" cy="133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dirty="0"/>
              <a:t>Are</a:t>
            </a:r>
            <a:r>
              <a:rPr spc="-35" dirty="0"/>
              <a:t> </a:t>
            </a:r>
            <a:r>
              <a:rPr spc="5" dirty="0"/>
              <a:t>they</a:t>
            </a:r>
            <a:r>
              <a:rPr spc="-30" dirty="0"/>
              <a:t> </a:t>
            </a:r>
            <a:r>
              <a:rPr spc="5" dirty="0"/>
              <a:t>doing </a:t>
            </a:r>
            <a:r>
              <a:rPr spc="-780" dirty="0"/>
              <a:t> </a:t>
            </a:r>
            <a:r>
              <a:rPr spc="5" dirty="0"/>
              <a:t>and</a:t>
            </a:r>
            <a:r>
              <a:rPr spc="-40" dirty="0"/>
              <a:t> </a:t>
            </a:r>
            <a:r>
              <a:rPr dirty="0"/>
              <a:t>saying</a:t>
            </a:r>
            <a:r>
              <a:rPr spc="-35" dirty="0"/>
              <a:t> </a:t>
            </a:r>
            <a:r>
              <a:rPr spc="5" dirty="0"/>
              <a:t>the </a:t>
            </a:r>
            <a:r>
              <a:rPr spc="-780" dirty="0"/>
              <a:t> </a:t>
            </a:r>
            <a:r>
              <a:rPr spc="5" dirty="0"/>
              <a:t>same</a:t>
            </a:r>
            <a:r>
              <a:rPr spc="-20" dirty="0"/>
              <a:t> </a:t>
            </a:r>
            <a:r>
              <a:rPr spc="5" dirty="0"/>
              <a:t>thing?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51421" y="5947941"/>
            <a:ext cx="5535295" cy="4622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50" b="1" spc="-5" dirty="0">
                <a:solidFill>
                  <a:srgbClr val="231F20"/>
                </a:solidFill>
                <a:latin typeface="Arial"/>
                <a:cs typeface="Arial"/>
              </a:rPr>
              <a:t>“We’re</a:t>
            </a:r>
            <a:r>
              <a:rPr sz="285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feeling</a:t>
            </a:r>
            <a:r>
              <a:rPr sz="28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really</a:t>
            </a:r>
            <a:r>
              <a:rPr sz="285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confident.”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883412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3087"/>
                </a:solidFill>
              </a:rPr>
              <a:t>Why is it important </a:t>
            </a:r>
            <a:r>
              <a:rPr sz="3200" spc="-5" dirty="0">
                <a:solidFill>
                  <a:srgbClr val="003087"/>
                </a:solidFill>
              </a:rPr>
              <a:t>to </a:t>
            </a:r>
            <a:r>
              <a:rPr sz="3200" dirty="0">
                <a:solidFill>
                  <a:srgbClr val="003087"/>
                </a:solidFill>
              </a:rPr>
              <a:t>be </a:t>
            </a:r>
            <a:r>
              <a:rPr sz="3200" spc="-5" dirty="0">
                <a:solidFill>
                  <a:srgbClr val="003087"/>
                </a:solidFill>
              </a:rPr>
              <a:t>aware </a:t>
            </a:r>
            <a:r>
              <a:rPr sz="3200" dirty="0">
                <a:solidFill>
                  <a:srgbClr val="003087"/>
                </a:solidFill>
              </a:rPr>
              <a:t>of </a:t>
            </a:r>
            <a:r>
              <a:rPr sz="3200" spc="-5" dirty="0">
                <a:solidFill>
                  <a:srgbClr val="003087"/>
                </a:solidFill>
              </a:rPr>
              <a:t>your verbal </a:t>
            </a:r>
            <a:r>
              <a:rPr sz="3200" spc="-87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and </a:t>
            </a:r>
            <a:r>
              <a:rPr sz="3200" dirty="0">
                <a:solidFill>
                  <a:srgbClr val="003087"/>
                </a:solidFill>
              </a:rPr>
              <a:t>non-verbal </a:t>
            </a:r>
            <a:r>
              <a:rPr sz="3200" spc="-5" dirty="0">
                <a:solidFill>
                  <a:srgbClr val="003087"/>
                </a:solidFill>
              </a:rPr>
              <a:t>communication </a:t>
            </a:r>
            <a:r>
              <a:rPr sz="3200" dirty="0">
                <a:solidFill>
                  <a:srgbClr val="003087"/>
                </a:solidFill>
              </a:rPr>
              <a:t>when going </a:t>
            </a:r>
            <a:r>
              <a:rPr sz="3200" spc="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for </a:t>
            </a:r>
            <a:r>
              <a:rPr sz="3200" dirty="0">
                <a:solidFill>
                  <a:srgbClr val="003087"/>
                </a:solidFill>
              </a:rPr>
              <a:t>a</a:t>
            </a:r>
            <a:r>
              <a:rPr sz="3200" spc="-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job</a:t>
            </a:r>
            <a:r>
              <a:rPr sz="3200" spc="-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interview?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4032549" y="2735999"/>
            <a:ext cx="8161020" cy="4122420"/>
            <a:chOff x="4032549" y="2735999"/>
            <a:chExt cx="8161020" cy="4122420"/>
          </a:xfrm>
        </p:grpSpPr>
        <p:sp>
          <p:nvSpPr>
            <p:cNvPr id="4" name="object 4"/>
            <p:cNvSpPr/>
            <p:nvPr/>
          </p:nvSpPr>
          <p:spPr>
            <a:xfrm>
              <a:off x="9204967" y="6151270"/>
              <a:ext cx="1314450" cy="706755"/>
            </a:xfrm>
            <a:custGeom>
              <a:avLst/>
              <a:gdLst/>
              <a:ahLst/>
              <a:cxnLst/>
              <a:rect l="l" t="t" r="r" b="b"/>
              <a:pathLst>
                <a:path w="1314450" h="706754">
                  <a:moveTo>
                    <a:pt x="0" y="0"/>
                  </a:moveTo>
                  <a:lnTo>
                    <a:pt x="0" y="706729"/>
                  </a:lnTo>
                  <a:lnTo>
                    <a:pt x="1313942" y="706729"/>
                  </a:lnTo>
                  <a:lnTo>
                    <a:pt x="1313942" y="395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65102" y="6711162"/>
              <a:ext cx="480059" cy="147320"/>
            </a:xfrm>
            <a:custGeom>
              <a:avLst/>
              <a:gdLst/>
              <a:ahLst/>
              <a:cxnLst/>
              <a:rect l="l" t="t" r="r" b="b"/>
              <a:pathLst>
                <a:path w="480059" h="147320">
                  <a:moveTo>
                    <a:pt x="479971" y="0"/>
                  </a:moveTo>
                  <a:lnTo>
                    <a:pt x="0" y="146837"/>
                  </a:lnTo>
                  <a:lnTo>
                    <a:pt x="479971" y="146837"/>
                  </a:lnTo>
                  <a:lnTo>
                    <a:pt x="479971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5291" y="2735999"/>
              <a:ext cx="3876509" cy="4122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37604" y="5672053"/>
              <a:ext cx="1456055" cy="1186180"/>
            </a:xfrm>
            <a:custGeom>
              <a:avLst/>
              <a:gdLst/>
              <a:ahLst/>
              <a:cxnLst/>
              <a:rect l="l" t="t" r="r" b="b"/>
              <a:pathLst>
                <a:path w="1456054" h="1186179">
                  <a:moveTo>
                    <a:pt x="1455597" y="0"/>
                  </a:moveTo>
                  <a:lnTo>
                    <a:pt x="0" y="438264"/>
                  </a:lnTo>
                  <a:lnTo>
                    <a:pt x="0" y="1185951"/>
                  </a:lnTo>
                  <a:lnTo>
                    <a:pt x="1455597" y="1185951"/>
                  </a:lnTo>
                  <a:lnTo>
                    <a:pt x="1455597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63757" y="6190894"/>
              <a:ext cx="555625" cy="655955"/>
            </a:xfrm>
            <a:custGeom>
              <a:avLst/>
              <a:gdLst/>
              <a:ahLst/>
              <a:cxnLst/>
              <a:rect l="l" t="t" r="r" b="b"/>
              <a:pathLst>
                <a:path w="555625" h="655954">
                  <a:moveTo>
                    <a:pt x="416674" y="181851"/>
                  </a:moveTo>
                  <a:lnTo>
                    <a:pt x="388010" y="121539"/>
                  </a:lnTo>
                  <a:lnTo>
                    <a:pt x="353847" y="98501"/>
                  </a:lnTo>
                  <a:lnTo>
                    <a:pt x="307949" y="83299"/>
                  </a:lnTo>
                  <a:lnTo>
                    <a:pt x="251434" y="78244"/>
                  </a:lnTo>
                  <a:lnTo>
                    <a:pt x="195948" y="86461"/>
                  </a:lnTo>
                  <a:lnTo>
                    <a:pt x="150190" y="107835"/>
                  </a:lnTo>
                  <a:lnTo>
                    <a:pt x="115671" y="139750"/>
                  </a:lnTo>
                  <a:lnTo>
                    <a:pt x="93853" y="179603"/>
                  </a:lnTo>
                  <a:lnTo>
                    <a:pt x="86245" y="224802"/>
                  </a:lnTo>
                  <a:lnTo>
                    <a:pt x="89166" y="253555"/>
                  </a:lnTo>
                  <a:lnTo>
                    <a:pt x="110769" y="304507"/>
                  </a:lnTo>
                  <a:lnTo>
                    <a:pt x="139153" y="336245"/>
                  </a:lnTo>
                  <a:lnTo>
                    <a:pt x="182194" y="350431"/>
                  </a:lnTo>
                  <a:lnTo>
                    <a:pt x="206413" y="346290"/>
                  </a:lnTo>
                  <a:lnTo>
                    <a:pt x="227101" y="334784"/>
                  </a:lnTo>
                  <a:lnTo>
                    <a:pt x="242785" y="317322"/>
                  </a:lnTo>
                  <a:lnTo>
                    <a:pt x="252031" y="295300"/>
                  </a:lnTo>
                  <a:lnTo>
                    <a:pt x="265023" y="274104"/>
                  </a:lnTo>
                  <a:lnTo>
                    <a:pt x="290195" y="259016"/>
                  </a:lnTo>
                  <a:lnTo>
                    <a:pt x="321411" y="249758"/>
                  </a:lnTo>
                  <a:lnTo>
                    <a:pt x="352475" y="246049"/>
                  </a:lnTo>
                  <a:lnTo>
                    <a:pt x="377469" y="241007"/>
                  </a:lnTo>
                  <a:lnTo>
                    <a:pt x="397878" y="227253"/>
                  </a:lnTo>
                  <a:lnTo>
                    <a:pt x="411632" y="206844"/>
                  </a:lnTo>
                  <a:lnTo>
                    <a:pt x="416674" y="181851"/>
                  </a:lnTo>
                  <a:close/>
                </a:path>
                <a:path w="555625" h="655954">
                  <a:moveTo>
                    <a:pt x="555485" y="362064"/>
                  </a:moveTo>
                  <a:lnTo>
                    <a:pt x="553567" y="354926"/>
                  </a:lnTo>
                  <a:lnTo>
                    <a:pt x="520598" y="302183"/>
                  </a:lnTo>
                  <a:lnTo>
                    <a:pt x="520598" y="368947"/>
                  </a:lnTo>
                  <a:lnTo>
                    <a:pt x="518312" y="372275"/>
                  </a:lnTo>
                  <a:lnTo>
                    <a:pt x="486778" y="384213"/>
                  </a:lnTo>
                  <a:lnTo>
                    <a:pt x="482307" y="390690"/>
                  </a:lnTo>
                  <a:lnTo>
                    <a:pt x="482307" y="506056"/>
                  </a:lnTo>
                  <a:lnTo>
                    <a:pt x="480009" y="517359"/>
                  </a:lnTo>
                  <a:lnTo>
                    <a:pt x="473786" y="526580"/>
                  </a:lnTo>
                  <a:lnTo>
                    <a:pt x="464566" y="532803"/>
                  </a:lnTo>
                  <a:lnTo>
                    <a:pt x="453263" y="535101"/>
                  </a:lnTo>
                  <a:lnTo>
                    <a:pt x="347091" y="535101"/>
                  </a:lnTo>
                  <a:lnTo>
                    <a:pt x="342595" y="536968"/>
                  </a:lnTo>
                  <a:lnTo>
                    <a:pt x="336105" y="543458"/>
                  </a:lnTo>
                  <a:lnTo>
                    <a:pt x="334251" y="547941"/>
                  </a:lnTo>
                  <a:lnTo>
                    <a:pt x="334251" y="591489"/>
                  </a:lnTo>
                  <a:lnTo>
                    <a:pt x="331952" y="602792"/>
                  </a:lnTo>
                  <a:lnTo>
                    <a:pt x="325729" y="612013"/>
                  </a:lnTo>
                  <a:lnTo>
                    <a:pt x="316496" y="618236"/>
                  </a:lnTo>
                  <a:lnTo>
                    <a:pt x="305193" y="620534"/>
                  </a:lnTo>
                  <a:lnTo>
                    <a:pt x="173888" y="620534"/>
                  </a:lnTo>
                  <a:lnTo>
                    <a:pt x="144830" y="591489"/>
                  </a:lnTo>
                  <a:lnTo>
                    <a:pt x="144729" y="472465"/>
                  </a:lnTo>
                  <a:lnTo>
                    <a:pt x="144119" y="464934"/>
                  </a:lnTo>
                  <a:lnTo>
                    <a:pt x="134239" y="424903"/>
                  </a:lnTo>
                  <a:lnTo>
                    <a:pt x="113538" y="390448"/>
                  </a:lnTo>
                  <a:lnTo>
                    <a:pt x="99593" y="376478"/>
                  </a:lnTo>
                  <a:lnTo>
                    <a:pt x="73126" y="349808"/>
                  </a:lnTo>
                  <a:lnTo>
                    <a:pt x="52641" y="314452"/>
                  </a:lnTo>
                  <a:lnTo>
                    <a:pt x="39446" y="273113"/>
                  </a:lnTo>
                  <a:lnTo>
                    <a:pt x="34861" y="228460"/>
                  </a:lnTo>
                  <a:lnTo>
                    <a:pt x="37896" y="192709"/>
                  </a:lnTo>
                  <a:lnTo>
                    <a:pt x="63195" y="125577"/>
                  </a:lnTo>
                  <a:lnTo>
                    <a:pt x="116903" y="71666"/>
                  </a:lnTo>
                  <a:lnTo>
                    <a:pt x="156121" y="52209"/>
                  </a:lnTo>
                  <a:lnTo>
                    <a:pt x="204660" y="39484"/>
                  </a:lnTo>
                  <a:lnTo>
                    <a:pt x="263359" y="34874"/>
                  </a:lnTo>
                  <a:lnTo>
                    <a:pt x="301650" y="36779"/>
                  </a:lnTo>
                  <a:lnTo>
                    <a:pt x="373176" y="53073"/>
                  </a:lnTo>
                  <a:lnTo>
                    <a:pt x="431228" y="87934"/>
                  </a:lnTo>
                  <a:lnTo>
                    <a:pt x="469785" y="144284"/>
                  </a:lnTo>
                  <a:lnTo>
                    <a:pt x="480034" y="182473"/>
                  </a:lnTo>
                  <a:lnTo>
                    <a:pt x="482447" y="208508"/>
                  </a:lnTo>
                  <a:lnTo>
                    <a:pt x="482079" y="217830"/>
                  </a:lnTo>
                  <a:lnTo>
                    <a:pt x="480872" y="228028"/>
                  </a:lnTo>
                  <a:lnTo>
                    <a:pt x="478586" y="239242"/>
                  </a:lnTo>
                  <a:lnTo>
                    <a:pt x="475005" y="251650"/>
                  </a:lnTo>
                  <a:lnTo>
                    <a:pt x="472782" y="258305"/>
                  </a:lnTo>
                  <a:lnTo>
                    <a:pt x="471563" y="265341"/>
                  </a:lnTo>
                  <a:lnTo>
                    <a:pt x="480314" y="303530"/>
                  </a:lnTo>
                  <a:lnTo>
                    <a:pt x="520065" y="367131"/>
                  </a:lnTo>
                  <a:lnTo>
                    <a:pt x="520598" y="368947"/>
                  </a:lnTo>
                  <a:lnTo>
                    <a:pt x="520598" y="302183"/>
                  </a:lnTo>
                  <a:lnTo>
                    <a:pt x="509892" y="285051"/>
                  </a:lnTo>
                  <a:lnTo>
                    <a:pt x="507580" y="281317"/>
                  </a:lnTo>
                  <a:lnTo>
                    <a:pt x="506450" y="277177"/>
                  </a:lnTo>
                  <a:lnTo>
                    <a:pt x="506437" y="269316"/>
                  </a:lnTo>
                  <a:lnTo>
                    <a:pt x="506971" y="265988"/>
                  </a:lnTo>
                  <a:lnTo>
                    <a:pt x="508088" y="262636"/>
                  </a:lnTo>
                  <a:lnTo>
                    <a:pt x="512445" y="247573"/>
                  </a:lnTo>
                  <a:lnTo>
                    <a:pt x="515289" y="233540"/>
                  </a:lnTo>
                  <a:lnTo>
                    <a:pt x="516839" y="220522"/>
                  </a:lnTo>
                  <a:lnTo>
                    <a:pt x="517309" y="208508"/>
                  </a:lnTo>
                  <a:lnTo>
                    <a:pt x="517067" y="199669"/>
                  </a:lnTo>
                  <a:lnTo>
                    <a:pt x="502259" y="131508"/>
                  </a:lnTo>
                  <a:lnTo>
                    <a:pt x="481914" y="93268"/>
                  </a:lnTo>
                  <a:lnTo>
                    <a:pt x="454774" y="62153"/>
                  </a:lnTo>
                  <a:lnTo>
                    <a:pt x="422186" y="38087"/>
                  </a:lnTo>
                  <a:lnTo>
                    <a:pt x="385622" y="20497"/>
                  </a:lnTo>
                  <a:lnTo>
                    <a:pt x="346290" y="8712"/>
                  </a:lnTo>
                  <a:lnTo>
                    <a:pt x="305193" y="2095"/>
                  </a:lnTo>
                  <a:lnTo>
                    <a:pt x="263359" y="0"/>
                  </a:lnTo>
                  <a:lnTo>
                    <a:pt x="198932" y="5067"/>
                  </a:lnTo>
                  <a:lnTo>
                    <a:pt x="143903" y="19583"/>
                  </a:lnTo>
                  <a:lnTo>
                    <a:pt x="98094" y="42303"/>
                  </a:lnTo>
                  <a:lnTo>
                    <a:pt x="61379" y="71983"/>
                  </a:lnTo>
                  <a:lnTo>
                    <a:pt x="33642" y="107061"/>
                  </a:lnTo>
                  <a:lnTo>
                    <a:pt x="14554" y="145821"/>
                  </a:lnTo>
                  <a:lnTo>
                    <a:pt x="3530" y="186791"/>
                  </a:lnTo>
                  <a:lnTo>
                    <a:pt x="0" y="228460"/>
                  </a:lnTo>
                  <a:lnTo>
                    <a:pt x="5334" y="280187"/>
                  </a:lnTo>
                  <a:lnTo>
                    <a:pt x="20662" y="328523"/>
                  </a:lnTo>
                  <a:lnTo>
                    <a:pt x="45339" y="370827"/>
                  </a:lnTo>
                  <a:lnTo>
                    <a:pt x="78079" y="403783"/>
                  </a:lnTo>
                  <a:lnTo>
                    <a:pt x="101841" y="437807"/>
                  </a:lnTo>
                  <a:lnTo>
                    <a:pt x="109969" y="591489"/>
                  </a:lnTo>
                  <a:lnTo>
                    <a:pt x="114985" y="616369"/>
                  </a:lnTo>
                  <a:lnTo>
                    <a:pt x="128689" y="636689"/>
                  </a:lnTo>
                  <a:lnTo>
                    <a:pt x="149009" y="650379"/>
                  </a:lnTo>
                  <a:lnTo>
                    <a:pt x="173888" y="655408"/>
                  </a:lnTo>
                  <a:lnTo>
                    <a:pt x="305193" y="655408"/>
                  </a:lnTo>
                  <a:lnTo>
                    <a:pt x="330073" y="650379"/>
                  </a:lnTo>
                  <a:lnTo>
                    <a:pt x="350393" y="636689"/>
                  </a:lnTo>
                  <a:lnTo>
                    <a:pt x="361276" y="620534"/>
                  </a:lnTo>
                  <a:lnTo>
                    <a:pt x="364083" y="616369"/>
                  </a:lnTo>
                  <a:lnTo>
                    <a:pt x="369112" y="591489"/>
                  </a:lnTo>
                  <a:lnTo>
                    <a:pt x="369112" y="569963"/>
                  </a:lnTo>
                  <a:lnTo>
                    <a:pt x="453326" y="569963"/>
                  </a:lnTo>
                  <a:lnTo>
                    <a:pt x="478142" y="564946"/>
                  </a:lnTo>
                  <a:lnTo>
                    <a:pt x="498462" y="551256"/>
                  </a:lnTo>
                  <a:lnTo>
                    <a:pt x="512152" y="530936"/>
                  </a:lnTo>
                  <a:lnTo>
                    <a:pt x="517182" y="506056"/>
                  </a:lnTo>
                  <a:lnTo>
                    <a:pt x="517182" y="409994"/>
                  </a:lnTo>
                  <a:lnTo>
                    <a:pt x="530669" y="404888"/>
                  </a:lnTo>
                  <a:lnTo>
                    <a:pt x="541108" y="398919"/>
                  </a:lnTo>
                  <a:lnTo>
                    <a:pt x="548919" y="390423"/>
                  </a:lnTo>
                  <a:lnTo>
                    <a:pt x="553808" y="380174"/>
                  </a:lnTo>
                  <a:lnTo>
                    <a:pt x="555472" y="368947"/>
                  </a:lnTo>
                  <a:lnTo>
                    <a:pt x="555485" y="36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6939" y="2976314"/>
              <a:ext cx="657225" cy="812800"/>
            </a:xfrm>
            <a:custGeom>
              <a:avLst/>
              <a:gdLst/>
              <a:ahLst/>
              <a:cxnLst/>
              <a:rect l="l" t="t" r="r" b="b"/>
              <a:pathLst>
                <a:path w="657225" h="812800">
                  <a:moveTo>
                    <a:pt x="0" y="0"/>
                  </a:moveTo>
                  <a:lnTo>
                    <a:pt x="0" y="812241"/>
                  </a:lnTo>
                  <a:lnTo>
                    <a:pt x="657110" y="611225"/>
                  </a:lnTo>
                  <a:lnTo>
                    <a:pt x="657110" y="20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0718" y="3691458"/>
              <a:ext cx="2072474" cy="2606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4577" y="3161469"/>
              <a:ext cx="912088" cy="11274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32549" y="5453294"/>
              <a:ext cx="1314450" cy="1405255"/>
            </a:xfrm>
            <a:custGeom>
              <a:avLst/>
              <a:gdLst/>
              <a:ahLst/>
              <a:cxnLst/>
              <a:rect l="l" t="t" r="r" b="b"/>
              <a:pathLst>
                <a:path w="1314450" h="1405254">
                  <a:moveTo>
                    <a:pt x="1313942" y="0"/>
                  </a:moveTo>
                  <a:lnTo>
                    <a:pt x="0" y="395630"/>
                  </a:lnTo>
                  <a:lnTo>
                    <a:pt x="0" y="1202905"/>
                  </a:lnTo>
                  <a:lnTo>
                    <a:pt x="670229" y="1404708"/>
                  </a:lnTo>
                  <a:lnTo>
                    <a:pt x="1313942" y="1404708"/>
                  </a:lnTo>
                  <a:lnTo>
                    <a:pt x="1313942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67337" y="3358846"/>
              <a:ext cx="657225" cy="812800"/>
            </a:xfrm>
            <a:custGeom>
              <a:avLst/>
              <a:gdLst/>
              <a:ahLst/>
              <a:cxnLst/>
              <a:rect l="l" t="t" r="r" b="b"/>
              <a:pathLst>
                <a:path w="657225" h="812800">
                  <a:moveTo>
                    <a:pt x="0" y="0"/>
                  </a:moveTo>
                  <a:lnTo>
                    <a:pt x="0" y="812228"/>
                  </a:lnTo>
                  <a:lnTo>
                    <a:pt x="657098" y="611225"/>
                  </a:lnTo>
                  <a:lnTo>
                    <a:pt x="657098" y="20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8893" y="3892702"/>
              <a:ext cx="1934095" cy="23529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08393" y="6323063"/>
              <a:ext cx="1314450" cy="535305"/>
            </a:xfrm>
            <a:custGeom>
              <a:avLst/>
              <a:gdLst/>
              <a:ahLst/>
              <a:cxnLst/>
              <a:rect l="l" t="t" r="r" b="b"/>
              <a:pathLst>
                <a:path w="1314450" h="535304">
                  <a:moveTo>
                    <a:pt x="0" y="0"/>
                  </a:moveTo>
                  <a:lnTo>
                    <a:pt x="0" y="534936"/>
                  </a:lnTo>
                  <a:lnTo>
                    <a:pt x="1313942" y="534936"/>
                  </a:lnTo>
                  <a:lnTo>
                    <a:pt x="1313942" y="39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654882" y="5307204"/>
            <a:ext cx="1315720" cy="1551305"/>
            <a:chOff x="2654882" y="5307204"/>
            <a:chExt cx="1315720" cy="1551305"/>
          </a:xfrm>
        </p:grpSpPr>
        <p:sp>
          <p:nvSpPr>
            <p:cNvPr id="17" name="object 17"/>
            <p:cNvSpPr/>
            <p:nvPr/>
          </p:nvSpPr>
          <p:spPr>
            <a:xfrm>
              <a:off x="2656343" y="6011278"/>
              <a:ext cx="1314450" cy="847090"/>
            </a:xfrm>
            <a:custGeom>
              <a:avLst/>
              <a:gdLst/>
              <a:ahLst/>
              <a:cxnLst/>
              <a:rect l="l" t="t" r="r" b="b"/>
              <a:pathLst>
                <a:path w="1314450" h="847090">
                  <a:moveTo>
                    <a:pt x="0" y="0"/>
                  </a:moveTo>
                  <a:lnTo>
                    <a:pt x="0" y="846721"/>
                  </a:lnTo>
                  <a:lnTo>
                    <a:pt x="1313942" y="846721"/>
                  </a:lnTo>
                  <a:lnTo>
                    <a:pt x="1313942" y="395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54871" y="5307215"/>
              <a:ext cx="929640" cy="1551305"/>
            </a:xfrm>
            <a:custGeom>
              <a:avLst/>
              <a:gdLst/>
              <a:ahLst/>
              <a:cxnLst/>
              <a:rect l="l" t="t" r="r" b="b"/>
              <a:pathLst>
                <a:path w="929639" h="1551304">
                  <a:moveTo>
                    <a:pt x="657098" y="0"/>
                  </a:moveTo>
                  <a:lnTo>
                    <a:pt x="0" y="201028"/>
                  </a:lnTo>
                  <a:lnTo>
                    <a:pt x="0" y="611225"/>
                  </a:lnTo>
                  <a:lnTo>
                    <a:pt x="657098" y="812241"/>
                  </a:lnTo>
                  <a:lnTo>
                    <a:pt x="657098" y="0"/>
                  </a:lnTo>
                  <a:close/>
                </a:path>
                <a:path w="929639" h="1551304">
                  <a:moveTo>
                    <a:pt x="929589" y="1376349"/>
                  </a:moveTo>
                  <a:lnTo>
                    <a:pt x="918946" y="1321117"/>
                  </a:lnTo>
                  <a:lnTo>
                    <a:pt x="886993" y="1272501"/>
                  </a:lnTo>
                  <a:lnTo>
                    <a:pt x="876490" y="1263878"/>
                  </a:lnTo>
                  <a:lnTo>
                    <a:pt x="863841" y="1253477"/>
                  </a:lnTo>
                  <a:lnTo>
                    <a:pt x="838060" y="1239888"/>
                  </a:lnTo>
                  <a:lnTo>
                    <a:pt x="810564" y="1231722"/>
                  </a:lnTo>
                  <a:lnTo>
                    <a:pt x="782243" y="1229004"/>
                  </a:lnTo>
                  <a:lnTo>
                    <a:pt x="754214" y="1231671"/>
                  </a:lnTo>
                  <a:lnTo>
                    <a:pt x="701433" y="1252969"/>
                  </a:lnTo>
                  <a:lnTo>
                    <a:pt x="401586" y="1546059"/>
                  </a:lnTo>
                  <a:lnTo>
                    <a:pt x="397700" y="1550784"/>
                  </a:lnTo>
                  <a:lnTo>
                    <a:pt x="446354" y="1550784"/>
                  </a:lnTo>
                  <a:lnTo>
                    <a:pt x="702945" y="1296377"/>
                  </a:lnTo>
                  <a:lnTo>
                    <a:pt x="720509" y="1282166"/>
                  </a:lnTo>
                  <a:lnTo>
                    <a:pt x="739990" y="1272006"/>
                  </a:lnTo>
                  <a:lnTo>
                    <a:pt x="760780" y="1265923"/>
                  </a:lnTo>
                  <a:lnTo>
                    <a:pt x="782243" y="1263878"/>
                  </a:lnTo>
                  <a:lnTo>
                    <a:pt x="803935" y="1265961"/>
                  </a:lnTo>
                  <a:lnTo>
                    <a:pt x="844575" y="1282547"/>
                  </a:lnTo>
                  <a:lnTo>
                    <a:pt x="876439" y="1314627"/>
                  </a:lnTo>
                  <a:lnTo>
                    <a:pt x="892683" y="1354899"/>
                  </a:lnTo>
                  <a:lnTo>
                    <a:pt x="894715" y="1376349"/>
                  </a:lnTo>
                  <a:lnTo>
                    <a:pt x="892632" y="1398054"/>
                  </a:lnTo>
                  <a:lnTo>
                    <a:pt x="886409" y="1419047"/>
                  </a:lnTo>
                  <a:lnTo>
                    <a:pt x="876046" y="1438694"/>
                  </a:lnTo>
                  <a:lnTo>
                    <a:pt x="861542" y="1456359"/>
                  </a:lnTo>
                  <a:lnTo>
                    <a:pt x="766292" y="1550784"/>
                  </a:lnTo>
                  <a:lnTo>
                    <a:pt x="815822" y="1550784"/>
                  </a:lnTo>
                  <a:lnTo>
                    <a:pt x="886104" y="1481112"/>
                  </a:lnTo>
                  <a:lnTo>
                    <a:pt x="905116" y="1457960"/>
                  </a:lnTo>
                  <a:lnTo>
                    <a:pt x="918718" y="1432179"/>
                  </a:lnTo>
                  <a:lnTo>
                    <a:pt x="926871" y="1404683"/>
                  </a:lnTo>
                  <a:lnTo>
                    <a:pt x="929589" y="1376349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9211" y="6630432"/>
              <a:ext cx="217082" cy="22756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69032" y="5265774"/>
            <a:ext cx="1909445" cy="1592580"/>
            <a:chOff x="669032" y="5265774"/>
            <a:chExt cx="1909445" cy="1592580"/>
          </a:xfrm>
        </p:grpSpPr>
        <p:sp>
          <p:nvSpPr>
            <p:cNvPr id="21" name="object 21"/>
            <p:cNvSpPr/>
            <p:nvPr/>
          </p:nvSpPr>
          <p:spPr>
            <a:xfrm>
              <a:off x="1264237" y="5412731"/>
              <a:ext cx="1314450" cy="1445895"/>
            </a:xfrm>
            <a:custGeom>
              <a:avLst/>
              <a:gdLst/>
              <a:ahLst/>
              <a:cxnLst/>
              <a:rect l="l" t="t" r="r" b="b"/>
              <a:pathLst>
                <a:path w="1314450" h="1445895">
                  <a:moveTo>
                    <a:pt x="1313942" y="0"/>
                  </a:moveTo>
                  <a:lnTo>
                    <a:pt x="0" y="395617"/>
                  </a:lnTo>
                  <a:lnTo>
                    <a:pt x="0" y="1202905"/>
                  </a:lnTo>
                  <a:lnTo>
                    <a:pt x="805014" y="1445272"/>
                  </a:lnTo>
                  <a:lnTo>
                    <a:pt x="1313942" y="1445272"/>
                  </a:lnTo>
                  <a:lnTo>
                    <a:pt x="131394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9032" y="5265774"/>
              <a:ext cx="554990" cy="688975"/>
            </a:xfrm>
            <a:custGeom>
              <a:avLst/>
              <a:gdLst/>
              <a:ahLst/>
              <a:cxnLst/>
              <a:rect l="l" t="t" r="r" b="b"/>
              <a:pathLst>
                <a:path w="554990" h="688975">
                  <a:moveTo>
                    <a:pt x="0" y="0"/>
                  </a:moveTo>
                  <a:lnTo>
                    <a:pt x="0" y="688593"/>
                  </a:lnTo>
                  <a:lnTo>
                    <a:pt x="554469" y="518185"/>
                  </a:lnTo>
                  <a:lnTo>
                    <a:pt x="554469" y="1704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06384" y="5846368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37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37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76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912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81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48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44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4378" y="6192437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2725" y="5891218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03" y="5851474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807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9483" y="6197542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7830" y="5896333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58934" y="5927206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00" y="605408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0789" y="6358844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42" y="625012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550914" y="6265161"/>
            <a:ext cx="657225" cy="593090"/>
          </a:xfrm>
          <a:custGeom>
            <a:avLst/>
            <a:gdLst/>
            <a:ahLst/>
            <a:cxnLst/>
            <a:rect l="l" t="t" r="r" b="b"/>
            <a:pathLst>
              <a:path w="657225" h="593090">
                <a:moveTo>
                  <a:pt x="657098" y="0"/>
                </a:moveTo>
                <a:lnTo>
                  <a:pt x="0" y="201041"/>
                </a:lnTo>
                <a:lnTo>
                  <a:pt x="0" y="592836"/>
                </a:lnTo>
                <a:lnTo>
                  <a:pt x="657098" y="592836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9175" y="4199501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6485962"/>
            <a:ext cx="497840" cy="372110"/>
          </a:xfrm>
          <a:custGeom>
            <a:avLst/>
            <a:gdLst/>
            <a:ahLst/>
            <a:cxnLst/>
            <a:rect l="l" t="t" r="r" b="b"/>
            <a:pathLst>
              <a:path w="497840" h="372109">
                <a:moveTo>
                  <a:pt x="497725" y="0"/>
                </a:moveTo>
                <a:lnTo>
                  <a:pt x="0" y="152285"/>
                </a:lnTo>
                <a:lnTo>
                  <a:pt x="0" y="372033"/>
                </a:lnTo>
                <a:lnTo>
                  <a:pt x="497725" y="372033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51784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Job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517842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9140" algn="just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CV 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covering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letter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 secure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interview,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non-verbal</a:t>
            </a: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communication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down 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day if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not aware 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messages 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sz="2000" spc="-5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language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portraying.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1447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example, if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saying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confident, then 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language needs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say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same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716" y="959501"/>
            <a:ext cx="5644476" cy="58984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424770"/>
            <a:ext cx="4375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Job</a:t>
            </a:r>
            <a:r>
              <a:rPr sz="3200" b="1" spc="-9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interview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2133970"/>
            <a:ext cx="43751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does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language 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candidates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tell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716" y="959501"/>
            <a:ext cx="5644476" cy="58984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9841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Job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4984115" cy="361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655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language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communicate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interviewer: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Crossed</a:t>
            </a:r>
            <a:r>
              <a:rPr sz="20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arms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Frowning</a:t>
            </a:r>
            <a:r>
              <a:rPr sz="20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face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Looking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floor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Dressed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scruffy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clothes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Tapping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foot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71755" marR="508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think this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language would help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someone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secure 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716" y="959501"/>
            <a:ext cx="5644476" cy="58984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00926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Job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0926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Remember,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first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impressions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count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an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interviewer’s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decision will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largely influenced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‘what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say’.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polish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non-verbal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much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verbal.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09162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Job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1918020"/>
            <a:ext cx="10916285" cy="300355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‘unwritten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rules’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follow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when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interview:</a:t>
            </a:r>
            <a:endParaRPr sz="2000">
              <a:latin typeface="Arial"/>
              <a:cs typeface="Arial"/>
            </a:endParaRPr>
          </a:p>
          <a:p>
            <a:pPr marL="300355" marR="6286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Greet 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interviewer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professionally.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E.g.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‘Good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morning [first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name], how 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you?’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 ‘Nice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meet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you’. Smile!</a:t>
            </a:r>
            <a:endParaRPr sz="2000">
              <a:latin typeface="Arial"/>
              <a:cs typeface="Arial"/>
            </a:endParaRPr>
          </a:p>
          <a:p>
            <a:pPr marL="300355" marR="75692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Avoid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terms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endearment or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slang!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any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 with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friends that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wouldn’t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appropriate at an interview?</a:t>
            </a:r>
            <a:endParaRPr sz="20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 that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paying attention.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Maintain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eye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contact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where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nod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show your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understanding.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Put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mobile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phone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away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silent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switched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off.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5922" y="0"/>
            <a:ext cx="5447271" cy="6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53187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3087"/>
                </a:solidFill>
              </a:rPr>
              <a:t>Virtual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job</a:t>
            </a:r>
            <a:r>
              <a:rPr sz="3200" spc="-4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27300" y="2025970"/>
            <a:ext cx="53187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Today,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interviews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virtually.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 differently do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think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 have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prepare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a virtual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interview?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prepare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environment?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5922" y="0"/>
            <a:ext cx="5447271" cy="68464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5699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3087"/>
                </a:solidFill>
              </a:rPr>
              <a:t>Virtual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job</a:t>
            </a:r>
            <a:r>
              <a:rPr sz="3200" spc="-4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interviews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27300" y="2025970"/>
            <a:ext cx="5699125" cy="391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following?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Making</a:t>
            </a: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sure:</a:t>
            </a:r>
            <a:endParaRPr sz="2000">
              <a:latin typeface="Arial"/>
              <a:cs typeface="Arial"/>
            </a:endParaRPr>
          </a:p>
          <a:p>
            <a:pPr marL="300355" marR="23177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head 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shoulders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frame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camera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 eye-level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facing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camera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turning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away</a:t>
            </a:r>
            <a:endParaRPr sz="2000">
              <a:latin typeface="Arial"/>
              <a:cs typeface="Arial"/>
            </a:endParaRPr>
          </a:p>
          <a:p>
            <a:pPr marL="300355" marR="69850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background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as plain as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possible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There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background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noise</a:t>
            </a:r>
            <a:endParaRPr sz="2000">
              <a:latin typeface="Arial"/>
              <a:cs typeface="Arial"/>
            </a:endParaRPr>
          </a:p>
          <a:p>
            <a:pPr marL="300355" marR="60134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 not be interrupted, e.g. by phones,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 pets!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91522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3087"/>
                </a:solidFill>
              </a:rPr>
              <a:t>Why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is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it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important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that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people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who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work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</a:t>
            </a:r>
            <a:r>
              <a:rPr sz="3200" spc="-1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the </a:t>
            </a:r>
            <a:r>
              <a:rPr sz="3200" spc="-87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health </a:t>
            </a:r>
            <a:r>
              <a:rPr sz="3200" spc="-5" dirty="0">
                <a:solidFill>
                  <a:srgbClr val="003087"/>
                </a:solidFill>
              </a:rPr>
              <a:t>service are aware </a:t>
            </a:r>
            <a:r>
              <a:rPr sz="3200" dirty="0">
                <a:solidFill>
                  <a:srgbClr val="003087"/>
                </a:solidFill>
              </a:rPr>
              <a:t>of </a:t>
            </a:r>
            <a:r>
              <a:rPr sz="3200" spc="-5" dirty="0">
                <a:solidFill>
                  <a:srgbClr val="003087"/>
                </a:solidFill>
              </a:rPr>
              <a:t>their verbal and </a:t>
            </a:r>
            <a:r>
              <a:rPr sz="3200" dirty="0">
                <a:solidFill>
                  <a:srgbClr val="003087"/>
                </a:solidFill>
              </a:rPr>
              <a:t> non-verbal</a:t>
            </a:r>
            <a:r>
              <a:rPr sz="3200" spc="-5" dirty="0">
                <a:solidFill>
                  <a:srgbClr val="003087"/>
                </a:solidFill>
              </a:rPr>
              <a:t> communication?</a:t>
            </a:r>
            <a:endParaRPr sz="3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032549" y="2735999"/>
            <a:ext cx="8161020" cy="4122420"/>
            <a:chOff x="4032549" y="2735999"/>
            <a:chExt cx="8161020" cy="4122420"/>
          </a:xfrm>
        </p:grpSpPr>
        <p:sp>
          <p:nvSpPr>
            <p:cNvPr id="4" name="object 4"/>
            <p:cNvSpPr/>
            <p:nvPr/>
          </p:nvSpPr>
          <p:spPr>
            <a:xfrm>
              <a:off x="9204967" y="6151270"/>
              <a:ext cx="1314450" cy="706755"/>
            </a:xfrm>
            <a:custGeom>
              <a:avLst/>
              <a:gdLst/>
              <a:ahLst/>
              <a:cxnLst/>
              <a:rect l="l" t="t" r="r" b="b"/>
              <a:pathLst>
                <a:path w="1314450" h="706754">
                  <a:moveTo>
                    <a:pt x="0" y="0"/>
                  </a:moveTo>
                  <a:lnTo>
                    <a:pt x="0" y="706729"/>
                  </a:lnTo>
                  <a:lnTo>
                    <a:pt x="1313942" y="706729"/>
                  </a:lnTo>
                  <a:lnTo>
                    <a:pt x="1313942" y="395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65102" y="6711162"/>
              <a:ext cx="480059" cy="147320"/>
            </a:xfrm>
            <a:custGeom>
              <a:avLst/>
              <a:gdLst/>
              <a:ahLst/>
              <a:cxnLst/>
              <a:rect l="l" t="t" r="r" b="b"/>
              <a:pathLst>
                <a:path w="480059" h="147320">
                  <a:moveTo>
                    <a:pt x="479971" y="0"/>
                  </a:moveTo>
                  <a:lnTo>
                    <a:pt x="0" y="146837"/>
                  </a:lnTo>
                  <a:lnTo>
                    <a:pt x="479971" y="146837"/>
                  </a:lnTo>
                  <a:lnTo>
                    <a:pt x="479971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5291" y="2735999"/>
              <a:ext cx="3876509" cy="4122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37604" y="5672053"/>
              <a:ext cx="1456055" cy="1186180"/>
            </a:xfrm>
            <a:custGeom>
              <a:avLst/>
              <a:gdLst/>
              <a:ahLst/>
              <a:cxnLst/>
              <a:rect l="l" t="t" r="r" b="b"/>
              <a:pathLst>
                <a:path w="1456054" h="1186179">
                  <a:moveTo>
                    <a:pt x="1455597" y="0"/>
                  </a:moveTo>
                  <a:lnTo>
                    <a:pt x="0" y="438264"/>
                  </a:lnTo>
                  <a:lnTo>
                    <a:pt x="0" y="1185951"/>
                  </a:lnTo>
                  <a:lnTo>
                    <a:pt x="1455597" y="1185951"/>
                  </a:lnTo>
                  <a:lnTo>
                    <a:pt x="1455597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63757" y="6190894"/>
              <a:ext cx="555625" cy="655955"/>
            </a:xfrm>
            <a:custGeom>
              <a:avLst/>
              <a:gdLst/>
              <a:ahLst/>
              <a:cxnLst/>
              <a:rect l="l" t="t" r="r" b="b"/>
              <a:pathLst>
                <a:path w="555625" h="655954">
                  <a:moveTo>
                    <a:pt x="416674" y="181851"/>
                  </a:moveTo>
                  <a:lnTo>
                    <a:pt x="388010" y="121539"/>
                  </a:lnTo>
                  <a:lnTo>
                    <a:pt x="353847" y="98501"/>
                  </a:lnTo>
                  <a:lnTo>
                    <a:pt x="307949" y="83299"/>
                  </a:lnTo>
                  <a:lnTo>
                    <a:pt x="251434" y="78244"/>
                  </a:lnTo>
                  <a:lnTo>
                    <a:pt x="195948" y="86461"/>
                  </a:lnTo>
                  <a:lnTo>
                    <a:pt x="150190" y="107835"/>
                  </a:lnTo>
                  <a:lnTo>
                    <a:pt x="115671" y="139750"/>
                  </a:lnTo>
                  <a:lnTo>
                    <a:pt x="93853" y="179603"/>
                  </a:lnTo>
                  <a:lnTo>
                    <a:pt x="86245" y="224802"/>
                  </a:lnTo>
                  <a:lnTo>
                    <a:pt x="89166" y="253555"/>
                  </a:lnTo>
                  <a:lnTo>
                    <a:pt x="110769" y="304507"/>
                  </a:lnTo>
                  <a:lnTo>
                    <a:pt x="139153" y="336245"/>
                  </a:lnTo>
                  <a:lnTo>
                    <a:pt x="182194" y="350431"/>
                  </a:lnTo>
                  <a:lnTo>
                    <a:pt x="206413" y="346290"/>
                  </a:lnTo>
                  <a:lnTo>
                    <a:pt x="227101" y="334784"/>
                  </a:lnTo>
                  <a:lnTo>
                    <a:pt x="242785" y="317322"/>
                  </a:lnTo>
                  <a:lnTo>
                    <a:pt x="252031" y="295300"/>
                  </a:lnTo>
                  <a:lnTo>
                    <a:pt x="265023" y="274104"/>
                  </a:lnTo>
                  <a:lnTo>
                    <a:pt x="290195" y="259016"/>
                  </a:lnTo>
                  <a:lnTo>
                    <a:pt x="321411" y="249758"/>
                  </a:lnTo>
                  <a:lnTo>
                    <a:pt x="352475" y="246049"/>
                  </a:lnTo>
                  <a:lnTo>
                    <a:pt x="377469" y="241007"/>
                  </a:lnTo>
                  <a:lnTo>
                    <a:pt x="397878" y="227253"/>
                  </a:lnTo>
                  <a:lnTo>
                    <a:pt x="411632" y="206844"/>
                  </a:lnTo>
                  <a:lnTo>
                    <a:pt x="416674" y="181851"/>
                  </a:lnTo>
                  <a:close/>
                </a:path>
                <a:path w="555625" h="655954">
                  <a:moveTo>
                    <a:pt x="555485" y="362064"/>
                  </a:moveTo>
                  <a:lnTo>
                    <a:pt x="553567" y="354926"/>
                  </a:lnTo>
                  <a:lnTo>
                    <a:pt x="520598" y="302183"/>
                  </a:lnTo>
                  <a:lnTo>
                    <a:pt x="520598" y="368947"/>
                  </a:lnTo>
                  <a:lnTo>
                    <a:pt x="518312" y="372275"/>
                  </a:lnTo>
                  <a:lnTo>
                    <a:pt x="486778" y="384213"/>
                  </a:lnTo>
                  <a:lnTo>
                    <a:pt x="482307" y="390690"/>
                  </a:lnTo>
                  <a:lnTo>
                    <a:pt x="482307" y="506056"/>
                  </a:lnTo>
                  <a:lnTo>
                    <a:pt x="480009" y="517359"/>
                  </a:lnTo>
                  <a:lnTo>
                    <a:pt x="473786" y="526580"/>
                  </a:lnTo>
                  <a:lnTo>
                    <a:pt x="464566" y="532803"/>
                  </a:lnTo>
                  <a:lnTo>
                    <a:pt x="453263" y="535101"/>
                  </a:lnTo>
                  <a:lnTo>
                    <a:pt x="347091" y="535101"/>
                  </a:lnTo>
                  <a:lnTo>
                    <a:pt x="342595" y="536968"/>
                  </a:lnTo>
                  <a:lnTo>
                    <a:pt x="336105" y="543458"/>
                  </a:lnTo>
                  <a:lnTo>
                    <a:pt x="334251" y="547941"/>
                  </a:lnTo>
                  <a:lnTo>
                    <a:pt x="334251" y="591489"/>
                  </a:lnTo>
                  <a:lnTo>
                    <a:pt x="331952" y="602792"/>
                  </a:lnTo>
                  <a:lnTo>
                    <a:pt x="325729" y="612013"/>
                  </a:lnTo>
                  <a:lnTo>
                    <a:pt x="316496" y="618236"/>
                  </a:lnTo>
                  <a:lnTo>
                    <a:pt x="305193" y="620534"/>
                  </a:lnTo>
                  <a:lnTo>
                    <a:pt x="173888" y="620534"/>
                  </a:lnTo>
                  <a:lnTo>
                    <a:pt x="144830" y="591489"/>
                  </a:lnTo>
                  <a:lnTo>
                    <a:pt x="144729" y="472465"/>
                  </a:lnTo>
                  <a:lnTo>
                    <a:pt x="144119" y="464934"/>
                  </a:lnTo>
                  <a:lnTo>
                    <a:pt x="134239" y="424903"/>
                  </a:lnTo>
                  <a:lnTo>
                    <a:pt x="113538" y="390448"/>
                  </a:lnTo>
                  <a:lnTo>
                    <a:pt x="99593" y="376478"/>
                  </a:lnTo>
                  <a:lnTo>
                    <a:pt x="73126" y="349808"/>
                  </a:lnTo>
                  <a:lnTo>
                    <a:pt x="52641" y="314452"/>
                  </a:lnTo>
                  <a:lnTo>
                    <a:pt x="39446" y="273113"/>
                  </a:lnTo>
                  <a:lnTo>
                    <a:pt x="34861" y="228460"/>
                  </a:lnTo>
                  <a:lnTo>
                    <a:pt x="37896" y="192709"/>
                  </a:lnTo>
                  <a:lnTo>
                    <a:pt x="63195" y="125577"/>
                  </a:lnTo>
                  <a:lnTo>
                    <a:pt x="116903" y="71666"/>
                  </a:lnTo>
                  <a:lnTo>
                    <a:pt x="156121" y="52209"/>
                  </a:lnTo>
                  <a:lnTo>
                    <a:pt x="204660" y="39484"/>
                  </a:lnTo>
                  <a:lnTo>
                    <a:pt x="263359" y="34874"/>
                  </a:lnTo>
                  <a:lnTo>
                    <a:pt x="301650" y="36779"/>
                  </a:lnTo>
                  <a:lnTo>
                    <a:pt x="373176" y="53073"/>
                  </a:lnTo>
                  <a:lnTo>
                    <a:pt x="431228" y="87934"/>
                  </a:lnTo>
                  <a:lnTo>
                    <a:pt x="469785" y="144284"/>
                  </a:lnTo>
                  <a:lnTo>
                    <a:pt x="480034" y="182473"/>
                  </a:lnTo>
                  <a:lnTo>
                    <a:pt x="482447" y="208508"/>
                  </a:lnTo>
                  <a:lnTo>
                    <a:pt x="482079" y="217830"/>
                  </a:lnTo>
                  <a:lnTo>
                    <a:pt x="480872" y="228028"/>
                  </a:lnTo>
                  <a:lnTo>
                    <a:pt x="478586" y="239242"/>
                  </a:lnTo>
                  <a:lnTo>
                    <a:pt x="475005" y="251650"/>
                  </a:lnTo>
                  <a:lnTo>
                    <a:pt x="472782" y="258305"/>
                  </a:lnTo>
                  <a:lnTo>
                    <a:pt x="471563" y="265341"/>
                  </a:lnTo>
                  <a:lnTo>
                    <a:pt x="480314" y="303530"/>
                  </a:lnTo>
                  <a:lnTo>
                    <a:pt x="520065" y="367131"/>
                  </a:lnTo>
                  <a:lnTo>
                    <a:pt x="520598" y="368947"/>
                  </a:lnTo>
                  <a:lnTo>
                    <a:pt x="520598" y="302183"/>
                  </a:lnTo>
                  <a:lnTo>
                    <a:pt x="509892" y="285051"/>
                  </a:lnTo>
                  <a:lnTo>
                    <a:pt x="507580" y="281317"/>
                  </a:lnTo>
                  <a:lnTo>
                    <a:pt x="506450" y="277177"/>
                  </a:lnTo>
                  <a:lnTo>
                    <a:pt x="506437" y="269316"/>
                  </a:lnTo>
                  <a:lnTo>
                    <a:pt x="506971" y="265988"/>
                  </a:lnTo>
                  <a:lnTo>
                    <a:pt x="508088" y="262636"/>
                  </a:lnTo>
                  <a:lnTo>
                    <a:pt x="512445" y="247573"/>
                  </a:lnTo>
                  <a:lnTo>
                    <a:pt x="515289" y="233540"/>
                  </a:lnTo>
                  <a:lnTo>
                    <a:pt x="516839" y="220522"/>
                  </a:lnTo>
                  <a:lnTo>
                    <a:pt x="517309" y="208508"/>
                  </a:lnTo>
                  <a:lnTo>
                    <a:pt x="517067" y="199669"/>
                  </a:lnTo>
                  <a:lnTo>
                    <a:pt x="502259" y="131508"/>
                  </a:lnTo>
                  <a:lnTo>
                    <a:pt x="481914" y="93268"/>
                  </a:lnTo>
                  <a:lnTo>
                    <a:pt x="454774" y="62153"/>
                  </a:lnTo>
                  <a:lnTo>
                    <a:pt x="422186" y="38087"/>
                  </a:lnTo>
                  <a:lnTo>
                    <a:pt x="385622" y="20497"/>
                  </a:lnTo>
                  <a:lnTo>
                    <a:pt x="346290" y="8712"/>
                  </a:lnTo>
                  <a:lnTo>
                    <a:pt x="305193" y="2095"/>
                  </a:lnTo>
                  <a:lnTo>
                    <a:pt x="263359" y="0"/>
                  </a:lnTo>
                  <a:lnTo>
                    <a:pt x="198932" y="5067"/>
                  </a:lnTo>
                  <a:lnTo>
                    <a:pt x="143903" y="19583"/>
                  </a:lnTo>
                  <a:lnTo>
                    <a:pt x="98094" y="42303"/>
                  </a:lnTo>
                  <a:lnTo>
                    <a:pt x="61379" y="71983"/>
                  </a:lnTo>
                  <a:lnTo>
                    <a:pt x="33642" y="107061"/>
                  </a:lnTo>
                  <a:lnTo>
                    <a:pt x="14554" y="145821"/>
                  </a:lnTo>
                  <a:lnTo>
                    <a:pt x="3530" y="186791"/>
                  </a:lnTo>
                  <a:lnTo>
                    <a:pt x="0" y="228460"/>
                  </a:lnTo>
                  <a:lnTo>
                    <a:pt x="5334" y="280187"/>
                  </a:lnTo>
                  <a:lnTo>
                    <a:pt x="20662" y="328523"/>
                  </a:lnTo>
                  <a:lnTo>
                    <a:pt x="45339" y="370827"/>
                  </a:lnTo>
                  <a:lnTo>
                    <a:pt x="78079" y="403783"/>
                  </a:lnTo>
                  <a:lnTo>
                    <a:pt x="101841" y="437807"/>
                  </a:lnTo>
                  <a:lnTo>
                    <a:pt x="109969" y="591489"/>
                  </a:lnTo>
                  <a:lnTo>
                    <a:pt x="114985" y="616369"/>
                  </a:lnTo>
                  <a:lnTo>
                    <a:pt x="128689" y="636689"/>
                  </a:lnTo>
                  <a:lnTo>
                    <a:pt x="149009" y="650379"/>
                  </a:lnTo>
                  <a:lnTo>
                    <a:pt x="173888" y="655408"/>
                  </a:lnTo>
                  <a:lnTo>
                    <a:pt x="305193" y="655408"/>
                  </a:lnTo>
                  <a:lnTo>
                    <a:pt x="330073" y="650379"/>
                  </a:lnTo>
                  <a:lnTo>
                    <a:pt x="350393" y="636689"/>
                  </a:lnTo>
                  <a:lnTo>
                    <a:pt x="361276" y="620534"/>
                  </a:lnTo>
                  <a:lnTo>
                    <a:pt x="364083" y="616369"/>
                  </a:lnTo>
                  <a:lnTo>
                    <a:pt x="369112" y="591489"/>
                  </a:lnTo>
                  <a:lnTo>
                    <a:pt x="369112" y="569963"/>
                  </a:lnTo>
                  <a:lnTo>
                    <a:pt x="453326" y="569963"/>
                  </a:lnTo>
                  <a:lnTo>
                    <a:pt x="478142" y="564946"/>
                  </a:lnTo>
                  <a:lnTo>
                    <a:pt x="498462" y="551256"/>
                  </a:lnTo>
                  <a:lnTo>
                    <a:pt x="512152" y="530936"/>
                  </a:lnTo>
                  <a:lnTo>
                    <a:pt x="517182" y="506056"/>
                  </a:lnTo>
                  <a:lnTo>
                    <a:pt x="517182" y="409994"/>
                  </a:lnTo>
                  <a:lnTo>
                    <a:pt x="530669" y="404888"/>
                  </a:lnTo>
                  <a:lnTo>
                    <a:pt x="541108" y="398919"/>
                  </a:lnTo>
                  <a:lnTo>
                    <a:pt x="548919" y="390423"/>
                  </a:lnTo>
                  <a:lnTo>
                    <a:pt x="553808" y="380174"/>
                  </a:lnTo>
                  <a:lnTo>
                    <a:pt x="555472" y="368947"/>
                  </a:lnTo>
                  <a:lnTo>
                    <a:pt x="555485" y="36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76939" y="2976314"/>
              <a:ext cx="657225" cy="812800"/>
            </a:xfrm>
            <a:custGeom>
              <a:avLst/>
              <a:gdLst/>
              <a:ahLst/>
              <a:cxnLst/>
              <a:rect l="l" t="t" r="r" b="b"/>
              <a:pathLst>
                <a:path w="657225" h="812800">
                  <a:moveTo>
                    <a:pt x="0" y="0"/>
                  </a:moveTo>
                  <a:lnTo>
                    <a:pt x="0" y="812241"/>
                  </a:lnTo>
                  <a:lnTo>
                    <a:pt x="657110" y="611225"/>
                  </a:lnTo>
                  <a:lnTo>
                    <a:pt x="657110" y="20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0718" y="3691458"/>
              <a:ext cx="2072474" cy="2606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4577" y="3161469"/>
              <a:ext cx="912088" cy="11274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32549" y="5453294"/>
              <a:ext cx="1314450" cy="1405255"/>
            </a:xfrm>
            <a:custGeom>
              <a:avLst/>
              <a:gdLst/>
              <a:ahLst/>
              <a:cxnLst/>
              <a:rect l="l" t="t" r="r" b="b"/>
              <a:pathLst>
                <a:path w="1314450" h="1405254">
                  <a:moveTo>
                    <a:pt x="1313942" y="0"/>
                  </a:moveTo>
                  <a:lnTo>
                    <a:pt x="0" y="395630"/>
                  </a:lnTo>
                  <a:lnTo>
                    <a:pt x="0" y="1202905"/>
                  </a:lnTo>
                  <a:lnTo>
                    <a:pt x="670229" y="1404708"/>
                  </a:lnTo>
                  <a:lnTo>
                    <a:pt x="1313942" y="1404708"/>
                  </a:lnTo>
                  <a:lnTo>
                    <a:pt x="1313942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67337" y="3358846"/>
              <a:ext cx="657225" cy="812800"/>
            </a:xfrm>
            <a:custGeom>
              <a:avLst/>
              <a:gdLst/>
              <a:ahLst/>
              <a:cxnLst/>
              <a:rect l="l" t="t" r="r" b="b"/>
              <a:pathLst>
                <a:path w="657225" h="812800">
                  <a:moveTo>
                    <a:pt x="0" y="0"/>
                  </a:moveTo>
                  <a:lnTo>
                    <a:pt x="0" y="812228"/>
                  </a:lnTo>
                  <a:lnTo>
                    <a:pt x="657098" y="611225"/>
                  </a:lnTo>
                  <a:lnTo>
                    <a:pt x="657098" y="20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8893" y="3892702"/>
              <a:ext cx="1934095" cy="23529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08393" y="6323063"/>
              <a:ext cx="1314450" cy="535305"/>
            </a:xfrm>
            <a:custGeom>
              <a:avLst/>
              <a:gdLst/>
              <a:ahLst/>
              <a:cxnLst/>
              <a:rect l="l" t="t" r="r" b="b"/>
              <a:pathLst>
                <a:path w="1314450" h="535304">
                  <a:moveTo>
                    <a:pt x="0" y="0"/>
                  </a:moveTo>
                  <a:lnTo>
                    <a:pt x="0" y="534936"/>
                  </a:lnTo>
                  <a:lnTo>
                    <a:pt x="1313942" y="534936"/>
                  </a:lnTo>
                  <a:lnTo>
                    <a:pt x="1313942" y="39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654882" y="5307204"/>
            <a:ext cx="1315720" cy="1551305"/>
            <a:chOff x="2654882" y="5307204"/>
            <a:chExt cx="1315720" cy="1551305"/>
          </a:xfrm>
        </p:grpSpPr>
        <p:sp>
          <p:nvSpPr>
            <p:cNvPr id="17" name="object 17"/>
            <p:cNvSpPr/>
            <p:nvPr/>
          </p:nvSpPr>
          <p:spPr>
            <a:xfrm>
              <a:off x="2656343" y="6011278"/>
              <a:ext cx="1314450" cy="847090"/>
            </a:xfrm>
            <a:custGeom>
              <a:avLst/>
              <a:gdLst/>
              <a:ahLst/>
              <a:cxnLst/>
              <a:rect l="l" t="t" r="r" b="b"/>
              <a:pathLst>
                <a:path w="1314450" h="847090">
                  <a:moveTo>
                    <a:pt x="0" y="0"/>
                  </a:moveTo>
                  <a:lnTo>
                    <a:pt x="0" y="846721"/>
                  </a:lnTo>
                  <a:lnTo>
                    <a:pt x="1313942" y="846721"/>
                  </a:lnTo>
                  <a:lnTo>
                    <a:pt x="1313942" y="395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54871" y="5307215"/>
              <a:ext cx="929640" cy="1551305"/>
            </a:xfrm>
            <a:custGeom>
              <a:avLst/>
              <a:gdLst/>
              <a:ahLst/>
              <a:cxnLst/>
              <a:rect l="l" t="t" r="r" b="b"/>
              <a:pathLst>
                <a:path w="929639" h="1551304">
                  <a:moveTo>
                    <a:pt x="657098" y="0"/>
                  </a:moveTo>
                  <a:lnTo>
                    <a:pt x="0" y="201028"/>
                  </a:lnTo>
                  <a:lnTo>
                    <a:pt x="0" y="611225"/>
                  </a:lnTo>
                  <a:lnTo>
                    <a:pt x="657098" y="812241"/>
                  </a:lnTo>
                  <a:lnTo>
                    <a:pt x="657098" y="0"/>
                  </a:lnTo>
                  <a:close/>
                </a:path>
                <a:path w="929639" h="1551304">
                  <a:moveTo>
                    <a:pt x="929589" y="1376349"/>
                  </a:moveTo>
                  <a:lnTo>
                    <a:pt x="918946" y="1321117"/>
                  </a:lnTo>
                  <a:lnTo>
                    <a:pt x="886993" y="1272501"/>
                  </a:lnTo>
                  <a:lnTo>
                    <a:pt x="876490" y="1263878"/>
                  </a:lnTo>
                  <a:lnTo>
                    <a:pt x="863841" y="1253477"/>
                  </a:lnTo>
                  <a:lnTo>
                    <a:pt x="838060" y="1239888"/>
                  </a:lnTo>
                  <a:lnTo>
                    <a:pt x="810564" y="1231722"/>
                  </a:lnTo>
                  <a:lnTo>
                    <a:pt x="782243" y="1229004"/>
                  </a:lnTo>
                  <a:lnTo>
                    <a:pt x="754214" y="1231671"/>
                  </a:lnTo>
                  <a:lnTo>
                    <a:pt x="701433" y="1252969"/>
                  </a:lnTo>
                  <a:lnTo>
                    <a:pt x="401586" y="1546059"/>
                  </a:lnTo>
                  <a:lnTo>
                    <a:pt x="397700" y="1550784"/>
                  </a:lnTo>
                  <a:lnTo>
                    <a:pt x="446354" y="1550784"/>
                  </a:lnTo>
                  <a:lnTo>
                    <a:pt x="702945" y="1296377"/>
                  </a:lnTo>
                  <a:lnTo>
                    <a:pt x="720509" y="1282166"/>
                  </a:lnTo>
                  <a:lnTo>
                    <a:pt x="739990" y="1272006"/>
                  </a:lnTo>
                  <a:lnTo>
                    <a:pt x="760780" y="1265923"/>
                  </a:lnTo>
                  <a:lnTo>
                    <a:pt x="782243" y="1263878"/>
                  </a:lnTo>
                  <a:lnTo>
                    <a:pt x="803935" y="1265961"/>
                  </a:lnTo>
                  <a:lnTo>
                    <a:pt x="844575" y="1282547"/>
                  </a:lnTo>
                  <a:lnTo>
                    <a:pt x="876439" y="1314627"/>
                  </a:lnTo>
                  <a:lnTo>
                    <a:pt x="892683" y="1354899"/>
                  </a:lnTo>
                  <a:lnTo>
                    <a:pt x="894715" y="1376349"/>
                  </a:lnTo>
                  <a:lnTo>
                    <a:pt x="892632" y="1398054"/>
                  </a:lnTo>
                  <a:lnTo>
                    <a:pt x="886409" y="1419047"/>
                  </a:lnTo>
                  <a:lnTo>
                    <a:pt x="876046" y="1438694"/>
                  </a:lnTo>
                  <a:lnTo>
                    <a:pt x="861542" y="1456359"/>
                  </a:lnTo>
                  <a:lnTo>
                    <a:pt x="766292" y="1550784"/>
                  </a:lnTo>
                  <a:lnTo>
                    <a:pt x="815822" y="1550784"/>
                  </a:lnTo>
                  <a:lnTo>
                    <a:pt x="886104" y="1481112"/>
                  </a:lnTo>
                  <a:lnTo>
                    <a:pt x="905116" y="1457960"/>
                  </a:lnTo>
                  <a:lnTo>
                    <a:pt x="918718" y="1432179"/>
                  </a:lnTo>
                  <a:lnTo>
                    <a:pt x="926871" y="1404683"/>
                  </a:lnTo>
                  <a:lnTo>
                    <a:pt x="929589" y="1376349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9211" y="6630432"/>
              <a:ext cx="217082" cy="22756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69032" y="5265774"/>
            <a:ext cx="1909445" cy="1592580"/>
            <a:chOff x="669032" y="5265774"/>
            <a:chExt cx="1909445" cy="1592580"/>
          </a:xfrm>
        </p:grpSpPr>
        <p:sp>
          <p:nvSpPr>
            <p:cNvPr id="21" name="object 21"/>
            <p:cNvSpPr/>
            <p:nvPr/>
          </p:nvSpPr>
          <p:spPr>
            <a:xfrm>
              <a:off x="1264237" y="5412731"/>
              <a:ext cx="1314450" cy="1445895"/>
            </a:xfrm>
            <a:custGeom>
              <a:avLst/>
              <a:gdLst/>
              <a:ahLst/>
              <a:cxnLst/>
              <a:rect l="l" t="t" r="r" b="b"/>
              <a:pathLst>
                <a:path w="1314450" h="1445895">
                  <a:moveTo>
                    <a:pt x="1313942" y="0"/>
                  </a:moveTo>
                  <a:lnTo>
                    <a:pt x="0" y="395617"/>
                  </a:lnTo>
                  <a:lnTo>
                    <a:pt x="0" y="1202905"/>
                  </a:lnTo>
                  <a:lnTo>
                    <a:pt x="805014" y="1445272"/>
                  </a:lnTo>
                  <a:lnTo>
                    <a:pt x="1313942" y="1445272"/>
                  </a:lnTo>
                  <a:lnTo>
                    <a:pt x="131394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9032" y="5265774"/>
              <a:ext cx="554990" cy="688975"/>
            </a:xfrm>
            <a:custGeom>
              <a:avLst/>
              <a:gdLst/>
              <a:ahLst/>
              <a:cxnLst/>
              <a:rect l="l" t="t" r="r" b="b"/>
              <a:pathLst>
                <a:path w="554990" h="688975">
                  <a:moveTo>
                    <a:pt x="0" y="0"/>
                  </a:moveTo>
                  <a:lnTo>
                    <a:pt x="0" y="688593"/>
                  </a:lnTo>
                  <a:lnTo>
                    <a:pt x="554469" y="518185"/>
                  </a:lnTo>
                  <a:lnTo>
                    <a:pt x="554469" y="1704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06384" y="5846368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37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37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76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912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81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48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44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4378" y="6192437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2725" y="5891218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03" y="5851474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807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9483" y="6197542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7830" y="5896333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58934" y="5927206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00" y="605408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0789" y="6358844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42" y="625012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550914" y="6265161"/>
            <a:ext cx="657225" cy="593090"/>
          </a:xfrm>
          <a:custGeom>
            <a:avLst/>
            <a:gdLst/>
            <a:ahLst/>
            <a:cxnLst/>
            <a:rect l="l" t="t" r="r" b="b"/>
            <a:pathLst>
              <a:path w="657225" h="593090">
                <a:moveTo>
                  <a:pt x="657098" y="0"/>
                </a:moveTo>
                <a:lnTo>
                  <a:pt x="0" y="201041"/>
                </a:lnTo>
                <a:lnTo>
                  <a:pt x="0" y="592836"/>
                </a:lnTo>
                <a:lnTo>
                  <a:pt x="657098" y="592836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9175" y="4199501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6485962"/>
            <a:ext cx="497840" cy="372110"/>
          </a:xfrm>
          <a:custGeom>
            <a:avLst/>
            <a:gdLst/>
            <a:ahLst/>
            <a:cxnLst/>
            <a:rect l="l" t="t" r="r" b="b"/>
            <a:pathLst>
              <a:path w="497840" h="372109">
                <a:moveTo>
                  <a:pt x="497725" y="0"/>
                </a:moveTo>
                <a:lnTo>
                  <a:pt x="0" y="152285"/>
                </a:lnTo>
                <a:lnTo>
                  <a:pt x="0" y="372033"/>
                </a:lnTo>
                <a:lnTo>
                  <a:pt x="497725" y="372033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6635" y="0"/>
            <a:ext cx="4926558" cy="6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641985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35" dirty="0">
                <a:solidFill>
                  <a:srgbClr val="003087"/>
                </a:solidFill>
              </a:rPr>
              <a:t>Verbal</a:t>
            </a:r>
            <a:r>
              <a:rPr sz="3200" spc="-5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and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non-verbal </a:t>
            </a:r>
            <a:r>
              <a:rPr sz="3200" spc="-87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communication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27282" y="2513650"/>
            <a:ext cx="641985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Verbal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communication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say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14350">
              <a:lnSpc>
                <a:spcPct val="100000"/>
              </a:lnSpc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Non-verbal communication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things we don’t </a:t>
            </a:r>
            <a:r>
              <a:rPr sz="2000" b="1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say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communicate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through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language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Both verbal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non-verbal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communication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important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 say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things.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69723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important we are aware of our own and others’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verbal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non-verbal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communication.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06013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Healthcare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professionals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601325" cy="2178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went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doctor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presented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language?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Stared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window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whole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time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talked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Frowned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when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were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talking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crossed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arms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slouched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chair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Dressed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dirty,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smelly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shirt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012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Healthcare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professionals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012805" cy="341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healthcare professionals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convey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language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comfortable, safe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reassured.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language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achieve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is:</a:t>
            </a:r>
            <a:endParaRPr sz="2000">
              <a:latin typeface="Arial"/>
              <a:cs typeface="Arial"/>
            </a:endParaRPr>
          </a:p>
          <a:p>
            <a:pPr marL="588645" marR="5728970" lvl="1" indent="-288290">
              <a:lnSpc>
                <a:spcPct val="100000"/>
              </a:lnSpc>
              <a:spcBef>
                <a:spcPts val="85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Open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language, e.g. arms open and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facing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forwards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85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Smiling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85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Professional</a:t>
            </a: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appearance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85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Eye</a:t>
            </a: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85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Nodding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acknowledge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listening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61672" y="2925000"/>
            <a:ext cx="6531609" cy="3933190"/>
            <a:chOff x="5661672" y="2925000"/>
            <a:chExt cx="6531609" cy="3933190"/>
          </a:xfrm>
        </p:grpSpPr>
        <p:sp>
          <p:nvSpPr>
            <p:cNvPr id="5" name="object 5"/>
            <p:cNvSpPr/>
            <p:nvPr/>
          </p:nvSpPr>
          <p:spPr>
            <a:xfrm>
              <a:off x="9597999" y="5850039"/>
              <a:ext cx="1125855" cy="1008380"/>
            </a:xfrm>
            <a:custGeom>
              <a:avLst/>
              <a:gdLst/>
              <a:ahLst/>
              <a:cxnLst/>
              <a:rect l="l" t="t" r="r" b="b"/>
              <a:pathLst>
                <a:path w="1125854" h="1008379">
                  <a:moveTo>
                    <a:pt x="0" y="0"/>
                  </a:moveTo>
                  <a:lnTo>
                    <a:pt x="0" y="1007960"/>
                  </a:lnTo>
                  <a:lnTo>
                    <a:pt x="1125334" y="1007960"/>
                  </a:lnTo>
                  <a:lnTo>
                    <a:pt x="1125334" y="33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83934" y="6329541"/>
              <a:ext cx="563245" cy="528955"/>
            </a:xfrm>
            <a:custGeom>
              <a:avLst/>
              <a:gdLst/>
              <a:ahLst/>
              <a:cxnLst/>
              <a:rect l="l" t="t" r="r" b="b"/>
              <a:pathLst>
                <a:path w="563245" h="528954">
                  <a:moveTo>
                    <a:pt x="562775" y="0"/>
                  </a:moveTo>
                  <a:lnTo>
                    <a:pt x="0" y="172173"/>
                  </a:lnTo>
                  <a:lnTo>
                    <a:pt x="0" y="523481"/>
                  </a:lnTo>
                  <a:lnTo>
                    <a:pt x="16256" y="528459"/>
                  </a:lnTo>
                  <a:lnTo>
                    <a:pt x="562775" y="528459"/>
                  </a:lnTo>
                  <a:lnTo>
                    <a:pt x="562775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3367" y="2925000"/>
              <a:ext cx="3320059" cy="3932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58204" y="3130823"/>
              <a:ext cx="563245" cy="695960"/>
            </a:xfrm>
            <a:custGeom>
              <a:avLst/>
              <a:gdLst/>
              <a:ahLst/>
              <a:cxnLst/>
              <a:rect l="l" t="t" r="r" b="b"/>
              <a:pathLst>
                <a:path w="563245" h="695960">
                  <a:moveTo>
                    <a:pt x="0" y="0"/>
                  </a:moveTo>
                  <a:lnTo>
                    <a:pt x="0" y="695642"/>
                  </a:lnTo>
                  <a:lnTo>
                    <a:pt x="562787" y="523494"/>
                  </a:lnTo>
                  <a:lnTo>
                    <a:pt x="562787" y="172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82300" y="3743299"/>
              <a:ext cx="1810892" cy="22384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86347" y="3289399"/>
              <a:ext cx="781685" cy="965835"/>
            </a:xfrm>
            <a:custGeom>
              <a:avLst/>
              <a:gdLst/>
              <a:ahLst/>
              <a:cxnLst/>
              <a:rect l="l" t="t" r="r" b="b"/>
              <a:pathLst>
                <a:path w="781684" h="965835">
                  <a:moveTo>
                    <a:pt x="781151" y="0"/>
                  </a:moveTo>
                  <a:lnTo>
                    <a:pt x="0" y="238975"/>
                  </a:lnTo>
                  <a:lnTo>
                    <a:pt x="0" y="726617"/>
                  </a:lnTo>
                  <a:lnTo>
                    <a:pt x="781151" y="965568"/>
                  </a:lnTo>
                  <a:lnTo>
                    <a:pt x="781151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39963" y="3458443"/>
              <a:ext cx="563245" cy="695960"/>
            </a:xfrm>
            <a:custGeom>
              <a:avLst/>
              <a:gdLst/>
              <a:ahLst/>
              <a:cxnLst/>
              <a:rect l="l" t="t" r="r" b="b"/>
              <a:pathLst>
                <a:path w="563245" h="695960">
                  <a:moveTo>
                    <a:pt x="0" y="0"/>
                  </a:moveTo>
                  <a:lnTo>
                    <a:pt x="0" y="695642"/>
                  </a:lnTo>
                  <a:lnTo>
                    <a:pt x="562775" y="523481"/>
                  </a:lnTo>
                  <a:lnTo>
                    <a:pt x="562775" y="172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1672" y="3915663"/>
              <a:ext cx="1656461" cy="20152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65599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17" name="object 1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21" name="object 2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2: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What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am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communicating?</a:t>
            </a:r>
            <a:endParaRPr sz="3200" dirty="0"/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0965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Body</a:t>
            </a:r>
            <a:r>
              <a:rPr sz="3200" spc="-5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language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facts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1918020"/>
            <a:ext cx="10965815" cy="269875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Did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know?</a:t>
            </a:r>
            <a:endParaRPr sz="20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114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disgust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 wrinkle up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our noses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raise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top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lip.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expression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used in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cultures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worldwide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smile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too.</a:t>
            </a:r>
            <a:r>
              <a:rPr sz="20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genuine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smile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muscles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around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eyes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can’t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fake</a:t>
            </a:r>
            <a:endParaRPr sz="2000">
              <a:latin typeface="Arial"/>
              <a:cs typeface="Arial"/>
            </a:endParaRPr>
          </a:p>
          <a:p>
            <a:pPr marL="300355" marR="2540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If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interested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someone 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talking to you, your feet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 usually be pointing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towards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even if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you’re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actually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talking to them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Animals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know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narrow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eyes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pleased 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712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Body</a:t>
            </a:r>
            <a:r>
              <a:rPr sz="3200" spc="-5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language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facts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071225" cy="3953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272415" indent="-288290">
              <a:lnSpc>
                <a:spcPct val="100000"/>
              </a:lnSpc>
              <a:spcBef>
                <a:spcPts val="10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Lots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body language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gestures are about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 others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follow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leader.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Watch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what happens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cross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one leg, put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hand 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chin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move forward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chair.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start to copy you! This technique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often used in interviews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it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candidate 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more relaxed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9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often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spot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when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someone</a:t>
            </a:r>
            <a:r>
              <a:rPr sz="2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telling</a:t>
            </a:r>
            <a:r>
              <a:rPr sz="2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truth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looking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(or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all)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signs: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85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Little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eye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565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Sweating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565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spc="-80" dirty="0">
                <a:solidFill>
                  <a:srgbClr val="231F20"/>
                </a:solidFill>
                <a:latin typeface="Arial"/>
                <a:cs typeface="Arial"/>
              </a:rPr>
              <a:t>Too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hand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movements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565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Biting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fingernails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565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Chewing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inside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mouth</a:t>
            </a:r>
            <a:endParaRPr sz="2000">
              <a:latin typeface="Arial"/>
              <a:cs typeface="Arial"/>
            </a:endParaRPr>
          </a:p>
          <a:p>
            <a:pPr marL="588645" lvl="1" indent="-288925">
              <a:lnSpc>
                <a:spcPct val="100000"/>
              </a:lnSpc>
              <a:spcBef>
                <a:spcPts val="570"/>
              </a:spcBef>
              <a:buChar char="–"/>
              <a:tabLst>
                <a:tab pos="588645" algn="l"/>
                <a:tab pos="58928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Swallowing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(because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inside 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mouth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dry)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13448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Challenge: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What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am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 </a:t>
            </a:r>
            <a:r>
              <a:rPr sz="3200" spc="-87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communicating?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27282" y="2513650"/>
            <a:ext cx="506666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pairs.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it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turns to choose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one 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prompt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cards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act out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emotion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/ feeling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card to your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partner. </a:t>
            </a: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only use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language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talking!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425450">
              <a:lnSpc>
                <a:spcPct val="100000"/>
              </a:lnSpc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partner has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guess what emotion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/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conveying.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716" y="959501"/>
            <a:ext cx="5644476" cy="58984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5836" y="540003"/>
            <a:ext cx="5297353" cy="53106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13448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Challenge: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What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am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 </a:t>
            </a:r>
            <a:r>
              <a:rPr sz="3200" spc="-87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communicating?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27282" y="2513650"/>
            <a:ext cx="5222240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emotion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wheel.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2032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wheel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identify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feelings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relate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our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emotions.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202565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how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might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sz="2000" spc="-5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 important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interview.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mixed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feelings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associated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(outer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circle)?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harness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feelings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successful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interview?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6" name="object 6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17" name="object 1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21" name="object 2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3: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Observing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body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language</a:t>
            </a:r>
            <a:endParaRPr sz="3200" dirty="0"/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5018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3087"/>
                </a:solidFill>
              </a:rPr>
              <a:t>Observing</a:t>
            </a:r>
            <a:r>
              <a:rPr sz="3200" spc="-5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body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language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52070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images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next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slides.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column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worksheet,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record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language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health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professionals.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4205" y="1165865"/>
              <a:ext cx="3021585" cy="43871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3209" y="3027789"/>
            <a:ext cx="61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GP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60433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17" name="object 1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21" name="object 2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1: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Interpreting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body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language</a:t>
            </a:r>
            <a:endParaRPr sz="3200" dirty="0"/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8305" y="360057"/>
            <a:ext cx="8616950" cy="6137910"/>
            <a:chOff x="1788305" y="360057"/>
            <a:chExt cx="861695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4760" y="360057"/>
              <a:ext cx="5690146" cy="61378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8305" y="1669542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3262198" y="0"/>
                  </a:moveTo>
                  <a:lnTo>
                    <a:pt x="0" y="870902"/>
                  </a:lnTo>
                  <a:lnTo>
                    <a:pt x="0" y="2648038"/>
                  </a:lnTo>
                  <a:lnTo>
                    <a:pt x="3262198" y="3518916"/>
                  </a:lnTo>
                  <a:lnTo>
                    <a:pt x="326219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7121" y="2966736"/>
            <a:ext cx="2189480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5" dirty="0"/>
              <a:t>Mental </a:t>
            </a:r>
            <a:r>
              <a:rPr spc="10" dirty="0"/>
              <a:t> </a:t>
            </a:r>
            <a:r>
              <a:rPr spc="5" dirty="0"/>
              <a:t>health</a:t>
            </a:r>
            <a:r>
              <a:rPr spc="-70" dirty="0"/>
              <a:t> </a:t>
            </a:r>
            <a:r>
              <a:rPr spc="5" dirty="0"/>
              <a:t>nurse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8305" y="360045"/>
            <a:ext cx="8616950" cy="6137910"/>
            <a:chOff x="1788305" y="360045"/>
            <a:chExt cx="861695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4760" y="360045"/>
              <a:ext cx="5690146" cy="61378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8305" y="1669535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3262198" y="0"/>
                  </a:moveTo>
                  <a:lnTo>
                    <a:pt x="0" y="870902"/>
                  </a:lnTo>
                  <a:lnTo>
                    <a:pt x="0" y="2648038"/>
                  </a:lnTo>
                  <a:lnTo>
                    <a:pt x="3262198" y="3518916"/>
                  </a:lnTo>
                  <a:lnTo>
                    <a:pt x="3262198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7121" y="3184965"/>
            <a:ext cx="1643380" cy="462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5" dirty="0"/>
              <a:t>Gardener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8305" y="360057"/>
            <a:ext cx="8616950" cy="6137910"/>
            <a:chOff x="1788305" y="360057"/>
            <a:chExt cx="861695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4760" y="360057"/>
              <a:ext cx="5690146" cy="61378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8305" y="1669542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3262198" y="0"/>
                  </a:moveTo>
                  <a:lnTo>
                    <a:pt x="0" y="870902"/>
                  </a:lnTo>
                  <a:lnTo>
                    <a:pt x="0" y="2648038"/>
                  </a:lnTo>
                  <a:lnTo>
                    <a:pt x="3262198" y="3518916"/>
                  </a:lnTo>
                  <a:lnTo>
                    <a:pt x="3262198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7121" y="2966736"/>
            <a:ext cx="1764664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5" dirty="0"/>
              <a:t>Pharmacy  </a:t>
            </a:r>
            <a:r>
              <a:rPr dirty="0"/>
              <a:t>assistant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8305" y="360057"/>
            <a:ext cx="8616950" cy="6137910"/>
            <a:chOff x="1788305" y="360057"/>
            <a:chExt cx="861695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4760" y="360057"/>
              <a:ext cx="5690146" cy="61378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8305" y="1669542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3262198" y="0"/>
                  </a:moveTo>
                  <a:lnTo>
                    <a:pt x="0" y="870902"/>
                  </a:lnTo>
                  <a:lnTo>
                    <a:pt x="0" y="2648038"/>
                  </a:lnTo>
                  <a:lnTo>
                    <a:pt x="3262198" y="3518916"/>
                  </a:lnTo>
                  <a:lnTo>
                    <a:pt x="3262198" y="0"/>
                  </a:lnTo>
                  <a:close/>
                </a:path>
              </a:pathLst>
            </a:custGeom>
            <a:solidFill>
              <a:srgbClr val="165B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7121" y="2966736"/>
            <a:ext cx="2672715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5" dirty="0"/>
              <a:t>Maternity </a:t>
            </a:r>
            <a:r>
              <a:rPr spc="10" dirty="0"/>
              <a:t> </a:t>
            </a:r>
            <a:r>
              <a:rPr dirty="0"/>
              <a:t>support</a:t>
            </a:r>
            <a:r>
              <a:rPr spc="-60" dirty="0"/>
              <a:t> </a:t>
            </a:r>
            <a:r>
              <a:rPr spc="5" dirty="0"/>
              <a:t>worker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1647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17" name="object 1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21" name="object 2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4: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35" dirty="0">
                <a:solidFill>
                  <a:srgbClr val="003087"/>
                </a:solidFill>
              </a:rPr>
              <a:t>Verbal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communication</a:t>
            </a:r>
            <a:endParaRPr sz="3200" dirty="0"/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26460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3087"/>
                </a:solidFill>
              </a:rPr>
              <a:t>Things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to</a:t>
            </a:r>
            <a:r>
              <a:rPr sz="3200" spc="-4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say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61956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Take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another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images.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 column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C, write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things 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each person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could say 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reassure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patient.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60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57" y="746404"/>
                  </a:lnTo>
                  <a:lnTo>
                    <a:pt x="1464957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03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81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66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47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39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09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95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95" y="746150"/>
                  </a:lnTo>
                  <a:lnTo>
                    <a:pt x="1464995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88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27" y="769340"/>
                  </a:lnTo>
                  <a:lnTo>
                    <a:pt x="1544027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307998" y="1044003"/>
            <a:ext cx="3357245" cy="4747260"/>
            <a:chOff x="7307998" y="1044003"/>
            <a:chExt cx="3357245" cy="474726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4205" y="1165865"/>
              <a:ext cx="3021585" cy="43871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20698" y="1056703"/>
              <a:ext cx="3331845" cy="4721860"/>
            </a:xfrm>
            <a:custGeom>
              <a:avLst/>
              <a:gdLst/>
              <a:ahLst/>
              <a:cxnLst/>
              <a:rect l="l" t="t" r="r" b="b"/>
              <a:pathLst>
                <a:path w="3331845" h="4721860">
                  <a:moveTo>
                    <a:pt x="0" y="4721263"/>
                  </a:moveTo>
                  <a:lnTo>
                    <a:pt x="3331235" y="4721263"/>
                  </a:lnTo>
                  <a:lnTo>
                    <a:pt x="3331235" y="0"/>
                  </a:lnTo>
                  <a:lnTo>
                    <a:pt x="0" y="0"/>
                  </a:lnTo>
                  <a:lnTo>
                    <a:pt x="0" y="4721263"/>
                  </a:lnTo>
                  <a:close/>
                </a:path>
              </a:pathLst>
            </a:custGeom>
            <a:ln w="25400">
              <a:solidFill>
                <a:srgbClr val="E6E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396130F7-9DAE-C447-A95E-361E4C360C9E}"/>
              </a:ext>
            </a:extLst>
          </p:cNvPr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781986" y="177120"/>
            <a:ext cx="5712120" cy="608241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149810" y="1489589"/>
            <a:ext cx="3262629" cy="3519170"/>
          </a:xfrm>
          <a:custGeom>
            <a:avLst/>
            <a:gdLst/>
            <a:ahLst/>
            <a:cxnLst/>
            <a:rect l="l" t="t" r="r" b="b"/>
            <a:pathLst>
              <a:path w="3262629" h="3519170">
                <a:moveTo>
                  <a:pt x="0" y="0"/>
                </a:moveTo>
                <a:lnTo>
                  <a:pt x="0" y="3518916"/>
                </a:lnTo>
                <a:lnTo>
                  <a:pt x="3262198" y="2648038"/>
                </a:lnTo>
                <a:lnTo>
                  <a:pt x="3262198" y="870902"/>
                </a:lnTo>
                <a:lnTo>
                  <a:pt x="0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05450" marR="5080">
              <a:lnSpc>
                <a:spcPct val="100499"/>
              </a:lnSpc>
              <a:spcBef>
                <a:spcPts val="95"/>
              </a:spcBef>
            </a:pPr>
            <a:r>
              <a:rPr spc="5" dirty="0"/>
              <a:t>What</a:t>
            </a:r>
            <a:r>
              <a:rPr spc="-50" dirty="0"/>
              <a:t> </a:t>
            </a:r>
            <a:r>
              <a:rPr dirty="0"/>
              <a:t>messages </a:t>
            </a:r>
            <a:r>
              <a:rPr spc="-780" dirty="0"/>
              <a:t> </a:t>
            </a:r>
            <a:r>
              <a:rPr dirty="0"/>
              <a:t>are </a:t>
            </a:r>
            <a:r>
              <a:rPr spc="5" dirty="0"/>
              <a:t>they </a:t>
            </a:r>
            <a:r>
              <a:rPr spc="10" dirty="0"/>
              <a:t> </a:t>
            </a:r>
            <a:r>
              <a:rPr dirty="0"/>
              <a:t>conveying?</a:t>
            </a:r>
          </a:p>
        </p:txBody>
      </p:sp>
      <p:pic>
        <p:nvPicPr>
          <p:cNvPr id="9" name="bg object 16">
            <a:extLst>
              <a:ext uri="{FF2B5EF4-FFF2-40B4-BE49-F238E27FC236}">
                <a16:creationId xmlns:a16="http://schemas.microsoft.com/office/drawing/2014/main" id="{A30B5F8E-DF32-B746-A13D-6077977A0E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AB90B2CA-91AA-7E40-A6D2-843BBA19642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1986" y="177120"/>
            <a:ext cx="5712120" cy="608241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149810" y="1489589"/>
            <a:ext cx="3262629" cy="3519170"/>
          </a:xfrm>
          <a:custGeom>
            <a:avLst/>
            <a:gdLst/>
            <a:ahLst/>
            <a:cxnLst/>
            <a:rect l="l" t="t" r="r" b="b"/>
            <a:pathLst>
              <a:path w="3262629" h="3519170">
                <a:moveTo>
                  <a:pt x="0" y="0"/>
                </a:moveTo>
                <a:lnTo>
                  <a:pt x="0" y="3518916"/>
                </a:lnTo>
                <a:lnTo>
                  <a:pt x="3262198" y="2648038"/>
                </a:lnTo>
                <a:lnTo>
                  <a:pt x="3262198" y="870902"/>
                </a:lnTo>
                <a:lnTo>
                  <a:pt x="0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58631" y="2568544"/>
            <a:ext cx="2774315" cy="133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850" b="1" spc="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8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2850" b="1" spc="-7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850" b="1" spc="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8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conveying?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8052" y="5153195"/>
            <a:ext cx="2329815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“I’m</a:t>
            </a:r>
            <a:r>
              <a:rPr sz="285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stressed </a:t>
            </a:r>
            <a:r>
              <a:rPr sz="2850" b="1" spc="-7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85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angry”</a:t>
            </a:r>
            <a:endParaRPr sz="28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49807" y="359994"/>
            <a:ext cx="2484120" cy="594360"/>
          </a:xfrm>
          <a:prstGeom prst="rect">
            <a:avLst/>
          </a:prstGeom>
          <a:solidFill>
            <a:srgbClr val="003087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30175">
              <a:lnSpc>
                <a:spcPct val="100000"/>
              </a:lnSpc>
              <a:spcBef>
                <a:spcPts val="1190"/>
              </a:spcBef>
            </a:pPr>
            <a:r>
              <a:rPr sz="1800" spc="-5" dirty="0"/>
              <a:t>Body</a:t>
            </a:r>
            <a:r>
              <a:rPr sz="1800" spc="-30" dirty="0"/>
              <a:t> </a:t>
            </a:r>
            <a:r>
              <a:rPr sz="1800" spc="-5" dirty="0"/>
              <a:t>and</a:t>
            </a:r>
            <a:r>
              <a:rPr sz="1800" spc="-25" dirty="0"/>
              <a:t> </a:t>
            </a:r>
            <a:r>
              <a:rPr sz="1800" dirty="0"/>
              <a:t>face</a:t>
            </a:r>
            <a:r>
              <a:rPr sz="1800" spc="-20" dirty="0"/>
              <a:t> </a:t>
            </a:r>
            <a:r>
              <a:rPr sz="1800" dirty="0"/>
              <a:t>tense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1542605" y="4967985"/>
            <a:ext cx="2072639" cy="594360"/>
          </a:xfrm>
          <a:prstGeom prst="rect">
            <a:avLst/>
          </a:prstGeom>
          <a:solidFill>
            <a:srgbClr val="003087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59385">
              <a:lnSpc>
                <a:spcPct val="100000"/>
              </a:lnSpc>
              <a:spcBef>
                <a:spcPts val="11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Hands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clenched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84003" y="2952026"/>
            <a:ext cx="1760855" cy="594360"/>
          </a:xfrm>
          <a:prstGeom prst="rect">
            <a:avLst/>
          </a:prstGeom>
          <a:solidFill>
            <a:srgbClr val="003087"/>
          </a:solidFill>
        </p:spPr>
        <p:txBody>
          <a:bodyPr vert="horz" wrap="square" lIns="0" tIns="151130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Frowning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5999" y="2069973"/>
            <a:ext cx="2072639" cy="594360"/>
          </a:xfrm>
          <a:prstGeom prst="rect">
            <a:avLst/>
          </a:prstGeom>
          <a:solidFill>
            <a:srgbClr val="003087"/>
          </a:solidFill>
        </p:spPr>
        <p:txBody>
          <a:bodyPr vert="horz" wrap="square" lIns="0" tIns="151130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11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Narrowed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eyes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bg object 16">
            <a:extLst>
              <a:ext uri="{FF2B5EF4-FFF2-40B4-BE49-F238E27FC236}">
                <a16:creationId xmlns:a16="http://schemas.microsoft.com/office/drawing/2014/main" id="{F7025C04-E164-0446-8AAB-950C2822C8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BBD6A4F8-D421-AB48-9135-0C80218A03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4330" y="167959"/>
            <a:ext cx="5699916" cy="614958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81192" y="1489589"/>
            <a:ext cx="3262629" cy="3519170"/>
          </a:xfrm>
          <a:custGeom>
            <a:avLst/>
            <a:gdLst/>
            <a:ahLst/>
            <a:cxnLst/>
            <a:rect l="l" t="t" r="r" b="b"/>
            <a:pathLst>
              <a:path w="3262629" h="3519170">
                <a:moveTo>
                  <a:pt x="3262198" y="0"/>
                </a:moveTo>
                <a:lnTo>
                  <a:pt x="0" y="870902"/>
                </a:lnTo>
                <a:lnTo>
                  <a:pt x="0" y="2648038"/>
                </a:lnTo>
                <a:lnTo>
                  <a:pt x="3262198" y="3518916"/>
                </a:lnTo>
                <a:lnTo>
                  <a:pt x="32621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0009" y="2568544"/>
            <a:ext cx="2774315" cy="133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5" dirty="0"/>
              <a:t>What</a:t>
            </a:r>
            <a:r>
              <a:rPr spc="-50" dirty="0"/>
              <a:t> </a:t>
            </a:r>
            <a:r>
              <a:rPr dirty="0"/>
              <a:t>messages </a:t>
            </a:r>
            <a:r>
              <a:rPr spc="-780" dirty="0"/>
              <a:t> </a:t>
            </a:r>
            <a:r>
              <a:rPr dirty="0"/>
              <a:t>are </a:t>
            </a:r>
            <a:r>
              <a:rPr spc="5" dirty="0"/>
              <a:t>they </a:t>
            </a:r>
            <a:r>
              <a:rPr spc="10" dirty="0"/>
              <a:t> </a:t>
            </a:r>
            <a:r>
              <a:rPr dirty="0"/>
              <a:t>conveying?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2">
            <a:extLst>
              <a:ext uri="{FF2B5EF4-FFF2-40B4-BE49-F238E27FC236}">
                <a16:creationId xmlns:a16="http://schemas.microsoft.com/office/drawing/2014/main" id="{D975BFF3-9297-7741-8AED-B9865E887EC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4330" y="167959"/>
            <a:ext cx="5699916" cy="614958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8628357" y="5928475"/>
            <a:ext cx="2673350" cy="4622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“I’m</a:t>
            </a:r>
            <a:r>
              <a:rPr sz="285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85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trouble”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407" y="5928475"/>
            <a:ext cx="3703320" cy="4622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“I’m</a:t>
            </a:r>
            <a:r>
              <a:rPr sz="285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annoyed,</a:t>
            </a:r>
            <a:r>
              <a:rPr sz="285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angry”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88305" y="1489589"/>
            <a:ext cx="3262629" cy="3519170"/>
          </a:xfrm>
          <a:custGeom>
            <a:avLst/>
            <a:gdLst/>
            <a:ahLst/>
            <a:cxnLst/>
            <a:rect l="l" t="t" r="r" b="b"/>
            <a:pathLst>
              <a:path w="3262629" h="3519170">
                <a:moveTo>
                  <a:pt x="3262198" y="0"/>
                </a:moveTo>
                <a:lnTo>
                  <a:pt x="0" y="870902"/>
                </a:lnTo>
                <a:lnTo>
                  <a:pt x="0" y="2648038"/>
                </a:lnTo>
                <a:lnTo>
                  <a:pt x="3262198" y="3518916"/>
                </a:lnTo>
                <a:lnTo>
                  <a:pt x="32621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97121" y="2568544"/>
            <a:ext cx="2774315" cy="133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850" b="1" spc="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8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2850" b="1" spc="-7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850" b="1" spc="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8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conveying?</a:t>
            </a:r>
            <a:endParaRPr sz="28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8600" y="221665"/>
            <a:ext cx="2940685" cy="594360"/>
          </a:xfrm>
          <a:prstGeom prst="rect">
            <a:avLst/>
          </a:prstGeom>
          <a:solidFill>
            <a:srgbClr val="AD2672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190"/>
              </a:spcBef>
            </a:pPr>
            <a:r>
              <a:rPr sz="1800" dirty="0"/>
              <a:t>Looking</a:t>
            </a:r>
            <a:r>
              <a:rPr sz="1800" spc="-20" dirty="0"/>
              <a:t> </a:t>
            </a:r>
            <a:r>
              <a:rPr sz="1800" dirty="0"/>
              <a:t>down</a:t>
            </a:r>
            <a:r>
              <a:rPr sz="1800" spc="-20" dirty="0"/>
              <a:t> </a:t>
            </a:r>
            <a:r>
              <a:rPr sz="1800" spc="-5" dirty="0"/>
              <a:t>at</a:t>
            </a:r>
            <a:r>
              <a:rPr sz="1800" spc="-20" dirty="0"/>
              <a:t> </a:t>
            </a:r>
            <a:r>
              <a:rPr sz="1800" dirty="0"/>
              <a:t>the</a:t>
            </a:r>
            <a:r>
              <a:rPr sz="1800" spc="-20" dirty="0"/>
              <a:t> </a:t>
            </a:r>
            <a:r>
              <a:rPr sz="1800" dirty="0"/>
              <a:t>girl</a:t>
            </a:r>
            <a:endParaRPr sz="1800"/>
          </a:p>
        </p:txBody>
      </p:sp>
      <p:sp>
        <p:nvSpPr>
          <p:cNvPr id="9" name="object 9"/>
          <p:cNvSpPr txBox="1"/>
          <p:nvPr/>
        </p:nvSpPr>
        <p:spPr>
          <a:xfrm>
            <a:off x="2109825" y="895553"/>
            <a:ext cx="2605405" cy="594360"/>
          </a:xfrm>
          <a:prstGeom prst="rect">
            <a:avLst/>
          </a:prstGeom>
          <a:solidFill>
            <a:srgbClr val="AD2672"/>
          </a:solidFill>
        </p:spPr>
        <p:txBody>
          <a:bodyPr vert="horz" wrap="square" lIns="0" tIns="151130" rIns="0" bIns="0" rtlCol="0">
            <a:spAutoFit/>
          </a:bodyPr>
          <a:lstStyle/>
          <a:p>
            <a:pPr marL="260985">
              <a:lnSpc>
                <a:spcPct val="100000"/>
              </a:lnSpc>
              <a:spcBef>
                <a:spcPts val="119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Frowning,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smile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09825" y="5008498"/>
            <a:ext cx="2605405" cy="594360"/>
          </a:xfrm>
          <a:prstGeom prst="rect">
            <a:avLst/>
          </a:prstGeom>
          <a:solidFill>
            <a:srgbClr val="AD2672"/>
          </a:solidFill>
        </p:spPr>
        <p:txBody>
          <a:bodyPr vert="horz" wrap="square" lIns="0" tIns="151130" rIns="0" bIns="0" rtlCol="0">
            <a:spAutoFit/>
          </a:bodyPr>
          <a:lstStyle/>
          <a:p>
            <a:pPr marL="534035">
              <a:lnSpc>
                <a:spcPct val="100000"/>
              </a:lnSpc>
              <a:spcBef>
                <a:spcPts val="11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Hand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pointing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41054" y="954024"/>
            <a:ext cx="2605405" cy="594360"/>
          </a:xfrm>
          <a:prstGeom prst="rect">
            <a:avLst/>
          </a:prstGeom>
          <a:solidFill>
            <a:srgbClr val="AD2672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1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eyes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43994" y="3589832"/>
            <a:ext cx="3221355" cy="594360"/>
          </a:xfrm>
          <a:prstGeom prst="rect">
            <a:avLst/>
          </a:prstGeom>
          <a:solidFill>
            <a:srgbClr val="AD2672"/>
          </a:solidFill>
        </p:spPr>
        <p:txBody>
          <a:bodyPr vert="horz" wrap="square" lIns="0" tIns="151130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119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Mouth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slightly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turned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72130" y="4711484"/>
            <a:ext cx="2381250" cy="594360"/>
          </a:xfrm>
          <a:prstGeom prst="rect">
            <a:avLst/>
          </a:prstGeom>
          <a:solidFill>
            <a:srgbClr val="AD2672"/>
          </a:solidFill>
        </p:spPr>
        <p:txBody>
          <a:bodyPr vert="horz" wrap="square" lIns="0" tIns="151130" rIns="0" bIns="0" rtlCol="0">
            <a:spAutoFit/>
          </a:bodyPr>
          <a:lstStyle/>
          <a:p>
            <a:pPr marL="212090">
              <a:lnSpc>
                <a:spcPct val="100000"/>
              </a:lnSpc>
              <a:spcBef>
                <a:spcPts val="11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turned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away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1187" y="180086"/>
            <a:ext cx="8630920" cy="6137910"/>
            <a:chOff x="1781187" y="180086"/>
            <a:chExt cx="863092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1187" y="180086"/>
              <a:ext cx="5690146" cy="61379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49810" y="1489589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0" y="0"/>
                  </a:moveTo>
                  <a:lnTo>
                    <a:pt x="0" y="3518916"/>
                  </a:lnTo>
                  <a:lnTo>
                    <a:pt x="3262198" y="2648038"/>
                  </a:lnTo>
                  <a:lnTo>
                    <a:pt x="3262198" y="87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58631" y="2568544"/>
            <a:ext cx="2572385" cy="133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dirty="0"/>
              <a:t>Are</a:t>
            </a:r>
            <a:r>
              <a:rPr spc="-35" dirty="0"/>
              <a:t> </a:t>
            </a:r>
            <a:r>
              <a:rPr spc="5" dirty="0"/>
              <a:t>they</a:t>
            </a:r>
            <a:r>
              <a:rPr spc="-30" dirty="0"/>
              <a:t> </a:t>
            </a:r>
            <a:r>
              <a:rPr spc="5" dirty="0"/>
              <a:t>doing </a:t>
            </a:r>
            <a:r>
              <a:rPr spc="-780" dirty="0"/>
              <a:t> </a:t>
            </a:r>
            <a:r>
              <a:rPr spc="5" dirty="0"/>
              <a:t>and</a:t>
            </a:r>
            <a:r>
              <a:rPr spc="-40" dirty="0"/>
              <a:t> </a:t>
            </a:r>
            <a:r>
              <a:rPr dirty="0"/>
              <a:t>saying</a:t>
            </a:r>
            <a:r>
              <a:rPr spc="-35" dirty="0"/>
              <a:t> </a:t>
            </a:r>
            <a:r>
              <a:rPr spc="5" dirty="0"/>
              <a:t>the </a:t>
            </a:r>
            <a:r>
              <a:rPr spc="-780" dirty="0"/>
              <a:t> </a:t>
            </a:r>
            <a:r>
              <a:rPr spc="5" dirty="0"/>
              <a:t>same</a:t>
            </a:r>
            <a:r>
              <a:rPr spc="-20" dirty="0"/>
              <a:t> </a:t>
            </a:r>
            <a:r>
              <a:rPr spc="5" dirty="0"/>
              <a:t>thing?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07910" y="4896767"/>
            <a:ext cx="3239770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“I’m finding this </a:t>
            </a:r>
            <a:r>
              <a:rPr sz="285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dirty="0">
                <a:solidFill>
                  <a:srgbClr val="231F20"/>
                </a:solidFill>
                <a:latin typeface="Arial"/>
                <a:cs typeface="Arial"/>
              </a:rPr>
              <a:t>really</a:t>
            </a:r>
            <a:r>
              <a:rPr sz="285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interesting!”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1187" y="180086"/>
            <a:ext cx="8630920" cy="6137910"/>
            <a:chOff x="1781187" y="180086"/>
            <a:chExt cx="8630920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1187" y="180086"/>
              <a:ext cx="5690146" cy="61379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49810" y="1489589"/>
              <a:ext cx="3262629" cy="3519170"/>
            </a:xfrm>
            <a:custGeom>
              <a:avLst/>
              <a:gdLst/>
              <a:ahLst/>
              <a:cxnLst/>
              <a:rect l="l" t="t" r="r" b="b"/>
              <a:pathLst>
                <a:path w="3262629" h="3519170">
                  <a:moveTo>
                    <a:pt x="0" y="0"/>
                  </a:moveTo>
                  <a:lnTo>
                    <a:pt x="0" y="3518916"/>
                  </a:lnTo>
                  <a:lnTo>
                    <a:pt x="3262198" y="2648038"/>
                  </a:lnTo>
                  <a:lnTo>
                    <a:pt x="3262198" y="87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58631" y="2568544"/>
            <a:ext cx="2572385" cy="133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dirty="0"/>
              <a:t>Are</a:t>
            </a:r>
            <a:r>
              <a:rPr spc="-35" dirty="0"/>
              <a:t> </a:t>
            </a:r>
            <a:r>
              <a:rPr spc="5" dirty="0"/>
              <a:t>they</a:t>
            </a:r>
            <a:r>
              <a:rPr spc="-30" dirty="0"/>
              <a:t> </a:t>
            </a:r>
            <a:r>
              <a:rPr spc="5" dirty="0"/>
              <a:t>doing </a:t>
            </a:r>
            <a:r>
              <a:rPr spc="-780" dirty="0"/>
              <a:t> </a:t>
            </a:r>
            <a:r>
              <a:rPr spc="5" dirty="0"/>
              <a:t>and</a:t>
            </a:r>
            <a:r>
              <a:rPr spc="-40" dirty="0"/>
              <a:t> </a:t>
            </a:r>
            <a:r>
              <a:rPr dirty="0"/>
              <a:t>saying</a:t>
            </a:r>
            <a:r>
              <a:rPr spc="-35" dirty="0"/>
              <a:t> </a:t>
            </a:r>
            <a:r>
              <a:rPr spc="5" dirty="0"/>
              <a:t>the </a:t>
            </a:r>
            <a:r>
              <a:rPr spc="-780" dirty="0"/>
              <a:t> </a:t>
            </a:r>
            <a:r>
              <a:rPr spc="5" dirty="0"/>
              <a:t>same</a:t>
            </a:r>
            <a:r>
              <a:rPr spc="-20" dirty="0"/>
              <a:t> </a:t>
            </a:r>
            <a:r>
              <a:rPr spc="5" dirty="0"/>
              <a:t>thing?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35316" y="5144466"/>
            <a:ext cx="1663064" cy="462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“I’m</a:t>
            </a:r>
            <a:r>
              <a:rPr sz="2850" b="1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50" b="1" spc="5" dirty="0">
                <a:solidFill>
                  <a:srgbClr val="231F20"/>
                </a:solidFill>
                <a:latin typeface="Arial"/>
                <a:cs typeface="Arial"/>
              </a:rPr>
              <a:t>fine”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1104</Words>
  <Application>Microsoft Office PowerPoint</Application>
  <PresentationFormat>Widescreen</PresentationFormat>
  <Paragraphs>134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Topic 3: Verbal and non-verbal communication</vt:lpstr>
      <vt:lpstr>Verbal and non-verbal  communication</vt:lpstr>
      <vt:lpstr>Activity 1: Interpreting body language</vt:lpstr>
      <vt:lpstr>What messages  are they  conveying?</vt:lpstr>
      <vt:lpstr>Body and face tense</vt:lpstr>
      <vt:lpstr>What messages  are they  conveying?</vt:lpstr>
      <vt:lpstr>Looking down at the girl</vt:lpstr>
      <vt:lpstr>Are they doing  and saying the  same thing?</vt:lpstr>
      <vt:lpstr>Are they doing  and saying the  same thing?</vt:lpstr>
      <vt:lpstr>Are they doing  and saying the  same thing?</vt:lpstr>
      <vt:lpstr>Why is it important to be aware of your verbal  and non-verbal communication when going  for a job interview?</vt:lpstr>
      <vt:lpstr>Job interview</vt:lpstr>
      <vt:lpstr>PowerPoint Presentation</vt:lpstr>
      <vt:lpstr>Job interview</vt:lpstr>
      <vt:lpstr>Job interview</vt:lpstr>
      <vt:lpstr>Job interview</vt:lpstr>
      <vt:lpstr>Virtual job interviews</vt:lpstr>
      <vt:lpstr>Virtual job interviews</vt:lpstr>
      <vt:lpstr>Why is it important that people who work in the  health service are aware of their verbal and  non-verbal communication?</vt:lpstr>
      <vt:lpstr>Healthcare professionals</vt:lpstr>
      <vt:lpstr>Healthcare professionals</vt:lpstr>
      <vt:lpstr>Activity 2: What am I communicating?</vt:lpstr>
      <vt:lpstr>Body language facts</vt:lpstr>
      <vt:lpstr>Body language facts</vt:lpstr>
      <vt:lpstr>Challenge: What am I  communicating?</vt:lpstr>
      <vt:lpstr>Challenge: What am I  communicating?</vt:lpstr>
      <vt:lpstr>Activity 3: Observing body language</vt:lpstr>
      <vt:lpstr>Observing body language</vt:lpstr>
      <vt:lpstr>PowerPoint Presentation</vt:lpstr>
      <vt:lpstr>Mental  health nurse</vt:lpstr>
      <vt:lpstr>Gardener</vt:lpstr>
      <vt:lpstr>Pharmacy  assistant</vt:lpstr>
      <vt:lpstr>Maternity  support worker</vt:lpstr>
      <vt:lpstr>Activity 4: Verbal communication</vt:lpstr>
      <vt:lpstr>Things to say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3: Verbal and non-verbal communication</dc:title>
  <dc:creator>Darren Aldrich</dc:creator>
  <cp:lastModifiedBy>Darren Aldrich</cp:lastModifiedBy>
  <cp:revision>2</cp:revision>
  <dcterms:created xsi:type="dcterms:W3CDTF">2022-02-17T16:06:59Z</dcterms:created>
  <dcterms:modified xsi:type="dcterms:W3CDTF">2022-02-22T17:01:41Z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2022-02-17T00:00:00Z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2022-02-17T00:00:00Z</vt:filetime>
  </property>
</Properties>
</file>