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87" r:id="rId5"/>
    <p:sldId id="258" r:id="rId6"/>
    <p:sldId id="283" r:id="rId7"/>
    <p:sldId id="291" r:id="rId8"/>
    <p:sldId id="292" r:id="rId9"/>
    <p:sldId id="269" r:id="rId10"/>
    <p:sldId id="293" r:id="rId11"/>
    <p:sldId id="271" r:id="rId12"/>
    <p:sldId id="296" r:id="rId13"/>
    <p:sldId id="273" r:id="rId14"/>
    <p:sldId id="288" r:id="rId15"/>
    <p:sldId id="275" r:id="rId16"/>
    <p:sldId id="276" r:id="rId17"/>
    <p:sldId id="277" r:id="rId18"/>
    <p:sldId id="278" r:id="rId19"/>
    <p:sldId id="29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9"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7"/>
    <a:srgbClr val="FF40FF"/>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autoAdjust="0"/>
    <p:restoredTop sz="94694"/>
  </p:normalViewPr>
  <p:slideViewPr>
    <p:cSldViewPr snapToGrid="0" showGuides="1">
      <p:cViewPr varScale="1">
        <p:scale>
          <a:sx n="108" d="100"/>
          <a:sy n="108" d="100"/>
        </p:scale>
        <p:origin x="468" y="102"/>
      </p:cViewPr>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9-24T14:20:34.641" idx="9">
    <p:pos x="7302" y="3667"/>
    <p:text>/primary</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31/08/2023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1174026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852898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42499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64343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376960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390338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3647921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275956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3652556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785171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329220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2944190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315309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78200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3379979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4020158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Al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44AC117-D226-469F-84EF-13AD15BBC247}"/>
              </a:ext>
            </a:extLst>
          </p:cNvPr>
          <p:cNvSpPr/>
          <p:nvPr/>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E3E7BE28-2796-465D-9305-12051339734D}"/>
              </a:ext>
            </a:extLst>
          </p:cNvPr>
          <p:cNvSpPr/>
          <p:nvPr/>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15" name="Freeform: Shape 11">
            <a:extLst>
              <a:ext uri="{FF2B5EF4-FFF2-40B4-BE49-F238E27FC236}">
                <a16:creationId xmlns:a16="http://schemas.microsoft.com/office/drawing/2014/main" id="{EAA3DB0C-81A2-8D48-BE18-B902180355C8}"/>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6" name="Freeform: Shape 11">
            <a:extLst>
              <a:ext uri="{FF2B5EF4-FFF2-40B4-BE49-F238E27FC236}">
                <a16:creationId xmlns:a16="http://schemas.microsoft.com/office/drawing/2014/main" id="{E9DE337D-77AC-F048-AD39-6F6631B9DC94}"/>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A45A1167-F86C-48BB-AA2D-E83022CFE2C0}"/>
              </a:ext>
            </a:extLst>
          </p:cNvPr>
          <p:cNvSpPr/>
          <p:nvPr/>
        </p:nvSpPr>
        <p:spPr>
          <a:xfrm>
            <a:off x="3043872" y="17271"/>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17" name="Picture Placeholder 16">
            <a:extLst>
              <a:ext uri="{FF2B5EF4-FFF2-40B4-BE49-F238E27FC236}">
                <a16:creationId xmlns:a16="http://schemas.microsoft.com/office/drawing/2014/main" id="{DD111819-B7B7-48F2-AA6E-39FE6DA38F2C}"/>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D5393764-9D4B-4DA1-A3F9-746C7A05AF6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3" name="Freeform: Shape 12">
            <a:extLst>
              <a:ext uri="{FF2B5EF4-FFF2-40B4-BE49-F238E27FC236}">
                <a16:creationId xmlns:a16="http://schemas.microsoft.com/office/drawing/2014/main" id="{E2D68CA2-56D9-4020-AB04-66FF53AEC60F}"/>
              </a:ext>
            </a:extLst>
          </p:cNvPr>
          <p:cNvSpPr/>
          <p:nvPr/>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14" name="Freeform: Shape 19">
            <a:extLst>
              <a:ext uri="{FF2B5EF4-FFF2-40B4-BE49-F238E27FC236}">
                <a16:creationId xmlns:a16="http://schemas.microsoft.com/office/drawing/2014/main" id="{996B9AA2-A041-B34E-A0DA-D7AB128F113E}"/>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8" name="Rectangle 17">
            <a:extLst>
              <a:ext uri="{FF2B5EF4-FFF2-40B4-BE49-F238E27FC236}">
                <a16:creationId xmlns:a16="http://schemas.microsoft.com/office/drawing/2014/main" id="{757742EA-D23C-A847-A006-279EDB2B67C3}"/>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9" name="Freeform: Shape 32">
            <a:extLst>
              <a:ext uri="{FF2B5EF4-FFF2-40B4-BE49-F238E27FC236}">
                <a16:creationId xmlns:a16="http://schemas.microsoft.com/office/drawing/2014/main" id="{D74FC2BD-C59D-1F42-AB25-723CBB36CB94}"/>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1035681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numCol="2"/>
          <a:lstStyle>
            <a:lvl1pPr>
              <a:defRPr sz="2400"/>
            </a:lvl1pPr>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088000"/>
            <a:ext cx="4974847"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088000"/>
            <a:ext cx="4975200"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1913134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338505148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2" name="Rectangle 1">
            <a:extLst>
              <a:ext uri="{FF2B5EF4-FFF2-40B4-BE49-F238E27FC236}">
                <a16:creationId xmlns:a16="http://schemas.microsoft.com/office/drawing/2014/main" id="{ED8C4F29-C737-E948-A5AC-D8024CABC870}"/>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104005874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sz="2200"/>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31/08/2023</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088000"/>
            <a:ext cx="7000239" cy="3312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31/08/2023</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393B4BEA-0692-5E45-A6C6-F79185C9E813}"/>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80" r:id="rId1"/>
    <p:sldLayoutId id="2147483675" r:id="rId2"/>
    <p:sldLayoutId id="2147483678" r:id="rId3"/>
    <p:sldLayoutId id="2147483682"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p15:clr>
            <a:srgbClr val="F26B43"/>
          </p15:clr>
        </p15:guide>
        <p15:guide id="2" orient="horz" pos="4020">
          <p15:clr>
            <a:srgbClr val="F26B43"/>
          </p15:clr>
        </p15:guide>
        <p15:guide id="3" pos="300">
          <p15:clr>
            <a:srgbClr val="F26B43"/>
          </p15:clr>
        </p15:guide>
        <p15:guide id="4" pos="802">
          <p15:clr>
            <a:srgbClr val="F26B43"/>
          </p15:clr>
        </p15:guide>
        <p15:guide id="5" pos="898">
          <p15:clr>
            <a:srgbClr val="F26B43"/>
          </p15:clr>
        </p15:guide>
        <p15:guide id="6" pos="1400">
          <p15:clr>
            <a:srgbClr val="F26B43"/>
          </p15:clr>
        </p15:guide>
        <p15:guide id="7" pos="1496">
          <p15:clr>
            <a:srgbClr val="F26B43"/>
          </p15:clr>
        </p15:guide>
        <p15:guide id="8" pos="1998">
          <p15:clr>
            <a:srgbClr val="F26B43"/>
          </p15:clr>
        </p15:guide>
        <p15:guide id="9" pos="2094">
          <p15:clr>
            <a:srgbClr val="F26B43"/>
          </p15:clr>
        </p15:guide>
        <p15:guide id="10" pos="2593" userDrawn="1">
          <p15:clr>
            <a:srgbClr val="F26B43"/>
          </p15:clr>
        </p15:guide>
        <p15:guide id="11" pos="2729">
          <p15:clr>
            <a:srgbClr val="F26B43"/>
          </p15:clr>
        </p15:guide>
        <p15:guide id="12" pos="3194">
          <p15:clr>
            <a:srgbClr val="F26B43"/>
          </p15:clr>
        </p15:guide>
        <p15:guide id="13" pos="3290">
          <p15:clr>
            <a:srgbClr val="F26B43"/>
          </p15:clr>
        </p15:guide>
        <p15:guide id="14" pos="3792">
          <p15:clr>
            <a:srgbClr val="F26B43"/>
          </p15:clr>
        </p15:guide>
        <p15:guide id="15" pos="3888">
          <p15:clr>
            <a:srgbClr val="F26B43"/>
          </p15:clr>
        </p15:guide>
        <p15:guide id="16" pos="4390">
          <p15:clr>
            <a:srgbClr val="F26B43"/>
          </p15:clr>
        </p15:guide>
        <p15:guide id="17" pos="4486">
          <p15:clr>
            <a:srgbClr val="F26B43"/>
          </p15:clr>
        </p15:guide>
        <p15:guide id="18" pos="4988">
          <p15:clr>
            <a:srgbClr val="F26B43"/>
          </p15:clr>
        </p15:guide>
        <p15:guide id="19" pos="5084">
          <p15:clr>
            <a:srgbClr val="F26B43"/>
          </p15:clr>
        </p15:guide>
        <p15:guide id="20" pos="5586">
          <p15:clr>
            <a:srgbClr val="F26B43"/>
          </p15:clr>
        </p15:guide>
        <p15:guide id="21" pos="5682">
          <p15:clr>
            <a:srgbClr val="F26B43"/>
          </p15:clr>
        </p15:guide>
        <p15:guide id="22" pos="6184">
          <p15:clr>
            <a:srgbClr val="F26B43"/>
          </p15:clr>
        </p15:guide>
        <p15:guide id="23" pos="6280">
          <p15:clr>
            <a:srgbClr val="F26B43"/>
          </p15:clr>
        </p15:guide>
        <p15:guide id="24" pos="6782">
          <p15:clr>
            <a:srgbClr val="F26B43"/>
          </p15:clr>
        </p15:guide>
        <p15:guide id="25" pos="6878">
          <p15:clr>
            <a:srgbClr val="F26B43"/>
          </p15:clr>
        </p15:guide>
        <p15:guide id="26" pos="73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standing in front of a computer&#10;&#10;Description automatically generated">
            <a:extLst>
              <a:ext uri="{FF2B5EF4-FFF2-40B4-BE49-F238E27FC236}">
                <a16:creationId xmlns:a16="http://schemas.microsoft.com/office/drawing/2014/main" id="{5A7B4DFF-86F1-E040-A26E-DE153A2397F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7757" r="27757"/>
          <a:stretch>
            <a:fillRect/>
          </a:stretch>
        </p:blipFill>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a:xfrm>
            <a:off x="3324225" y="1122363"/>
            <a:ext cx="3238621" cy="2387600"/>
          </a:xfrm>
        </p:spPr>
        <p:txBody>
          <a:bodyPr/>
          <a:lstStyle/>
          <a:p>
            <a:r>
              <a:rPr lang="en-GB" dirty="0"/>
              <a:t>History of the NHS</a:t>
            </a:r>
          </a:p>
        </p:txBody>
      </p:sp>
    </p:spTree>
    <p:extLst>
      <p:ext uri="{BB962C8B-B14F-4D97-AF65-F5344CB8AC3E}">
        <p14:creationId xmlns:p14="http://schemas.microsoft.com/office/powerpoint/2010/main" val="1584590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3324225" y="2512868"/>
            <a:ext cx="6917055" cy="3198115"/>
          </a:xfrm>
        </p:spPr>
        <p:txBody>
          <a:bodyPr/>
          <a:lstStyle/>
          <a:p>
            <a:r>
              <a:rPr lang="en-GB" sz="2200" b="0" dirty="0"/>
              <a:t>There are over 350 different roles in the NHS today. Technology has created new jobs and changed the way some jobs are done. For example:</a:t>
            </a:r>
          </a:p>
          <a:p>
            <a:r>
              <a:rPr lang="en-GB" sz="2200" dirty="0"/>
              <a:t>Using new technology</a:t>
            </a:r>
            <a:r>
              <a:rPr lang="en-GB" sz="2200" b="0" dirty="0"/>
              <a:t>, such as: how to carry out CT scans, record patient information electronically, and use special equipment for operations.</a:t>
            </a:r>
          </a:p>
          <a:p>
            <a:r>
              <a:rPr lang="en-GB" sz="2200" dirty="0"/>
              <a:t>Sharing information </a:t>
            </a:r>
            <a:r>
              <a:rPr lang="en-GB" sz="2200" b="0" dirty="0"/>
              <a:t>using email, social media and websites.  The NHS is now one of the the largest e-health services in the world and offers health advice to the public by telephone or through a website (111 and NHS Choices).</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5" y="1318294"/>
            <a:ext cx="7046691" cy="547492"/>
          </a:xfrm>
        </p:spPr>
        <p:txBody>
          <a:bodyPr/>
          <a:lstStyle/>
          <a:p>
            <a:r>
              <a:rPr lang="en-US" dirty="0"/>
              <a:t>Are jobs in the NHS the same today as they were in 1948?</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6</a:t>
            </a:r>
          </a:p>
        </p:txBody>
      </p:sp>
    </p:spTree>
    <p:extLst>
      <p:ext uri="{BB962C8B-B14F-4D97-AF65-F5344CB8AC3E}">
        <p14:creationId xmlns:p14="http://schemas.microsoft.com/office/powerpoint/2010/main" val="374484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a:xfrm>
            <a:off x="2065374" y="2815655"/>
            <a:ext cx="6138949" cy="3002428"/>
          </a:xfrm>
        </p:spPr>
        <p:txBody>
          <a:bodyPr/>
          <a:lstStyle/>
          <a:p>
            <a:r>
              <a:rPr lang="en-US" dirty="0"/>
              <a:t>What’s </a:t>
            </a:r>
            <a:r>
              <a:rPr lang="en-US" i="1" dirty="0"/>
              <a:t>their</a:t>
            </a:r>
            <a:r>
              <a:rPr lang="en-US" dirty="0"/>
              <a:t> story?</a:t>
            </a:r>
          </a:p>
          <a:p>
            <a:pPr lvl="1"/>
            <a:r>
              <a:rPr lang="en-US" dirty="0"/>
              <a:t>Let’s capture some stories about the NHS. Speak to your family about their experiences. Or, do you know anyone who works/has worked for the NHS?</a:t>
            </a:r>
          </a:p>
        </p:txBody>
      </p:sp>
    </p:spTree>
    <p:extLst>
      <p:ext uri="{BB962C8B-B14F-4D97-AF65-F5344CB8AC3E}">
        <p14:creationId xmlns:p14="http://schemas.microsoft.com/office/powerpoint/2010/main" val="2188420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E0987D-52E7-4993-BC22-5F584D816CCD}"/>
              </a:ext>
            </a:extLst>
          </p:cNvPr>
          <p:cNvSpPr>
            <a:spLocks noGrp="1"/>
          </p:cNvSpPr>
          <p:nvPr>
            <p:ph type="title"/>
          </p:nvPr>
        </p:nvSpPr>
        <p:spPr>
          <a:xfrm>
            <a:off x="4332289" y="1401789"/>
            <a:ext cx="6713346" cy="547492"/>
          </a:xfrm>
        </p:spPr>
        <p:txBody>
          <a:bodyPr/>
          <a:lstStyle/>
          <a:p>
            <a:r>
              <a:rPr lang="en-GB" dirty="0"/>
              <a:t>Example questions to ask </a:t>
            </a:r>
          </a:p>
        </p:txBody>
      </p:sp>
      <p:sp>
        <p:nvSpPr>
          <p:cNvPr id="8" name="Content Placeholder 5">
            <a:extLst>
              <a:ext uri="{FF2B5EF4-FFF2-40B4-BE49-F238E27FC236}">
                <a16:creationId xmlns:a16="http://schemas.microsoft.com/office/drawing/2014/main" id="{D7555B27-731B-48D3-942B-59F1DC4249FE}"/>
              </a:ext>
            </a:extLst>
          </p:cNvPr>
          <p:cNvSpPr txBox="1">
            <a:spLocks/>
          </p:cNvSpPr>
          <p:nvPr/>
        </p:nvSpPr>
        <p:spPr>
          <a:xfrm>
            <a:off x="4332288" y="2179320"/>
            <a:ext cx="6434137" cy="3654321"/>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t>What three words would you use to describe the NHS?</a:t>
            </a:r>
          </a:p>
          <a:p>
            <a:r>
              <a:rPr lang="en-US" sz="2200" dirty="0"/>
              <a:t>Do you think the NHS has changed over time? If yes, what was it like before?</a:t>
            </a:r>
          </a:p>
          <a:p>
            <a:r>
              <a:rPr lang="en-US" sz="2200" dirty="0"/>
              <a:t>How would you describe the people who work there?</a:t>
            </a:r>
          </a:p>
          <a:p>
            <a:r>
              <a:rPr lang="en-US" sz="2200" dirty="0"/>
              <a:t>Is there a positive moment or memory that stands out for you?</a:t>
            </a:r>
          </a:p>
          <a:p>
            <a:r>
              <a:rPr lang="en-US" sz="2200" dirty="0"/>
              <a:t>What has been most surprising to you about the NHS?</a:t>
            </a:r>
          </a:p>
          <a:p>
            <a:r>
              <a:rPr lang="en-US" sz="2200" dirty="0"/>
              <a:t>What do you think other people should know about the NHS? </a:t>
            </a:r>
          </a:p>
        </p:txBody>
      </p:sp>
      <p:pic>
        <p:nvPicPr>
          <p:cNvPr id="9" name="Picture 8">
            <a:extLst>
              <a:ext uri="{FF2B5EF4-FFF2-40B4-BE49-F238E27FC236}">
                <a16:creationId xmlns:a16="http://schemas.microsoft.com/office/drawing/2014/main" id="{436E31AF-B8D8-41C5-BF23-48F13ADAE3B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5"/>
            <a:ext cx="2792527" cy="3951777"/>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382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693B32-4D2F-4414-9DD9-F4971AF728EC}"/>
              </a:ext>
            </a:extLst>
          </p:cNvPr>
          <p:cNvSpPr>
            <a:spLocks noGrp="1"/>
          </p:cNvSpPr>
          <p:nvPr>
            <p:ph type="title"/>
          </p:nvPr>
        </p:nvSpPr>
        <p:spPr/>
        <p:txBody>
          <a:bodyPr/>
          <a:lstStyle/>
          <a:p>
            <a:r>
              <a:rPr lang="en-GB" dirty="0"/>
              <a:t>What’s their story?</a:t>
            </a:r>
          </a:p>
        </p:txBody>
      </p:sp>
      <p:sp>
        <p:nvSpPr>
          <p:cNvPr id="6" name="Content Placeholder 5">
            <a:extLst>
              <a:ext uri="{FF2B5EF4-FFF2-40B4-BE49-F238E27FC236}">
                <a16:creationId xmlns:a16="http://schemas.microsoft.com/office/drawing/2014/main" id="{21EB19E1-7FCE-4512-A9DD-665AC3899024}"/>
              </a:ext>
            </a:extLst>
          </p:cNvPr>
          <p:cNvSpPr>
            <a:spLocks noGrp="1"/>
          </p:cNvSpPr>
          <p:nvPr>
            <p:ph idx="1"/>
          </p:nvPr>
        </p:nvSpPr>
        <p:spPr>
          <a:xfrm>
            <a:off x="3324225" y="2368629"/>
            <a:ext cx="5543550" cy="3117771"/>
          </a:xfrm>
        </p:spPr>
        <p:txBody>
          <a:bodyPr/>
          <a:lstStyle/>
          <a:p>
            <a:pPr marL="0" indent="0">
              <a:buNone/>
            </a:pPr>
            <a:r>
              <a:rPr lang="en-US" dirty="0"/>
              <a:t>Write up their story to capture their experience, whether they work/ worked for the NHS or the NHS has helped them.</a:t>
            </a:r>
          </a:p>
          <a:p>
            <a:pPr marL="0" indent="0">
              <a:buNone/>
            </a:pPr>
            <a:endParaRPr lang="en-GB" dirty="0"/>
          </a:p>
        </p:txBody>
      </p:sp>
      <p:pic>
        <p:nvPicPr>
          <p:cNvPr id="3" name="Picture Placeholder 2" descr="A person using a computer talking on a cell phone&#10;&#10;Description automatically generated">
            <a:extLst>
              <a:ext uri="{FF2B5EF4-FFF2-40B4-BE49-F238E27FC236}">
                <a16:creationId xmlns:a16="http://schemas.microsoft.com/office/drawing/2014/main" id="{54A74313-CAAE-224F-96CB-FBB32FA9EB07}"/>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36254" r="24534"/>
          <a:stretch/>
        </p:blipFill>
        <p:spPr>
          <a:xfrm>
            <a:off x="-3882" y="1308735"/>
            <a:ext cx="2748987" cy="4670742"/>
          </a:xfrm>
        </p:spPr>
      </p:pic>
    </p:spTree>
    <p:extLst>
      <p:ext uri="{BB962C8B-B14F-4D97-AF65-F5344CB8AC3E}">
        <p14:creationId xmlns:p14="http://schemas.microsoft.com/office/powerpoint/2010/main" val="745881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3C2EF80-9712-4AFC-898A-AC560BE6E9F8}"/>
              </a:ext>
            </a:extLst>
          </p:cNvPr>
          <p:cNvSpPr>
            <a:spLocks noGrp="1"/>
          </p:cNvSpPr>
          <p:nvPr>
            <p:ph type="body" sz="quarter" idx="14"/>
          </p:nvPr>
        </p:nvSpPr>
        <p:spPr/>
        <p:txBody>
          <a:bodyPr/>
          <a:lstStyle/>
          <a:p>
            <a:r>
              <a:rPr lang="en-GB" dirty="0"/>
              <a:t>What did you learn?</a:t>
            </a:r>
          </a:p>
          <a:p>
            <a:pPr lvl="1"/>
            <a:r>
              <a:rPr lang="en-GB" dirty="0"/>
              <a:t>Learning outcomes</a:t>
            </a:r>
          </a:p>
        </p:txBody>
      </p:sp>
    </p:spTree>
    <p:extLst>
      <p:ext uri="{BB962C8B-B14F-4D97-AF65-F5344CB8AC3E}">
        <p14:creationId xmlns:p14="http://schemas.microsoft.com/office/powerpoint/2010/main" val="202759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7C38-8CFB-40CE-8CCE-ECD05F42389C}"/>
              </a:ext>
            </a:extLst>
          </p:cNvPr>
          <p:cNvSpPr>
            <a:spLocks noGrp="1"/>
          </p:cNvSpPr>
          <p:nvPr>
            <p:ph type="title"/>
          </p:nvPr>
        </p:nvSpPr>
        <p:spPr/>
        <p:txBody>
          <a:bodyPr/>
          <a:lstStyle/>
          <a:p>
            <a:r>
              <a:rPr lang="en-GB" dirty="0"/>
              <a:t>Learning outcomes</a:t>
            </a:r>
          </a:p>
        </p:txBody>
      </p:sp>
      <p:sp>
        <p:nvSpPr>
          <p:cNvPr id="3" name="Content Placeholder 2">
            <a:extLst>
              <a:ext uri="{FF2B5EF4-FFF2-40B4-BE49-F238E27FC236}">
                <a16:creationId xmlns:a16="http://schemas.microsoft.com/office/drawing/2014/main" id="{3406F20C-D759-4DE3-88C9-0FFCEE61FBC0}"/>
              </a:ext>
            </a:extLst>
          </p:cNvPr>
          <p:cNvSpPr>
            <a:spLocks noGrp="1"/>
          </p:cNvSpPr>
          <p:nvPr>
            <p:ph idx="1"/>
          </p:nvPr>
        </p:nvSpPr>
        <p:spPr>
          <a:xfrm>
            <a:off x="3324225" y="2088000"/>
            <a:ext cx="7474956" cy="3469896"/>
          </a:xfrm>
        </p:spPr>
        <p:txBody>
          <a:bodyPr numCol="2" spcCol="180000"/>
          <a:lstStyle/>
          <a:p>
            <a:r>
              <a:rPr lang="en-US" sz="2200" dirty="0"/>
              <a:t>You know about the NHS and understand that jobs, and how you do them, can change over time. Developments in science and technology impact how we work and what we can achieve.</a:t>
            </a:r>
          </a:p>
          <a:p>
            <a:r>
              <a:rPr lang="en-US" sz="2200" dirty="0"/>
              <a:t>You can speak to, and listen to, others to capture stories and share them.</a:t>
            </a:r>
          </a:p>
          <a:p>
            <a:r>
              <a:rPr lang="en-US" sz="2200" dirty="0"/>
              <a:t>You know that laws have been specially introduced to say that men and women have the same rights to opportunities as each other. There is no such thing as a man’s or woman’s job anymore.</a:t>
            </a:r>
          </a:p>
          <a:p>
            <a:endParaRPr lang="en-GB" sz="2400" dirty="0"/>
          </a:p>
        </p:txBody>
      </p:sp>
      <p:pic>
        <p:nvPicPr>
          <p:cNvPr id="6" name="Picture Placeholder 5" descr="A person standing in front of a brick building&#10;&#10;Description automatically generated">
            <a:extLst>
              <a:ext uri="{FF2B5EF4-FFF2-40B4-BE49-F238E27FC236}">
                <a16:creationId xmlns:a16="http://schemas.microsoft.com/office/drawing/2014/main" id="{DFCA8976-0AC9-5F4B-87D1-81CDD54BAB1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391" r="30391"/>
          <a:stretch>
            <a:fillRect/>
          </a:stretch>
        </p:blipFill>
        <p:spPr/>
      </p:pic>
    </p:spTree>
    <p:extLst>
      <p:ext uri="{BB962C8B-B14F-4D97-AF65-F5344CB8AC3E}">
        <p14:creationId xmlns:p14="http://schemas.microsoft.com/office/powerpoint/2010/main" val="342703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3F364F-3BE1-EC4E-8647-EC9A6F45A596}"/>
              </a:ext>
            </a:extLst>
          </p:cNvPr>
          <p:cNvSpPr>
            <a:spLocks noGrp="1"/>
          </p:cNvSpPr>
          <p:nvPr>
            <p:ph type="body" sz="quarter" idx="14"/>
          </p:nvPr>
        </p:nvSpPr>
        <p:spPr/>
        <p:txBody>
          <a:bodyPr anchor="ctr" anchorCtr="0"/>
          <a:lstStyle/>
          <a:p>
            <a:r>
              <a:rPr lang="en-US" dirty="0"/>
              <a:t>Together we can make a difference!</a:t>
            </a:r>
          </a:p>
        </p:txBody>
      </p:sp>
      <p:sp>
        <p:nvSpPr>
          <p:cNvPr id="4" name="TextBox 3">
            <a:extLst>
              <a:ext uri="{FF2B5EF4-FFF2-40B4-BE49-F238E27FC236}">
                <a16:creationId xmlns:a16="http://schemas.microsoft.com/office/drawing/2014/main" id="{E79F4887-F6B9-D64E-936B-D5D27E425375}"/>
              </a:ext>
            </a:extLst>
          </p:cNvPr>
          <p:cNvSpPr txBox="1"/>
          <p:nvPr/>
        </p:nvSpPr>
        <p:spPr>
          <a:xfrm>
            <a:off x="4861367" y="3622876"/>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
        <p:nvSpPr>
          <p:cNvPr id="5" name="TextBox 4">
            <a:extLst>
              <a:ext uri="{FF2B5EF4-FFF2-40B4-BE49-F238E27FC236}">
                <a16:creationId xmlns:a16="http://schemas.microsoft.com/office/drawing/2014/main" id="{F5571C2F-3A22-464B-AD70-B84D1757970A}"/>
              </a:ext>
            </a:extLst>
          </p:cNvPr>
          <p:cNvSpPr txBox="1"/>
          <p:nvPr/>
        </p:nvSpPr>
        <p:spPr>
          <a:xfrm>
            <a:off x="2048719" y="584521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80974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C59EA-4EFC-4E2C-9D8C-B6C1D119091A}"/>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09115593-BC65-4A84-9388-B3CE3517DBE8}"/>
              </a:ext>
            </a:extLst>
          </p:cNvPr>
          <p:cNvSpPr>
            <a:spLocks noGrp="1"/>
          </p:cNvSpPr>
          <p:nvPr>
            <p:ph idx="1"/>
          </p:nvPr>
        </p:nvSpPr>
        <p:spPr>
          <a:xfrm>
            <a:off x="3324225" y="2116800"/>
            <a:ext cx="7442200" cy="3240000"/>
          </a:xfrm>
        </p:spPr>
        <p:txBody>
          <a:bodyPr/>
          <a:lstStyle/>
          <a:p>
            <a:r>
              <a:rPr lang="en-US" dirty="0"/>
              <a:t>The NHS was born in July 1948. It has changed and achieved a vast amount since that time.</a:t>
            </a:r>
          </a:p>
          <a:p>
            <a:r>
              <a:rPr lang="en-US" dirty="0"/>
              <a:t>In what ways has it changed and what are people’s experiences of it?</a:t>
            </a:r>
          </a:p>
          <a:p>
            <a:endParaRPr lang="en-US" dirty="0"/>
          </a:p>
          <a:p>
            <a:endParaRPr lang="en-GB" dirty="0"/>
          </a:p>
        </p:txBody>
      </p:sp>
      <p:pic>
        <p:nvPicPr>
          <p:cNvPr id="6" name="Picture Placeholder 5" descr="A group of people looking at a computer&#10;&#10;Description automatically generated">
            <a:extLst>
              <a:ext uri="{FF2B5EF4-FFF2-40B4-BE49-F238E27FC236}">
                <a16:creationId xmlns:a16="http://schemas.microsoft.com/office/drawing/2014/main" id="{B2AC6776-B67E-A04C-A6F3-87C357835A4F}"/>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0761" t="1" r="24846" b="12272"/>
          <a:stretch/>
        </p:blipFill>
        <p:spPr>
          <a:xfrm>
            <a:off x="-3882" y="1308735"/>
            <a:ext cx="2748987" cy="4670742"/>
          </a:xfrm>
        </p:spPr>
      </p:pic>
    </p:spTree>
    <p:extLst>
      <p:ext uri="{BB962C8B-B14F-4D97-AF65-F5344CB8AC3E}">
        <p14:creationId xmlns:p14="http://schemas.microsoft.com/office/powerpoint/2010/main" val="767234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p:txBody>
          <a:bodyPr/>
          <a:lstStyle/>
          <a:p>
            <a:r>
              <a:rPr lang="en-US" dirty="0"/>
              <a:t>Look back at the past</a:t>
            </a:r>
          </a:p>
          <a:p>
            <a:pPr lvl="1"/>
            <a:r>
              <a:rPr lang="en-US" dirty="0"/>
              <a:t>Use the timeline to find the following information...</a:t>
            </a:r>
          </a:p>
        </p:txBody>
      </p:sp>
      <p:sp>
        <p:nvSpPr>
          <p:cNvPr id="3" name="TextBox 2">
            <a:extLst>
              <a:ext uri="{FF2B5EF4-FFF2-40B4-BE49-F238E27FC236}">
                <a16:creationId xmlns:a16="http://schemas.microsoft.com/office/drawing/2014/main" id="{2F994FC9-C9F4-7047-9E9B-BB3EBC0EC7C9}"/>
              </a:ext>
            </a:extLst>
          </p:cNvPr>
          <p:cNvSpPr txBox="1"/>
          <p:nvPr/>
        </p:nvSpPr>
        <p:spPr>
          <a:xfrm>
            <a:off x="2196548" y="280283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3356260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9D4C0A-1B7E-49CF-A4DB-A2C0FDB73832}"/>
              </a:ext>
            </a:extLst>
          </p:cNvPr>
          <p:cNvSpPr>
            <a:spLocks noGrp="1"/>
          </p:cNvSpPr>
          <p:nvPr>
            <p:ph idx="1"/>
          </p:nvPr>
        </p:nvSpPr>
        <p:spPr>
          <a:xfrm>
            <a:off x="1039812" y="2185921"/>
            <a:ext cx="9726613" cy="3510686"/>
          </a:xfrm>
        </p:spPr>
        <p:txBody>
          <a:bodyPr numCol="2" spcCol="180000"/>
          <a:lstStyle/>
          <a:p>
            <a:pPr marL="365125" indent="-365125">
              <a:buFont typeface="+mj-lt"/>
              <a:buAutoNum type="arabicPeriod"/>
            </a:pPr>
            <a:r>
              <a:rPr lang="en-US" sz="2200" dirty="0"/>
              <a:t>When and why was the NHS </a:t>
            </a:r>
            <a:br>
              <a:rPr lang="en-US" sz="2200" dirty="0"/>
            </a:br>
            <a:r>
              <a:rPr lang="en-US" sz="2200" dirty="0"/>
              <a:t>set up?</a:t>
            </a:r>
          </a:p>
          <a:p>
            <a:pPr marL="365125" indent="-365125">
              <a:buFont typeface="+mj-lt"/>
              <a:buAutoNum type="arabicPeriod"/>
            </a:pPr>
            <a:r>
              <a:rPr lang="en-US" sz="2200" dirty="0"/>
              <a:t>How has the NHS changed </a:t>
            </a:r>
            <a:br>
              <a:rPr lang="en-US" sz="2200" dirty="0"/>
            </a:br>
            <a:r>
              <a:rPr lang="en-US" sz="2200" dirty="0"/>
              <a:t>in size?</a:t>
            </a:r>
          </a:p>
          <a:p>
            <a:pPr marL="365125" indent="-365125">
              <a:buFont typeface="+mj-lt"/>
              <a:buAutoNum type="arabicPeriod"/>
            </a:pPr>
            <a:r>
              <a:rPr lang="en-US" sz="2200" dirty="0"/>
              <a:t>How many patients does the </a:t>
            </a:r>
            <a:br>
              <a:rPr lang="en-US" sz="2200" dirty="0"/>
            </a:br>
            <a:r>
              <a:rPr lang="en-US" sz="2200" dirty="0"/>
              <a:t>NHS see?</a:t>
            </a:r>
          </a:p>
          <a:p>
            <a:pPr marL="365125" indent="-365125">
              <a:buFont typeface="+mj-lt"/>
              <a:buAutoNum type="arabicPeriod"/>
            </a:pPr>
            <a:r>
              <a:rPr lang="en-US" sz="2200" dirty="0"/>
              <a:t>Have men and women always </a:t>
            </a:r>
            <a:br>
              <a:rPr lang="en-US" sz="2200" dirty="0"/>
            </a:br>
            <a:r>
              <a:rPr lang="en-US" sz="2200" dirty="0"/>
              <a:t>had the same rights to opportunities? If not, how has </a:t>
            </a:r>
            <a:br>
              <a:rPr lang="en-US" sz="2200" dirty="0"/>
            </a:br>
            <a:r>
              <a:rPr lang="en-US" sz="2200" dirty="0"/>
              <a:t>that changed over time? </a:t>
            </a:r>
          </a:p>
          <a:p>
            <a:pPr marL="365125" indent="-365125">
              <a:buFont typeface="+mj-lt"/>
              <a:buAutoNum type="arabicPeriod"/>
            </a:pPr>
            <a:r>
              <a:rPr lang="en-US" sz="2200" dirty="0"/>
              <a:t>Can you find at least two examples of how science and technology have helped to improve health and save lives?</a:t>
            </a:r>
          </a:p>
          <a:p>
            <a:pPr marL="365125" indent="-365125">
              <a:buFont typeface="+mj-lt"/>
              <a:buAutoNum type="arabicPeriod"/>
            </a:pPr>
            <a:r>
              <a:rPr lang="en-US" sz="2200" dirty="0"/>
              <a:t>Do you think the jobs in the NHS today are the same as they were </a:t>
            </a:r>
            <a:br>
              <a:rPr lang="en-US" sz="2200" dirty="0"/>
            </a:br>
            <a:r>
              <a:rPr lang="en-US" sz="2200" dirty="0"/>
              <a:t>in 1948?</a:t>
            </a:r>
            <a:endParaRPr lang="en-GB" sz="2200" dirty="0"/>
          </a:p>
        </p:txBody>
      </p:sp>
      <p:sp>
        <p:nvSpPr>
          <p:cNvPr id="2" name="Title 1">
            <a:extLst>
              <a:ext uri="{FF2B5EF4-FFF2-40B4-BE49-F238E27FC236}">
                <a16:creationId xmlns:a16="http://schemas.microsoft.com/office/drawing/2014/main" id="{719C9755-AED9-4065-8F1A-480508FEB4A4}"/>
              </a:ext>
            </a:extLst>
          </p:cNvPr>
          <p:cNvSpPr>
            <a:spLocks noGrp="1"/>
          </p:cNvSpPr>
          <p:nvPr>
            <p:ph type="title"/>
          </p:nvPr>
        </p:nvSpPr>
        <p:spPr/>
        <p:txBody>
          <a:bodyPr/>
          <a:lstStyle/>
          <a:p>
            <a:r>
              <a:rPr lang="en-US" dirty="0"/>
              <a:t>The history of the NHS</a:t>
            </a:r>
            <a:endParaRPr lang="en-GB" dirty="0"/>
          </a:p>
        </p:txBody>
      </p:sp>
    </p:spTree>
    <p:extLst>
      <p:ext uri="{BB962C8B-B14F-4D97-AF65-F5344CB8AC3E}">
        <p14:creationId xmlns:p14="http://schemas.microsoft.com/office/powerpoint/2010/main" val="2307176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p:txBody>
          <a:bodyPr/>
          <a:lstStyle/>
          <a:p>
            <a:r>
              <a:rPr lang="en-US" dirty="0"/>
              <a:t>When and why was the NHS set up?</a:t>
            </a:r>
            <a:endParaRPr lang="en-GB" dirty="0"/>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1948</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Before 1948</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To provide free healthcare to everyone.</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People generally had to pay for their healthcare.</a:t>
            </a:r>
          </a:p>
        </p:txBody>
      </p:sp>
      <p:sp>
        <p:nvSpPr>
          <p:cNvPr id="2" name="Title 4">
            <a:extLst>
              <a:ext uri="{FF2B5EF4-FFF2-40B4-BE49-F238E27FC236}">
                <a16:creationId xmlns:a16="http://schemas.microsoft.com/office/drawing/2014/main" id="{29BE716B-0365-461E-96C0-35FB0E951D24}"/>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1</a:t>
            </a:r>
          </a:p>
        </p:txBody>
      </p:sp>
    </p:spTree>
    <p:extLst>
      <p:ext uri="{BB962C8B-B14F-4D97-AF65-F5344CB8AC3E}">
        <p14:creationId xmlns:p14="http://schemas.microsoft.com/office/powerpoint/2010/main" val="513205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442200" cy="547492"/>
          </a:xfrm>
        </p:spPr>
        <p:txBody>
          <a:bodyPr/>
          <a:lstStyle/>
          <a:p>
            <a:pPr marL="441325" indent="-441325"/>
            <a:r>
              <a:rPr lang="en-US" dirty="0"/>
              <a:t>How has the NHS changed in size?</a:t>
            </a:r>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Then</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Now</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144,000 people worked there when it launched </a:t>
            </a:r>
            <a:br>
              <a:rPr lang="en-US" sz="2400" dirty="0">
                <a:solidFill>
                  <a:schemeClr val="tx2"/>
                </a:solidFill>
              </a:rPr>
            </a:br>
            <a:r>
              <a:rPr lang="en-US" sz="2400" dirty="0">
                <a:solidFill>
                  <a:schemeClr val="tx2"/>
                </a:solidFill>
              </a:rPr>
              <a:t>in 1948.</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1.4 million people work there now. That’s nearly 10 times more.</a:t>
            </a:r>
          </a:p>
        </p:txBody>
      </p:sp>
      <p:sp>
        <p:nvSpPr>
          <p:cNvPr id="2" name="Title 4">
            <a:extLst>
              <a:ext uri="{FF2B5EF4-FFF2-40B4-BE49-F238E27FC236}">
                <a16:creationId xmlns:a16="http://schemas.microsoft.com/office/drawing/2014/main" id="{9D18E2C4-0322-425E-9BF7-68BB299C9CA1}"/>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2</a:t>
            </a:r>
          </a:p>
        </p:txBody>
      </p:sp>
    </p:spTree>
    <p:extLst>
      <p:ext uri="{BB962C8B-B14F-4D97-AF65-F5344CB8AC3E}">
        <p14:creationId xmlns:p14="http://schemas.microsoft.com/office/powerpoint/2010/main" val="2948245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632882"/>
            <a:ext cx="6745750" cy="2906824"/>
          </a:xfrm>
        </p:spPr>
        <p:txBody>
          <a:bodyPr/>
          <a:lstStyle/>
          <a:p>
            <a:r>
              <a:rPr lang="en-US" b="0" dirty="0"/>
              <a:t>The NHS now sees and treats more patients than ever before.</a:t>
            </a:r>
          </a:p>
          <a:p>
            <a:r>
              <a:rPr lang="en-US" dirty="0">
                <a:solidFill>
                  <a:schemeClr val="accent3"/>
                </a:solidFill>
              </a:rPr>
              <a:t>1.5 million patients every 24 hours!</a:t>
            </a:r>
          </a:p>
          <a:p>
            <a:endParaRPr lang="en-GB"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092990" cy="547492"/>
          </a:xfrm>
        </p:spPr>
        <p:txBody>
          <a:bodyPr/>
          <a:lstStyle/>
          <a:p>
            <a:r>
              <a:rPr lang="en-US" dirty="0"/>
              <a:t>How many patients does </a:t>
            </a:r>
            <a:br>
              <a:rPr lang="en-US" dirty="0"/>
            </a:br>
            <a:r>
              <a:rPr lang="en-US" dirty="0"/>
              <a:t>the NHS see?</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3</a:t>
            </a:r>
          </a:p>
        </p:txBody>
      </p:sp>
    </p:spTree>
    <p:extLst>
      <p:ext uri="{BB962C8B-B14F-4D97-AF65-F5344CB8AC3E}">
        <p14:creationId xmlns:p14="http://schemas.microsoft.com/office/powerpoint/2010/main" val="18100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512868"/>
            <a:ext cx="6901815" cy="3752007"/>
          </a:xfrm>
        </p:spPr>
        <p:txBody>
          <a:bodyPr/>
          <a:lstStyle/>
          <a:p>
            <a:r>
              <a:rPr lang="en-US" dirty="0"/>
              <a:t>No. </a:t>
            </a:r>
            <a:r>
              <a:rPr lang="en-US" b="0" dirty="0"/>
              <a:t>But a new law was passed in 1975 which said women need to be treated equally and given the same opportunities as men in the workplace.</a:t>
            </a:r>
          </a:p>
          <a:p>
            <a:r>
              <a:rPr lang="en-US" b="0" dirty="0"/>
              <a:t>The law protects men too. For example, </a:t>
            </a:r>
            <a:br>
              <a:rPr lang="en-US" b="0" dirty="0"/>
            </a:br>
            <a:r>
              <a:rPr lang="en-US" b="0" dirty="0"/>
              <a:t>in 1983 men were allowed to work as midwives in the NHS for the first time. </a:t>
            </a:r>
            <a:br>
              <a:rPr lang="en-US" b="0" dirty="0"/>
            </a:br>
            <a:r>
              <a:rPr lang="en-US" b="0" dirty="0"/>
              <a:t>Up until then, only women had worked </a:t>
            </a:r>
            <a:br>
              <a:rPr lang="en-US" b="0" dirty="0"/>
            </a:br>
            <a:r>
              <a:rPr lang="en-US" b="0" dirty="0"/>
              <a:t>as midwives.</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6901814" cy="547492"/>
          </a:xfrm>
        </p:spPr>
        <p:txBody>
          <a:bodyPr/>
          <a:lstStyle/>
          <a:p>
            <a:r>
              <a:rPr lang="en-US" dirty="0"/>
              <a:t>Have men and women always had the same rights to opportunities?</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4</a:t>
            </a:r>
          </a:p>
        </p:txBody>
      </p:sp>
    </p:spTree>
    <p:extLst>
      <p:ext uri="{BB962C8B-B14F-4D97-AF65-F5344CB8AC3E}">
        <p14:creationId xmlns:p14="http://schemas.microsoft.com/office/powerpoint/2010/main" val="66102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1039813" y="4765323"/>
            <a:ext cx="8116545" cy="1289488"/>
          </a:xfrm>
        </p:spPr>
        <p:txBody>
          <a:bodyPr/>
          <a:lstStyle/>
          <a:p>
            <a:pPr marL="0" indent="0">
              <a:buNone/>
            </a:pPr>
            <a:r>
              <a:rPr lang="en-US" sz="2200" b="0" dirty="0"/>
              <a:t>Improvements in scientific discovery and advances in technology are helping people to live longer and healthier lives.</a:t>
            </a:r>
          </a:p>
          <a:p>
            <a:pPr marL="0" indent="0">
              <a:buNone/>
            </a:pPr>
            <a:endParaRPr lang="en-GB" sz="2200" b="0"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1039813" y="1318294"/>
            <a:ext cx="7881766" cy="1046232"/>
          </a:xfrm>
        </p:spPr>
        <p:txBody>
          <a:bodyPr/>
          <a:lstStyle/>
          <a:p>
            <a:r>
              <a:rPr lang="en-US" dirty="0"/>
              <a:t>Examples of how the NHS has used science and technology </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5</a:t>
            </a:r>
          </a:p>
        </p:txBody>
      </p:sp>
      <p:grpSp>
        <p:nvGrpSpPr>
          <p:cNvPr id="18" name="Group 17">
            <a:extLst>
              <a:ext uri="{FF2B5EF4-FFF2-40B4-BE49-F238E27FC236}">
                <a16:creationId xmlns:a16="http://schemas.microsoft.com/office/drawing/2014/main" id="{DD649E28-CE4F-4612-A83A-643BD304A32C}"/>
              </a:ext>
            </a:extLst>
          </p:cNvPr>
          <p:cNvGrpSpPr/>
          <p:nvPr/>
        </p:nvGrpSpPr>
        <p:grpSpPr>
          <a:xfrm>
            <a:off x="933571" y="2618040"/>
            <a:ext cx="10879217" cy="1581388"/>
            <a:chOff x="2424549" y="2502294"/>
            <a:chExt cx="10879217" cy="1581388"/>
          </a:xfrm>
        </p:grpSpPr>
        <p:sp>
          <p:nvSpPr>
            <p:cNvPr id="13" name="Rectangle 12">
              <a:extLst>
                <a:ext uri="{FF2B5EF4-FFF2-40B4-BE49-F238E27FC236}">
                  <a16:creationId xmlns:a16="http://schemas.microsoft.com/office/drawing/2014/main" id="{9A03EC69-5E69-4C2A-9E61-59CCC0993171}"/>
                </a:ext>
              </a:extLst>
            </p:cNvPr>
            <p:cNvSpPr>
              <a:spLocks/>
            </p:cNvSpPr>
            <p:nvPr/>
          </p:nvSpPr>
          <p:spPr>
            <a:xfrm>
              <a:off x="6817794" y="2502294"/>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1C734EC7-0300-7F4E-92DB-12465681C49B}"/>
                </a:ext>
              </a:extLst>
            </p:cNvPr>
            <p:cNvSpPr>
              <a:spLocks/>
            </p:cNvSpPr>
            <p:nvPr/>
          </p:nvSpPr>
          <p:spPr>
            <a:xfrm>
              <a:off x="112110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Vaccinations to prevent diseases</a:t>
              </a:r>
            </a:p>
          </p:txBody>
        </p:sp>
        <p:sp>
          <p:nvSpPr>
            <p:cNvPr id="20" name="Rectangle 12">
              <a:extLst>
                <a:ext uri="{FF2B5EF4-FFF2-40B4-BE49-F238E27FC236}">
                  <a16:creationId xmlns:a16="http://schemas.microsoft.com/office/drawing/2014/main" id="{28124A35-F714-064D-ADA9-7D56F895F510}"/>
                </a:ext>
              </a:extLst>
            </p:cNvPr>
            <p:cNvSpPr>
              <a:spLocks/>
            </p:cNvSpPr>
            <p:nvPr/>
          </p:nvSpPr>
          <p:spPr>
            <a:xfrm>
              <a:off x="4620894"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see inside </a:t>
              </a:r>
              <a:br>
                <a:rPr lang="en-US" sz="2200" b="1" dirty="0"/>
              </a:br>
              <a:r>
                <a:rPr lang="en-US" sz="2200" b="1" dirty="0"/>
                <a:t>the body</a:t>
              </a:r>
            </a:p>
          </p:txBody>
        </p:sp>
        <p:sp>
          <p:nvSpPr>
            <p:cNvPr id="21" name="Rectangle 12">
              <a:extLst>
                <a:ext uri="{FF2B5EF4-FFF2-40B4-BE49-F238E27FC236}">
                  <a16:creationId xmlns:a16="http://schemas.microsoft.com/office/drawing/2014/main" id="{D45A9A44-88D2-034E-971E-DA75F3AEEA7B}"/>
                </a:ext>
              </a:extLst>
            </p:cNvPr>
            <p:cNvSpPr>
              <a:spLocks/>
            </p:cNvSpPr>
            <p:nvPr/>
          </p:nvSpPr>
          <p:spPr>
            <a:xfrm>
              <a:off x="90141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for heart operations</a:t>
              </a:r>
            </a:p>
          </p:txBody>
        </p:sp>
        <p:sp>
          <p:nvSpPr>
            <p:cNvPr id="22" name="Rectangle 12">
              <a:extLst>
                <a:ext uri="{FF2B5EF4-FFF2-40B4-BE49-F238E27FC236}">
                  <a16:creationId xmlns:a16="http://schemas.microsoft.com/office/drawing/2014/main" id="{882E52AA-4591-2F48-930A-079F32E2D8A6}"/>
                </a:ext>
              </a:extLst>
            </p:cNvPr>
            <p:cNvSpPr>
              <a:spLocks/>
            </p:cNvSpPr>
            <p:nvPr/>
          </p:nvSpPr>
          <p:spPr>
            <a:xfrm>
              <a:off x="242454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76202696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90A8D76E3D42C46A8FA461C1AAF9565" ma:contentTypeVersion="18" ma:contentTypeDescription="Create a new document." ma:contentTypeScope="" ma:versionID="6a8cee60f9505ddcc62607e4f8861454">
  <xsd:schema xmlns:xsd="http://www.w3.org/2001/XMLSchema" xmlns:xs="http://www.w3.org/2001/XMLSchema" xmlns:p="http://schemas.microsoft.com/office/2006/metadata/properties" xmlns:ns2="49b40b59-b3c4-41fc-857f-9f1632628cca" xmlns:ns3="0b246be7-fe4a-4442-b37a-e696c52f782b" targetNamespace="http://schemas.microsoft.com/office/2006/metadata/properties" ma:root="true" ma:fieldsID="0d54ec47be4c47625f4d01b5ad37c72a" ns2:_="" ns3:_="">
    <xsd:import namespace="49b40b59-b3c4-41fc-857f-9f1632628cca"/>
    <xsd:import namespace="0b246be7-fe4a-4442-b37a-e696c52f782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Extrainform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b40b59-b3c4-41fc-857f-9f1632628c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Extrainformation" ma:index="20" nillable="true" ma:displayName="Extra information" ma:format="Dropdown" ma:internalName="Extrainformation">
      <xsd:simpleType>
        <xsd:restriction base="dms:Text">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b5e471e-86a7-4573-b003-24887ebde4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b246be7-fe4a-4442-b37a-e696c52f782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ac5803be-b751-40dc-918f-97330a25888e}" ma:internalName="TaxCatchAll" ma:showField="CatchAllData" ma:web="0b246be7-fe4a-4442-b37a-e696c52f782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Extrainformation xmlns="49b40b59-b3c4-41fc-857f-9f1632628cca" xsi:nil="true"/>
    <TaxCatchAll xmlns="0b246be7-fe4a-4442-b37a-e696c52f782b" xsi:nil="true"/>
    <lcf76f155ced4ddcb4097134ff3c332f xmlns="49b40b59-b3c4-41fc-857f-9f1632628cc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A2A065-643B-46DB-B8DE-FD802D7EB0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b40b59-b3c4-41fc-857f-9f1632628cca"/>
    <ds:schemaRef ds:uri="0b246be7-fe4a-4442-b37a-e696c52f78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B5BF9C3-09BF-409A-A805-3208BEEB335D}">
  <ds:schemaRefs>
    <ds:schemaRef ds:uri="http://schemas.microsoft.com/office/2006/metadata/properties"/>
    <ds:schemaRef ds:uri="http://schemas.microsoft.com/office/infopath/2007/PartnerControls"/>
    <ds:schemaRef ds:uri="49b40b59-b3c4-41fc-857f-9f1632628cca"/>
    <ds:schemaRef ds:uri="0b246be7-fe4a-4442-b37a-e696c52f782b"/>
  </ds:schemaRefs>
</ds:datastoreItem>
</file>

<file path=customXml/itemProps3.xml><?xml version="1.0" encoding="utf-8"?>
<ds:datastoreItem xmlns:ds="http://schemas.openxmlformats.org/officeDocument/2006/customXml" ds:itemID="{C609F0DD-8ED8-4CC7-ABA7-4C75B98432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2439</TotalTime>
  <Words>764</Words>
  <Application>Microsoft Office PowerPoint</Application>
  <PresentationFormat>Widescreen</PresentationFormat>
  <Paragraphs>80</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History of the NHS</vt:lpstr>
      <vt:lpstr>What will you learn?</vt:lpstr>
      <vt:lpstr>PowerPoint Presentation</vt:lpstr>
      <vt:lpstr>The history of the NHS</vt:lpstr>
      <vt:lpstr>When and why was the NHS set up?</vt:lpstr>
      <vt:lpstr>How has the NHS changed in size?</vt:lpstr>
      <vt:lpstr>How many patients does  the NHS see?</vt:lpstr>
      <vt:lpstr>Have men and women always had the same rights to opportunities?</vt:lpstr>
      <vt:lpstr>Examples of how the NHS has used science and technology </vt:lpstr>
      <vt:lpstr>Are jobs in the NHS the same today as they were in 1948?</vt:lpstr>
      <vt:lpstr>PowerPoint Presentation</vt:lpstr>
      <vt:lpstr>Example questions to ask </vt:lpstr>
      <vt:lpstr>What’s their story?</vt:lpstr>
      <vt:lpstr>PowerPoint Presentation</vt:lpstr>
      <vt:lpstr>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Laura Monks</cp:lastModifiedBy>
  <cp:revision>125</cp:revision>
  <dcterms:created xsi:type="dcterms:W3CDTF">2020-09-13T18:14:22Z</dcterms:created>
  <dcterms:modified xsi:type="dcterms:W3CDTF">2023-08-31T13:37:37Z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0x010100B90A8D76E3D42C46A8FA461C1AAF9565</vt:lpwstr>
  </property>
</Properties>
</file>