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3"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00A815-EEAD-F598-1D2F-A634985026E9}" name="CHANGER, Abigail (NHS ENGLAND - T1510)" initials="AC" userId="S::abigail.changer@nhs.net::da75336e-3c82-4876-aeea-a17e5f6c687e" providerId="AD"/>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5339E951-D25E-EE44-5012-19B06D92C8AC}" name="Abigail Changer" initials="AC" userId="S::abigail.changer@hee.nhs.uk::a1290d15-7205-4c67-b0bd-8c8afb5ee56b" providerId="AD"/>
  <p188:author id="{9BCDBB66-B0CC-641D-1A24-164ED4CE1AC0}" name="Abigail Changer" initials="AC" userId="S::Abigail.Changer@hee.nhs.uk::a1290d15-7205-4c67-b0bd-8c8afb5ee56b" providerId="AD"/>
  <p188:author id="{466786DD-052A-0E96-8913-4E667780786A}" name="Laura Monks" initials="LM" userId="S::Laura.Monks@hee.nhs.uk::515682e7-d9c1-41e8-8def-e4cca7c444a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563"/>
    <a:srgbClr val="003087"/>
    <a:srgbClr val="006747"/>
    <a:srgbClr val="0072CE"/>
    <a:srgbClr val="005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8" autoAdjust="0"/>
    <p:restoredTop sz="94694"/>
  </p:normalViewPr>
  <p:slideViewPr>
    <p:cSldViewPr snapToGrid="0" showGuides="1">
      <p:cViewPr varScale="1">
        <p:scale>
          <a:sx n="59" d="100"/>
          <a:sy n="59" d="100"/>
        </p:scale>
        <p:origin x="176" y="5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GER, Abigail (NHS ENGLAND - T1510)" userId="da75336e-3c82-4876-aeea-a17e5f6c687e" providerId="ADAL" clId="{9415C460-9E89-4B03-939C-653D66345AC4}"/>
    <pc:docChg chg="">
      <pc:chgData name="CHANGER, Abigail (NHS ENGLAND - T1510)" userId="da75336e-3c82-4876-aeea-a17e5f6c687e" providerId="ADAL" clId="{9415C460-9E89-4B03-939C-653D66345AC4}" dt="2024-09-12T11:02:31.288" v="4"/>
      <pc:docMkLst>
        <pc:docMk/>
      </pc:docMkLst>
      <pc:sldChg chg="addCm">
        <pc:chgData name="CHANGER, Abigail (NHS ENGLAND - T1510)" userId="da75336e-3c82-4876-aeea-a17e5f6c687e" providerId="ADAL" clId="{9415C460-9E89-4B03-939C-653D66345AC4}" dt="2024-09-12T10:59:42.600" v="0"/>
        <pc:sldMkLst>
          <pc:docMk/>
          <pc:sldMk cId="645246410" sldId="261"/>
        </pc:sldMkLst>
        <pc:extLst>
          <p:ext xmlns:p="http://schemas.openxmlformats.org/presentationml/2006/main" uri="{D6D511B9-2390-475A-947B-AFAB55BFBCF1}">
            <pc226:cmChg xmlns:pc226="http://schemas.microsoft.com/office/powerpoint/2022/06/main/command" chg="add">
              <pc226:chgData name="CHANGER, Abigail (NHS ENGLAND - T1510)" userId="da75336e-3c82-4876-aeea-a17e5f6c687e" providerId="ADAL" clId="{9415C460-9E89-4B03-939C-653D66345AC4}" dt="2024-09-12T10:59:42.600" v="0"/>
              <pc2:cmMkLst xmlns:pc2="http://schemas.microsoft.com/office/powerpoint/2019/9/main/command">
                <pc:docMk/>
                <pc:sldMk cId="645246410" sldId="261"/>
                <pc2:cmMk id="{331A8C1F-2BB7-47C6-A8C4-8C885DCC0D91}"/>
              </pc2:cmMkLst>
            </pc226:cmChg>
          </p:ext>
        </pc:extLst>
      </pc:sldChg>
      <pc:sldChg chg="addCm">
        <pc:chgData name="CHANGER, Abigail (NHS ENGLAND - T1510)" userId="da75336e-3c82-4876-aeea-a17e5f6c687e" providerId="ADAL" clId="{9415C460-9E89-4B03-939C-653D66345AC4}" dt="2024-09-12T11:01:32.536" v="1"/>
        <pc:sldMkLst>
          <pc:docMk/>
          <pc:sldMk cId="1005122120" sldId="267"/>
        </pc:sldMkLst>
        <pc:extLst>
          <p:ext xmlns:p="http://schemas.openxmlformats.org/presentationml/2006/main" uri="{D6D511B9-2390-475A-947B-AFAB55BFBCF1}">
            <pc226:cmChg xmlns:pc226="http://schemas.microsoft.com/office/powerpoint/2022/06/main/command" chg="add">
              <pc226:chgData name="CHANGER, Abigail (NHS ENGLAND - T1510)" userId="da75336e-3c82-4876-aeea-a17e5f6c687e" providerId="ADAL" clId="{9415C460-9E89-4B03-939C-653D66345AC4}" dt="2024-09-12T11:01:32.536" v="1"/>
              <pc2:cmMkLst xmlns:pc2="http://schemas.microsoft.com/office/powerpoint/2019/9/main/command">
                <pc:docMk/>
                <pc:sldMk cId="1005122120" sldId="267"/>
                <pc2:cmMk id="{2467AD73-EB8A-4B10-8FF6-28E9DA1C9568}"/>
              </pc2:cmMkLst>
            </pc226:cmChg>
          </p:ext>
        </pc:extLst>
      </pc:sldChg>
      <pc:sldChg chg="addCm">
        <pc:chgData name="CHANGER, Abigail (NHS ENGLAND - T1510)" userId="da75336e-3c82-4876-aeea-a17e5f6c687e" providerId="ADAL" clId="{9415C460-9E89-4B03-939C-653D66345AC4}" dt="2024-09-12T11:01:48.194" v="2"/>
        <pc:sldMkLst>
          <pc:docMk/>
          <pc:sldMk cId="1675345934" sldId="268"/>
        </pc:sldMkLst>
        <pc:extLst>
          <p:ext xmlns:p="http://schemas.openxmlformats.org/presentationml/2006/main" uri="{D6D511B9-2390-475A-947B-AFAB55BFBCF1}">
            <pc226:cmChg xmlns:pc226="http://schemas.microsoft.com/office/powerpoint/2022/06/main/command" chg="add">
              <pc226:chgData name="CHANGER, Abigail (NHS ENGLAND - T1510)" userId="da75336e-3c82-4876-aeea-a17e5f6c687e" providerId="ADAL" clId="{9415C460-9E89-4B03-939C-653D66345AC4}" dt="2024-09-12T11:01:48.194" v="2"/>
              <pc2:cmMkLst xmlns:pc2="http://schemas.microsoft.com/office/powerpoint/2019/9/main/command">
                <pc:docMk/>
                <pc:sldMk cId="1675345934" sldId="268"/>
                <pc2:cmMk id="{89239CF8-9E26-4453-9143-34620F06CDDC}"/>
              </pc2:cmMkLst>
            </pc226:cmChg>
          </p:ext>
        </pc:extLst>
      </pc:sldChg>
      <pc:sldChg chg="addCm">
        <pc:chgData name="CHANGER, Abigail (NHS ENGLAND - T1510)" userId="da75336e-3c82-4876-aeea-a17e5f6c687e" providerId="ADAL" clId="{9415C460-9E89-4B03-939C-653D66345AC4}" dt="2024-09-12T11:02:02.858" v="3"/>
        <pc:sldMkLst>
          <pc:docMk/>
          <pc:sldMk cId="3359424798" sldId="269"/>
        </pc:sldMkLst>
        <pc:extLst>
          <p:ext xmlns:p="http://schemas.openxmlformats.org/presentationml/2006/main" uri="{D6D511B9-2390-475A-947B-AFAB55BFBCF1}">
            <pc226:cmChg xmlns:pc226="http://schemas.microsoft.com/office/powerpoint/2022/06/main/command" chg="add">
              <pc226:chgData name="CHANGER, Abigail (NHS ENGLAND - T1510)" userId="da75336e-3c82-4876-aeea-a17e5f6c687e" providerId="ADAL" clId="{9415C460-9E89-4B03-939C-653D66345AC4}" dt="2024-09-12T11:02:02.858" v="3"/>
              <pc2:cmMkLst xmlns:pc2="http://schemas.microsoft.com/office/powerpoint/2019/9/main/command">
                <pc:docMk/>
                <pc:sldMk cId="3359424798" sldId="269"/>
                <pc2:cmMk id="{F2BD5C62-64F6-4B22-AFDC-7E67B76E8952}"/>
              </pc2:cmMkLst>
            </pc226:cmChg>
          </p:ext>
        </pc:extLst>
      </pc:sldChg>
      <pc:sldChg chg="addCm">
        <pc:chgData name="CHANGER, Abigail (NHS ENGLAND - T1510)" userId="da75336e-3c82-4876-aeea-a17e5f6c687e" providerId="ADAL" clId="{9415C460-9E89-4B03-939C-653D66345AC4}" dt="2024-09-12T11:02:31.288" v="4"/>
        <pc:sldMkLst>
          <pc:docMk/>
          <pc:sldMk cId="3555877635" sldId="270"/>
        </pc:sldMkLst>
        <pc:extLst>
          <p:ext xmlns:p="http://schemas.openxmlformats.org/presentationml/2006/main" uri="{D6D511B9-2390-475A-947B-AFAB55BFBCF1}">
            <pc226:cmChg xmlns:pc226="http://schemas.microsoft.com/office/powerpoint/2022/06/main/command" chg="add">
              <pc226:chgData name="CHANGER, Abigail (NHS ENGLAND - T1510)" userId="da75336e-3c82-4876-aeea-a17e5f6c687e" providerId="ADAL" clId="{9415C460-9E89-4B03-939C-653D66345AC4}" dt="2024-09-12T11:02:31.288" v="4"/>
              <pc2:cmMkLst xmlns:pc2="http://schemas.microsoft.com/office/powerpoint/2019/9/main/command">
                <pc:docMk/>
                <pc:sldMk cId="3555877635" sldId="270"/>
                <pc2:cmMk id="{00877419-F8EE-4631-9A6F-7E6FBF429C49}"/>
              </pc2:cmMkLst>
            </pc226:cmChg>
          </p:ext>
        </pc:extLst>
      </pc:sldChg>
    </pc:docChg>
  </pc:docChgLst>
  <pc:docChgLst>
    <pc:chgData name="MONKS2, Laura (NHS ENGLAND - T1510)" userId="934f8e28-5de8-4583-ac76-34d7f16248d7" providerId="ADAL" clId="{8B8E884C-13BD-4126-8D05-36BCB4AA20F6}"/>
    <pc:docChg chg="modSld">
      <pc:chgData name="MONKS2, Laura (NHS ENGLAND - T1510)" userId="934f8e28-5de8-4583-ac76-34d7f16248d7" providerId="ADAL" clId="{8B8E884C-13BD-4126-8D05-36BCB4AA20F6}" dt="2024-09-12T11:19:02.032" v="227"/>
      <pc:docMkLst>
        <pc:docMk/>
      </pc:docMkLst>
      <pc:sldChg chg="delCm">
        <pc:chgData name="MONKS2, Laura (NHS ENGLAND - T1510)" userId="934f8e28-5de8-4583-ac76-34d7f16248d7" providerId="ADAL" clId="{8B8E884C-13BD-4126-8D05-36BCB4AA20F6}" dt="2024-09-12T11:16:50.169" v="186"/>
        <pc:sldMkLst>
          <pc:docMk/>
          <pc:sldMk cId="1163696546" sldId="257"/>
        </pc:sldMkLst>
        <pc:extLst>
          <p:ext xmlns:p="http://schemas.openxmlformats.org/presentationml/2006/main" uri="{D6D511B9-2390-475A-947B-AFAB55BFBCF1}">
            <pc226:cmChg xmlns:pc226="http://schemas.microsoft.com/office/powerpoint/2022/06/main/command" chg="del">
              <pc226:chgData name="MONKS2, Laura (NHS ENGLAND - T1510)" userId="934f8e28-5de8-4583-ac76-34d7f16248d7" providerId="ADAL" clId="{8B8E884C-13BD-4126-8D05-36BCB4AA20F6}" dt="2024-09-12T11:16:50.169" v="186"/>
              <pc2:cmMkLst xmlns:pc2="http://schemas.microsoft.com/office/powerpoint/2019/9/main/command">
                <pc:docMk/>
                <pc:sldMk cId="1163696546" sldId="257"/>
                <pc2:cmMk id="{2A5B2850-76BE-4AF0-A8FC-7EF180D22F7D}"/>
              </pc2:cmMkLst>
            </pc226:cmChg>
          </p:ext>
        </pc:extLst>
      </pc:sldChg>
      <pc:sldChg chg="delCm">
        <pc:chgData name="MONKS2, Laura (NHS ENGLAND - T1510)" userId="934f8e28-5de8-4583-ac76-34d7f16248d7" providerId="ADAL" clId="{8B8E884C-13BD-4126-8D05-36BCB4AA20F6}" dt="2024-09-12T11:17:07.069" v="187"/>
        <pc:sldMkLst>
          <pc:docMk/>
          <pc:sldMk cId="3774429190" sldId="260"/>
        </pc:sldMkLst>
        <pc:extLst>
          <p:ext xmlns:p="http://schemas.openxmlformats.org/presentationml/2006/main" uri="{D6D511B9-2390-475A-947B-AFAB55BFBCF1}">
            <pc226:cmChg xmlns:pc226="http://schemas.microsoft.com/office/powerpoint/2022/06/main/command" chg="del">
              <pc226:chgData name="MONKS2, Laura (NHS ENGLAND - T1510)" userId="934f8e28-5de8-4583-ac76-34d7f16248d7" providerId="ADAL" clId="{8B8E884C-13BD-4126-8D05-36BCB4AA20F6}" dt="2024-09-12T11:17:07.069" v="187"/>
              <pc2:cmMkLst xmlns:pc2="http://schemas.microsoft.com/office/powerpoint/2019/9/main/command">
                <pc:docMk/>
                <pc:sldMk cId="3774429190" sldId="260"/>
                <pc2:cmMk id="{86E9F902-E90F-46FE-AA03-9551015DB602}"/>
              </pc2:cmMkLst>
            </pc226:cmChg>
          </p:ext>
        </pc:extLst>
      </pc:sldChg>
      <pc:sldChg chg="modSp mod delCm modCm">
        <pc:chgData name="MONKS2, Laura (NHS ENGLAND - T1510)" userId="934f8e28-5de8-4583-ac76-34d7f16248d7" providerId="ADAL" clId="{8B8E884C-13BD-4126-8D05-36BCB4AA20F6}" dt="2024-09-12T11:17:23.920" v="220"/>
        <pc:sldMkLst>
          <pc:docMk/>
          <pc:sldMk cId="645246410" sldId="261"/>
        </pc:sldMkLst>
        <pc:graphicFrameChg chg="modGraphic">
          <ac:chgData name="MONKS2, Laura (NHS ENGLAND - T1510)" userId="934f8e28-5de8-4583-ac76-34d7f16248d7" providerId="ADAL" clId="{8B8E884C-13BD-4126-8D05-36BCB4AA20F6}" dt="2024-09-12T11:17:22.033" v="219" actId="20577"/>
          <ac:graphicFrameMkLst>
            <pc:docMk/>
            <pc:sldMk cId="645246410" sldId="261"/>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del mod">
              <pc226:chgData name="MONKS2, Laura (NHS ENGLAND - T1510)" userId="934f8e28-5de8-4583-ac76-34d7f16248d7" providerId="ADAL" clId="{8B8E884C-13BD-4126-8D05-36BCB4AA20F6}" dt="2024-09-12T11:17:23.920" v="220"/>
              <pc2:cmMkLst xmlns:pc2="http://schemas.microsoft.com/office/powerpoint/2019/9/main/command">
                <pc:docMk/>
                <pc:sldMk cId="645246410" sldId="261"/>
                <pc2:cmMk id="{331A8C1F-2BB7-47C6-A8C4-8C885DCC0D91}"/>
              </pc2:cmMkLst>
            </pc226:cmChg>
          </p:ext>
        </pc:extLst>
      </pc:sldChg>
      <pc:sldChg chg="delCm">
        <pc:chgData name="MONKS2, Laura (NHS ENGLAND - T1510)" userId="934f8e28-5de8-4583-ac76-34d7f16248d7" providerId="ADAL" clId="{8B8E884C-13BD-4126-8D05-36BCB4AA20F6}" dt="2024-09-12T11:17:37.367" v="221"/>
        <pc:sldMkLst>
          <pc:docMk/>
          <pc:sldMk cId="4079992699" sldId="263"/>
        </pc:sldMkLst>
        <pc:extLst>
          <p:ext xmlns:p="http://schemas.openxmlformats.org/presentationml/2006/main" uri="{D6D511B9-2390-475A-947B-AFAB55BFBCF1}">
            <pc226:cmChg xmlns:pc226="http://schemas.microsoft.com/office/powerpoint/2022/06/main/command" chg="del">
              <pc226:chgData name="MONKS2, Laura (NHS ENGLAND - T1510)" userId="934f8e28-5de8-4583-ac76-34d7f16248d7" providerId="ADAL" clId="{8B8E884C-13BD-4126-8D05-36BCB4AA20F6}" dt="2024-09-12T11:17:37.367" v="221"/>
              <pc2:cmMkLst xmlns:pc2="http://schemas.microsoft.com/office/powerpoint/2019/9/main/command">
                <pc:docMk/>
                <pc:sldMk cId="4079992699" sldId="263"/>
                <pc2:cmMk id="{4DC89F80-C7CE-4157-B592-3FDF285DDAF9}"/>
              </pc2:cmMkLst>
            </pc226:cmChg>
          </p:ext>
        </pc:extLst>
      </pc:sldChg>
      <pc:sldChg chg="delCm">
        <pc:chgData name="MONKS2, Laura (NHS ENGLAND - T1510)" userId="934f8e28-5de8-4583-ac76-34d7f16248d7" providerId="ADAL" clId="{8B8E884C-13BD-4126-8D05-36BCB4AA20F6}" dt="2024-09-12T11:17:55.109" v="222"/>
        <pc:sldMkLst>
          <pc:docMk/>
          <pc:sldMk cId="2989342275" sldId="265"/>
        </pc:sldMkLst>
        <pc:extLst>
          <p:ext xmlns:p="http://schemas.openxmlformats.org/presentationml/2006/main" uri="{D6D511B9-2390-475A-947B-AFAB55BFBCF1}">
            <pc226:cmChg xmlns:pc226="http://schemas.microsoft.com/office/powerpoint/2022/06/main/command" chg="del">
              <pc226:chgData name="MONKS2, Laura (NHS ENGLAND - T1510)" userId="934f8e28-5de8-4583-ac76-34d7f16248d7" providerId="ADAL" clId="{8B8E884C-13BD-4126-8D05-36BCB4AA20F6}" dt="2024-09-12T11:17:55.109" v="222"/>
              <pc2:cmMkLst xmlns:pc2="http://schemas.microsoft.com/office/powerpoint/2019/9/main/command">
                <pc:docMk/>
                <pc:sldMk cId="2989342275" sldId="265"/>
                <pc2:cmMk id="{15787E23-1599-4BFA-BE27-A0D40E48A3A7}"/>
              </pc2:cmMkLst>
            </pc226:cmChg>
          </p:ext>
        </pc:extLst>
      </pc:sldChg>
      <pc:sldChg chg="modSp mod delCm modCm">
        <pc:chgData name="MONKS2, Laura (NHS ENGLAND - T1510)" userId="934f8e28-5de8-4583-ac76-34d7f16248d7" providerId="ADAL" clId="{8B8E884C-13BD-4126-8D05-36BCB4AA20F6}" dt="2024-09-12T11:18:06.779" v="223"/>
        <pc:sldMkLst>
          <pc:docMk/>
          <pc:sldMk cId="1005122120" sldId="267"/>
        </pc:sldMkLst>
        <pc:graphicFrameChg chg="modGraphic">
          <ac:chgData name="MONKS2, Laura (NHS ENGLAND - T1510)" userId="934f8e28-5de8-4583-ac76-34d7f16248d7" providerId="ADAL" clId="{8B8E884C-13BD-4126-8D05-36BCB4AA20F6}" dt="2024-09-12T11:16:13.282" v="185" actId="20577"/>
          <ac:graphicFrameMkLst>
            <pc:docMk/>
            <pc:sldMk cId="1005122120" sldId="267"/>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del mod">
              <pc226:chgData name="MONKS2, Laura (NHS ENGLAND - T1510)" userId="934f8e28-5de8-4583-ac76-34d7f16248d7" providerId="ADAL" clId="{8B8E884C-13BD-4126-8D05-36BCB4AA20F6}" dt="2024-09-12T11:18:06.779" v="223"/>
              <pc2:cmMkLst xmlns:pc2="http://schemas.microsoft.com/office/powerpoint/2019/9/main/command">
                <pc:docMk/>
                <pc:sldMk cId="1005122120" sldId="267"/>
                <pc2:cmMk id="{2467AD73-EB8A-4B10-8FF6-28E9DA1C9568}"/>
              </pc2:cmMkLst>
            </pc226:cmChg>
          </p:ext>
        </pc:extLst>
      </pc:sldChg>
      <pc:sldChg chg="modSp mod delCm modCm">
        <pc:chgData name="MONKS2, Laura (NHS ENGLAND - T1510)" userId="934f8e28-5de8-4583-ac76-34d7f16248d7" providerId="ADAL" clId="{8B8E884C-13BD-4126-8D05-36BCB4AA20F6}" dt="2024-09-12T11:18:19.650" v="224"/>
        <pc:sldMkLst>
          <pc:docMk/>
          <pc:sldMk cId="1675345934" sldId="268"/>
        </pc:sldMkLst>
        <pc:graphicFrameChg chg="modGraphic">
          <ac:chgData name="MONKS2, Laura (NHS ENGLAND - T1510)" userId="934f8e28-5de8-4583-ac76-34d7f16248d7" providerId="ADAL" clId="{8B8E884C-13BD-4126-8D05-36BCB4AA20F6}" dt="2024-09-12T11:15:48.708" v="158" actId="20577"/>
          <ac:graphicFrameMkLst>
            <pc:docMk/>
            <pc:sldMk cId="1675345934" sldId="268"/>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del mod">
              <pc226:chgData name="MONKS2, Laura (NHS ENGLAND - T1510)" userId="934f8e28-5de8-4583-ac76-34d7f16248d7" providerId="ADAL" clId="{8B8E884C-13BD-4126-8D05-36BCB4AA20F6}" dt="2024-09-12T11:18:19.650" v="224"/>
              <pc2:cmMkLst xmlns:pc2="http://schemas.microsoft.com/office/powerpoint/2019/9/main/command">
                <pc:docMk/>
                <pc:sldMk cId="1675345934" sldId="268"/>
                <pc2:cmMk id="{89239CF8-9E26-4453-9143-34620F06CDDC}"/>
              </pc2:cmMkLst>
            </pc226:cmChg>
          </p:ext>
        </pc:extLst>
      </pc:sldChg>
      <pc:sldChg chg="modSp mod delCm modCm">
        <pc:chgData name="MONKS2, Laura (NHS ENGLAND - T1510)" userId="934f8e28-5de8-4583-ac76-34d7f16248d7" providerId="ADAL" clId="{8B8E884C-13BD-4126-8D05-36BCB4AA20F6}" dt="2024-09-12T11:18:57.266" v="226"/>
        <pc:sldMkLst>
          <pc:docMk/>
          <pc:sldMk cId="3359424798" sldId="269"/>
        </pc:sldMkLst>
        <pc:graphicFrameChg chg="modGraphic">
          <ac:chgData name="MONKS2, Laura (NHS ENGLAND - T1510)" userId="934f8e28-5de8-4583-ac76-34d7f16248d7" providerId="ADAL" clId="{8B8E884C-13BD-4126-8D05-36BCB4AA20F6}" dt="2024-09-12T11:15:25.747" v="119" actId="20577"/>
          <ac:graphicFrameMkLst>
            <pc:docMk/>
            <pc:sldMk cId="3359424798" sldId="269"/>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del mod">
              <pc226:chgData name="MONKS2, Laura (NHS ENGLAND - T1510)" userId="934f8e28-5de8-4583-ac76-34d7f16248d7" providerId="ADAL" clId="{8B8E884C-13BD-4126-8D05-36BCB4AA20F6}" dt="2024-09-12T11:18:54.287" v="225"/>
              <pc2:cmMkLst xmlns:pc2="http://schemas.microsoft.com/office/powerpoint/2019/9/main/command">
                <pc:docMk/>
                <pc:sldMk cId="3359424798" sldId="269"/>
                <pc2:cmMk id="{59432F1D-F244-4749-A1D7-6F1A311D8838}"/>
              </pc2:cmMkLst>
            </pc226:cmChg>
            <pc226:cmChg xmlns:pc226="http://schemas.microsoft.com/office/powerpoint/2022/06/main/command" chg="del mod">
              <pc226:chgData name="MONKS2, Laura (NHS ENGLAND - T1510)" userId="934f8e28-5de8-4583-ac76-34d7f16248d7" providerId="ADAL" clId="{8B8E884C-13BD-4126-8D05-36BCB4AA20F6}" dt="2024-09-12T11:18:57.266" v="226"/>
              <pc2:cmMkLst xmlns:pc2="http://schemas.microsoft.com/office/powerpoint/2019/9/main/command">
                <pc:docMk/>
                <pc:sldMk cId="3359424798" sldId="269"/>
                <pc2:cmMk id="{F2BD5C62-64F6-4B22-AFDC-7E67B76E8952}"/>
              </pc2:cmMkLst>
            </pc226:cmChg>
          </p:ext>
        </pc:extLst>
      </pc:sldChg>
      <pc:sldChg chg="modSp mod delCm modCm">
        <pc:chgData name="MONKS2, Laura (NHS ENGLAND - T1510)" userId="934f8e28-5de8-4583-ac76-34d7f16248d7" providerId="ADAL" clId="{8B8E884C-13BD-4126-8D05-36BCB4AA20F6}" dt="2024-09-12T11:19:02.032" v="227"/>
        <pc:sldMkLst>
          <pc:docMk/>
          <pc:sldMk cId="3555877635" sldId="270"/>
        </pc:sldMkLst>
        <pc:graphicFrameChg chg="modGraphic">
          <ac:chgData name="MONKS2, Laura (NHS ENGLAND - T1510)" userId="934f8e28-5de8-4583-ac76-34d7f16248d7" providerId="ADAL" clId="{8B8E884C-13BD-4126-8D05-36BCB4AA20F6}" dt="2024-09-12T11:13:11.233" v="78" actId="20577"/>
          <ac:graphicFrameMkLst>
            <pc:docMk/>
            <pc:sldMk cId="3555877635" sldId="270"/>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del mod">
              <pc226:chgData name="MONKS2, Laura (NHS ENGLAND - T1510)" userId="934f8e28-5de8-4583-ac76-34d7f16248d7" providerId="ADAL" clId="{8B8E884C-13BD-4126-8D05-36BCB4AA20F6}" dt="2024-09-12T11:19:02.032" v="227"/>
              <pc2:cmMkLst xmlns:pc2="http://schemas.microsoft.com/office/powerpoint/2019/9/main/command">
                <pc:docMk/>
                <pc:sldMk cId="3555877635" sldId="270"/>
                <pc2:cmMk id="{00877419-F8EE-4631-9A6F-7E6FBF429C49}"/>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12/09/2024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dirty="0"/>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dirty="0"/>
          </a:p>
        </p:txBody>
      </p:sp>
    </p:spTree>
    <p:extLst>
      <p:ext uri="{BB962C8B-B14F-4D97-AF65-F5344CB8AC3E}">
        <p14:creationId xmlns:p14="http://schemas.microsoft.com/office/powerpoint/2010/main" val="3676606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Alt">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44AC117-D226-469F-84EF-13AD15BBC247}"/>
              </a:ext>
            </a:extLst>
          </p:cNvPr>
          <p:cNvSpPr/>
          <p:nvPr/>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6"/>
          </a:solidFill>
          <a:ln w="635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E3E7BE28-2796-465D-9305-12051339734D}"/>
              </a:ext>
            </a:extLst>
          </p:cNvPr>
          <p:cNvSpPr/>
          <p:nvPr/>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dirty="0"/>
          </a:p>
        </p:txBody>
      </p:sp>
      <p:sp>
        <p:nvSpPr>
          <p:cNvPr id="15" name="Freeform: Shape 11">
            <a:extLst>
              <a:ext uri="{FF2B5EF4-FFF2-40B4-BE49-F238E27FC236}">
                <a16:creationId xmlns:a16="http://schemas.microsoft.com/office/drawing/2014/main" id="{EAA3DB0C-81A2-8D48-BE18-B902180355C8}"/>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dirty="0"/>
          </a:p>
        </p:txBody>
      </p:sp>
      <p:sp>
        <p:nvSpPr>
          <p:cNvPr id="16" name="Freeform: Shape 11">
            <a:extLst>
              <a:ext uri="{FF2B5EF4-FFF2-40B4-BE49-F238E27FC236}">
                <a16:creationId xmlns:a16="http://schemas.microsoft.com/office/drawing/2014/main" id="{E9DE337D-77AC-F048-AD39-6F6631B9DC94}"/>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A45A1167-F86C-48BB-AA2D-E83022CFE2C0}"/>
              </a:ext>
            </a:extLst>
          </p:cNvPr>
          <p:cNvSpPr/>
          <p:nvPr/>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C83A0A3F-668A-4E25-B9B0-527D1C23C57B}"/>
              </a:ext>
            </a:extLst>
          </p:cNvPr>
          <p:cNvSpPr/>
          <p:nvPr userDrawn="1"/>
        </p:nvSpPr>
        <p:spPr>
          <a:xfrm>
            <a:off x="8040757" y="3525529"/>
            <a:ext cx="4186818" cy="3332471"/>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dirty="0"/>
          </a:p>
        </p:txBody>
      </p:sp>
      <p:sp>
        <p:nvSpPr>
          <p:cNvPr id="17" name="Picture Placeholder 16">
            <a:extLst>
              <a:ext uri="{FF2B5EF4-FFF2-40B4-BE49-F238E27FC236}">
                <a16:creationId xmlns:a16="http://schemas.microsoft.com/office/drawing/2014/main" id="{DD111819-B7B7-48F2-AA6E-39FE6DA38F2C}"/>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dirty="0"/>
          </a:p>
        </p:txBody>
      </p:sp>
      <p:sp>
        <p:nvSpPr>
          <p:cNvPr id="2" name="Title 1">
            <a:extLst>
              <a:ext uri="{FF2B5EF4-FFF2-40B4-BE49-F238E27FC236}">
                <a16:creationId xmlns:a16="http://schemas.microsoft.com/office/drawing/2014/main" id="{0F436FDF-4583-4C03-910B-172A6B3CD4E0}"/>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D5393764-9D4B-4DA1-A3F9-746C7A05AF6C}"/>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3" name="Freeform: Shape 12">
            <a:extLst>
              <a:ext uri="{FF2B5EF4-FFF2-40B4-BE49-F238E27FC236}">
                <a16:creationId xmlns:a16="http://schemas.microsoft.com/office/drawing/2014/main" id="{E2D68CA2-56D9-4020-AB04-66FF53AEC60F}"/>
              </a:ext>
            </a:extLst>
          </p:cNvPr>
          <p:cNvSpPr/>
          <p:nvPr/>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dirty="0"/>
          </a:p>
        </p:txBody>
      </p:sp>
      <p:sp>
        <p:nvSpPr>
          <p:cNvPr id="19" name="Rectangle 18">
            <a:extLst>
              <a:ext uri="{FF2B5EF4-FFF2-40B4-BE49-F238E27FC236}">
                <a16:creationId xmlns:a16="http://schemas.microsoft.com/office/drawing/2014/main" id="{F07B9F67-CF39-AE46-B752-CC353C68D538}"/>
              </a:ext>
            </a:extLst>
          </p:cNvPr>
          <p:cNvSpPr/>
          <p:nvPr userDrawn="1"/>
        </p:nvSpPr>
        <p:spPr>
          <a:xfrm>
            <a:off x="8221762" y="5416296"/>
            <a:ext cx="3892825" cy="1015663"/>
          </a:xfrm>
          <a:prstGeom prst="rect">
            <a:avLst/>
          </a:prstGeom>
        </p:spPr>
        <p:txBody>
          <a:bodyPr wrap="square">
            <a:spAutoFit/>
          </a:bodyPr>
          <a:lstStyle/>
          <a:p>
            <a:pPr>
              <a:lnSpc>
                <a:spcPts val="1800"/>
              </a:lnSpc>
            </a:pPr>
            <a:r>
              <a:rPr lang="en-GB" sz="1800" b="1" dirty="0">
                <a:solidFill>
                  <a:schemeClr val="bg1"/>
                </a:solidFill>
              </a:rPr>
              <a:t>Together we can </a:t>
            </a:r>
            <a:br>
              <a:rPr lang="en-GB" sz="1800" b="1" dirty="0">
                <a:solidFill>
                  <a:schemeClr val="bg1"/>
                </a:solidFill>
              </a:rPr>
            </a:br>
            <a:r>
              <a:rPr lang="en-GB" sz="1800" b="1" dirty="0">
                <a:solidFill>
                  <a:schemeClr val="bg1"/>
                </a:solidFill>
              </a:rPr>
              <a:t>make a difference!</a:t>
            </a:r>
            <a:br>
              <a:rPr lang="en-GB" sz="1800" b="1" dirty="0">
                <a:solidFill>
                  <a:schemeClr val="bg1"/>
                </a:solidFill>
              </a:rPr>
            </a:br>
            <a:endParaRPr lang="en-GB" sz="1800" b="1" dirty="0">
              <a:solidFill>
                <a:schemeClr val="bg1"/>
              </a:solidFill>
            </a:endParaRPr>
          </a:p>
          <a:p>
            <a:pPr>
              <a:lnSpc>
                <a:spcPts val="1800"/>
              </a:lnSpc>
            </a:pPr>
            <a:r>
              <a:rPr lang="en-GB" sz="1800" b="1" dirty="0">
                <a:solidFill>
                  <a:schemeClr val="accent2"/>
                </a:solidFill>
                <a:hlinkClick r:id="rId2"/>
              </a:rPr>
              <a:t>stepintothenhs.nhs.uk/secondary</a:t>
            </a:r>
            <a:endParaRPr lang="en-US" dirty="0">
              <a:solidFill>
                <a:schemeClr val="accent2"/>
              </a:solidFill>
            </a:endParaRPr>
          </a:p>
        </p:txBody>
      </p:sp>
      <p:sp>
        <p:nvSpPr>
          <p:cNvPr id="14" name="Freeform: Shape 32">
            <a:extLst>
              <a:ext uri="{FF2B5EF4-FFF2-40B4-BE49-F238E27FC236}">
                <a16:creationId xmlns:a16="http://schemas.microsoft.com/office/drawing/2014/main" id="{1538833B-4113-3645-A80D-54BE40518B11}"/>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2058559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dirty="0"/>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3"/>
            </a:solidFill>
            <a:ln w="635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dirty="0"/>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3"/>
          </a:solidFill>
          <a:ln w="6350" cap="flat">
            <a:noFill/>
            <a:prstDash val="solid"/>
            <a:miter/>
          </a:ln>
        </p:spPr>
        <p:txBody>
          <a:bodyPr rtlCol="0" anchor="ctr"/>
          <a:lstStyle/>
          <a:p>
            <a:endParaRPr lang="en-GB" dirty="0"/>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a:extLst>
              <a:ext uri="{FF2B5EF4-FFF2-40B4-BE49-F238E27FC236}">
                <a16:creationId xmlns:a16="http://schemas.microsoft.com/office/drawing/2014/main" id="{08B088B4-AC71-45DD-ADD7-3846B4F8DC88}"/>
              </a:ext>
            </a:extLst>
          </p:cNvPr>
          <p:cNvSpPr>
            <a:spLocks noGrp="1"/>
          </p:cNvSpPr>
          <p:nvPr>
            <p:ph type="title"/>
          </p:nvPr>
        </p:nvSpPr>
        <p:spPr>
          <a:xfrm>
            <a:off x="1867534" y="1317053"/>
            <a:ext cx="8898891"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157731435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5" name="Title 4">
            <a:extLst>
              <a:ext uri="{FF2B5EF4-FFF2-40B4-BE49-F238E27FC236}">
                <a16:creationId xmlns:a16="http://schemas.microsoft.com/office/drawing/2014/main" id="{9811AB11-A580-4E76-80A5-4724D31A9BB6}"/>
              </a:ext>
            </a:extLst>
          </p:cNvPr>
          <p:cNvSpPr>
            <a:spLocks noGrp="1"/>
          </p:cNvSpPr>
          <p:nvPr>
            <p:ph type="title"/>
          </p:nvPr>
        </p:nvSpPr>
        <p:spPr>
          <a:xfrm>
            <a:off x="1039812" y="1317053"/>
            <a:ext cx="9726613"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5" name="Title 1">
            <a:extLst>
              <a:ext uri="{FF2B5EF4-FFF2-40B4-BE49-F238E27FC236}">
                <a16:creationId xmlns:a16="http://schemas.microsoft.com/office/drawing/2014/main" id="{274E5BB2-1DAE-4F92-B9B2-4E25BC4B0922}"/>
              </a:ext>
            </a:extLst>
          </p:cNvPr>
          <p:cNvSpPr>
            <a:spLocks noGrp="1"/>
          </p:cNvSpPr>
          <p:nvPr>
            <p:ph type="title"/>
          </p:nvPr>
        </p:nvSpPr>
        <p:spPr>
          <a:xfrm>
            <a:off x="1039811" y="1317053"/>
            <a:ext cx="9726613" cy="549974"/>
          </a:xfrm>
        </p:spPr>
        <p:txBody>
          <a:bodyPr/>
          <a:lstStyle>
            <a:lvl1pPr>
              <a:defRPr sz="3200"/>
            </a:lvl1pPr>
          </a:lstStyle>
          <a:p>
            <a:r>
              <a:rPr lang="en-GB" noProof="0" dirty="0"/>
              <a:t>Click to edit Master title style</a:t>
            </a:r>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177344" y="2368800"/>
            <a:ext cx="4589081"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
        <p:nvSpPr>
          <p:cNvPr id="2" name="Title 1">
            <a:extLst>
              <a:ext uri="{FF2B5EF4-FFF2-40B4-BE49-F238E27FC236}">
                <a16:creationId xmlns:a16="http://schemas.microsoft.com/office/drawing/2014/main" id="{CE325819-45AB-48B9-A343-5C3A979E5283}"/>
              </a:ext>
            </a:extLst>
          </p:cNvPr>
          <p:cNvSpPr>
            <a:spLocks noGrp="1"/>
          </p:cNvSpPr>
          <p:nvPr>
            <p:ph type="title"/>
          </p:nvPr>
        </p:nvSpPr>
        <p:spPr>
          <a:xfrm>
            <a:off x="1039812" y="1317053"/>
            <a:ext cx="9726614"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3840692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
        <p:nvSpPr>
          <p:cNvPr id="14" name="Title 13">
            <a:extLst>
              <a:ext uri="{FF2B5EF4-FFF2-40B4-BE49-F238E27FC236}">
                <a16:creationId xmlns:a16="http://schemas.microsoft.com/office/drawing/2014/main" id="{DBDE85B5-F314-4E3B-8EAC-56B67A773356}"/>
              </a:ext>
            </a:extLst>
          </p:cNvPr>
          <p:cNvSpPr>
            <a:spLocks noGrp="1"/>
          </p:cNvSpPr>
          <p:nvPr>
            <p:ph type="title"/>
          </p:nvPr>
        </p:nvSpPr>
        <p:spPr>
          <a:xfrm>
            <a:off x="1039812" y="1317053"/>
            <a:ext cx="9726613"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2640216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dirty="0"/>
          </a:p>
        </p:txBody>
      </p:sp>
    </p:spTree>
    <p:extLst>
      <p:ext uri="{BB962C8B-B14F-4D97-AF65-F5344CB8AC3E}">
        <p14:creationId xmlns:p14="http://schemas.microsoft.com/office/powerpoint/2010/main" val="318077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dirty="0"/>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6"/>
          </a:solidFill>
          <a:ln w="6350" cap="flat">
            <a:noFill/>
            <a:prstDash val="solid"/>
            <a:miter/>
          </a:ln>
        </p:spPr>
        <p:txBody>
          <a:bodyPr wrap="square" rtlCol="0" anchor="ctr">
            <a:noAutofit/>
          </a:bodyPr>
          <a:lstStyle/>
          <a:p>
            <a:endParaRPr lang="en-GB" dirty="0"/>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dirty="0"/>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dirty="0"/>
              <a:t>Section divider</a:t>
            </a:r>
          </a:p>
          <a:p>
            <a:pPr lvl="1"/>
            <a:r>
              <a:rPr lang="en-US" dirty="0"/>
              <a:t>Subtitle</a:t>
            </a:r>
          </a:p>
        </p:txBody>
      </p:sp>
    </p:spTree>
    <p:extLst>
      <p:ext uri="{BB962C8B-B14F-4D97-AF65-F5344CB8AC3E}">
        <p14:creationId xmlns:p14="http://schemas.microsoft.com/office/powerpoint/2010/main" val="130805555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dirty="0"/>
              <a:t>Sign off</a:t>
            </a:r>
          </a:p>
          <a:p>
            <a:pPr lvl="1"/>
            <a:r>
              <a:rPr lang="en-US" dirty="0"/>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16" name="Freeform: Shape 3">
            <a:extLst>
              <a:ext uri="{FF2B5EF4-FFF2-40B4-BE49-F238E27FC236}">
                <a16:creationId xmlns:a16="http://schemas.microsoft.com/office/drawing/2014/main" id="{0666C2D7-E9D9-D142-9316-E7B2AFACE33D}"/>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dirty="0">
                <a:solidFill>
                  <a:schemeClr val="bg1"/>
                </a:solidFill>
              </a:rPr>
              <a:t>Together we can </a:t>
            </a:r>
            <a:br>
              <a:rPr lang="en-GB" sz="1800" b="1" dirty="0">
                <a:solidFill>
                  <a:schemeClr val="bg1"/>
                </a:solidFill>
              </a:rPr>
            </a:br>
            <a:r>
              <a:rPr lang="en-GB" sz="1800" b="1" dirty="0">
                <a:solidFill>
                  <a:schemeClr val="bg1"/>
                </a:solidFill>
              </a:rPr>
              <a:t>make a difference!</a:t>
            </a:r>
            <a:br>
              <a:rPr lang="en-GB" sz="1800" b="1" dirty="0">
                <a:solidFill>
                  <a:schemeClr val="bg1"/>
                </a:solidFill>
              </a:rPr>
            </a:br>
            <a:endParaRPr lang="en-GB" sz="1800" b="1" dirty="0">
              <a:solidFill>
                <a:schemeClr val="bg1"/>
              </a:solidFill>
            </a:endParaRPr>
          </a:p>
          <a:p>
            <a:pPr>
              <a:lnSpc>
                <a:spcPts val="1800"/>
              </a:lnSpc>
            </a:pPr>
            <a:r>
              <a:rPr lang="en-GB" sz="1800" b="1" dirty="0">
                <a:solidFill>
                  <a:schemeClr val="accent2"/>
                </a:solidFill>
                <a:hlinkClick r:id="rId2"/>
              </a:rPr>
              <a:t>stepintothenhs.nhs.uk/secondary</a:t>
            </a:r>
            <a:endParaRPr lang="en-US" dirty="0">
              <a:solidFill>
                <a:schemeClr val="accent2"/>
              </a:solidFill>
            </a:endParaRPr>
          </a:p>
        </p:txBody>
      </p:sp>
    </p:spTree>
    <p:extLst>
      <p:ext uri="{BB962C8B-B14F-4D97-AF65-F5344CB8AC3E}">
        <p14:creationId xmlns:p14="http://schemas.microsoft.com/office/powerpoint/2010/main" val="337649936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dirty="0"/>
              <a:t>Sign off</a:t>
            </a:r>
          </a:p>
          <a:p>
            <a:pPr lvl="1"/>
            <a:r>
              <a:rPr lang="en-US" dirty="0"/>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16" name="Freeform: Shape 3">
            <a:extLst>
              <a:ext uri="{FF2B5EF4-FFF2-40B4-BE49-F238E27FC236}">
                <a16:creationId xmlns:a16="http://schemas.microsoft.com/office/drawing/2014/main" id="{1317398B-5A88-5148-9C09-16D4340D9FE2}"/>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dirty="0">
              <a:solidFill>
                <a:schemeClr val="bg1"/>
              </a:solidFill>
            </a:endParaRPr>
          </a:p>
          <a:p>
            <a:pPr>
              <a:lnSpc>
                <a:spcPts val="1800"/>
              </a:lnSpc>
            </a:pPr>
            <a:br>
              <a:rPr lang="en-GB" sz="1800" b="1" dirty="0">
                <a:solidFill>
                  <a:schemeClr val="bg1"/>
                </a:solidFill>
              </a:rPr>
            </a:br>
            <a:endParaRPr lang="en-GB" sz="1800" b="1" dirty="0">
              <a:solidFill>
                <a:schemeClr val="bg1"/>
              </a:solidFill>
            </a:endParaRPr>
          </a:p>
          <a:p>
            <a:pPr>
              <a:lnSpc>
                <a:spcPts val="1800"/>
              </a:lnSpc>
            </a:pPr>
            <a:r>
              <a:rPr lang="en-GB" sz="1800" b="1" dirty="0">
                <a:solidFill>
                  <a:schemeClr val="accent2"/>
                </a:solidFill>
                <a:hlinkClick r:id="rId2"/>
              </a:rPr>
              <a:t>stepintothenhs.nhs.uk/secondary</a:t>
            </a:r>
            <a:endParaRPr lang="en-US" dirty="0">
              <a:solidFill>
                <a:schemeClr val="accent2"/>
              </a:solidFill>
            </a:endParaRPr>
          </a:p>
        </p:txBody>
      </p:sp>
    </p:spTree>
    <p:extLst>
      <p:ext uri="{BB962C8B-B14F-4D97-AF65-F5344CB8AC3E}">
        <p14:creationId xmlns:p14="http://schemas.microsoft.com/office/powerpoint/2010/main" val="324524609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dirty="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24" name="Freeform: Shape 23">
            <a:extLst>
              <a:ext uri="{FF2B5EF4-FFF2-40B4-BE49-F238E27FC236}">
                <a16:creationId xmlns:a16="http://schemas.microsoft.com/office/drawing/2014/main" id="{D8260BFC-CA2E-4152-8AE3-AED1EC339933}"/>
              </a:ext>
            </a:extLst>
          </p:cNvPr>
          <p:cNvSpPr/>
          <p:nvPr userDrawn="1"/>
        </p:nvSpPr>
        <p:spPr>
          <a:xfrm>
            <a:off x="9975542" y="6219977"/>
            <a:ext cx="2216458" cy="638023"/>
          </a:xfrm>
          <a:custGeom>
            <a:avLst/>
            <a:gdLst>
              <a:gd name="connsiteX0" fmla="*/ 2216458 w 2216458"/>
              <a:gd name="connsiteY0" fmla="*/ 0 h 638023"/>
              <a:gd name="connsiteX1" fmla="*/ 2216458 w 2216458"/>
              <a:gd name="connsiteY1" fmla="*/ 638023 h 638023"/>
              <a:gd name="connsiteX2" fmla="*/ 0 w 2216458"/>
              <a:gd name="connsiteY2" fmla="*/ 638023 h 638023"/>
            </a:gdLst>
            <a:ahLst/>
            <a:cxnLst>
              <a:cxn ang="0">
                <a:pos x="connsiteX0" y="connsiteY0"/>
              </a:cxn>
              <a:cxn ang="0">
                <a:pos x="connsiteX1" y="connsiteY1"/>
              </a:cxn>
              <a:cxn ang="0">
                <a:pos x="connsiteX2" y="connsiteY2"/>
              </a:cxn>
            </a:cxnLst>
            <a:rect l="l" t="t" r="r" b="b"/>
            <a:pathLst>
              <a:path w="2216458" h="638023">
                <a:moveTo>
                  <a:pt x="2216458" y="0"/>
                </a:moveTo>
                <a:lnTo>
                  <a:pt x="2216458" y="638023"/>
                </a:lnTo>
                <a:lnTo>
                  <a:pt x="0" y="638023"/>
                </a:lnTo>
                <a:close/>
              </a:path>
            </a:pathLst>
          </a:custGeom>
          <a:solidFill>
            <a:schemeClr val="accent5"/>
          </a:solidFill>
          <a:ln w="6350" cap="flat">
            <a:noFill/>
            <a:prstDash val="solid"/>
            <a:miter/>
          </a:ln>
        </p:spPr>
        <p:txBody>
          <a:bodyPr wrap="square" rtlCol="0" anchor="ctr">
            <a:noAutofit/>
          </a:bodyPr>
          <a:lstStyle/>
          <a:p>
            <a:endParaRPr lang="en-GB" dirty="0"/>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dirty="0"/>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dirty="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
        <p:nvSpPr>
          <p:cNvPr id="15" name="Footer Placeholder 4">
            <a:extLst>
              <a:ext uri="{FF2B5EF4-FFF2-40B4-BE49-F238E27FC236}">
                <a16:creationId xmlns:a16="http://schemas.microsoft.com/office/drawing/2014/main" id="{3C4E704E-E0B2-456F-9841-394B2E26D84E}"/>
              </a:ext>
            </a:extLst>
          </p:cNvPr>
          <p:cNvSpPr>
            <a:spLocks noGrp="1"/>
          </p:cNvSpPr>
          <p:nvPr>
            <p:ph type="ftr" sz="quarter" idx="11"/>
          </p:nvPr>
        </p:nvSpPr>
        <p:spPr>
          <a:xfrm>
            <a:off x="3324224" y="6381751"/>
            <a:ext cx="6492875" cy="175804"/>
          </a:xfrm>
        </p:spPr>
        <p:txBody>
          <a:bodyPr/>
          <a:lstStyle/>
          <a:p>
            <a:endParaRPr lang="en-GB" dirty="0"/>
          </a:p>
        </p:txBody>
      </p:sp>
      <p:sp>
        <p:nvSpPr>
          <p:cNvPr id="16" name="Slide Number Placeholder 5">
            <a:extLst>
              <a:ext uri="{FF2B5EF4-FFF2-40B4-BE49-F238E27FC236}">
                <a16:creationId xmlns:a16="http://schemas.microsoft.com/office/drawing/2014/main" id="{1B1672EE-D7D5-44C9-8DAE-6E512B0AF2B1}"/>
              </a:ext>
            </a:extLst>
          </p:cNvPr>
          <p:cNvSpPr>
            <a:spLocks noGrp="1"/>
          </p:cNvSpPr>
          <p:nvPr>
            <p:ph type="sldNum" sz="quarter" idx="12"/>
          </p:nvPr>
        </p:nvSpPr>
        <p:spPr>
          <a:xfrm>
            <a:off x="10918825" y="6381751"/>
            <a:ext cx="803847" cy="175804"/>
          </a:xfrm>
        </p:spPr>
        <p:txBody>
          <a:bodyPr/>
          <a:lstStyle/>
          <a:p>
            <a:fld id="{6F7B71F2-0498-4E6A-8351-92D4AF98CDE6}" type="slidenum">
              <a:rPr lang="en-GB" smtClean="0"/>
              <a:t>‹#›</a:t>
            </a:fld>
            <a:endParaRPr lang="en-GB" dirty="0"/>
          </a:p>
        </p:txBody>
      </p:sp>
      <p:sp>
        <p:nvSpPr>
          <p:cNvPr id="17" name="Freeform: Shape 16">
            <a:extLst>
              <a:ext uri="{FF2B5EF4-FFF2-40B4-BE49-F238E27FC236}">
                <a16:creationId xmlns:a16="http://schemas.microsoft.com/office/drawing/2014/main" id="{3BDFE496-7644-4BF4-A95E-3699E2ADBCBD}"/>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557F6D2A-5804-483F-814D-819742C03ED2}"/>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F9AC021A-91C8-4FC9-83B5-16D70B4185A5}"/>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263A6C84-0B7F-45BB-BA6B-BD097EE0630B}"/>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AF684326-C7D7-4BA1-86EE-18F654EA7384}"/>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8791E10A-BCA6-4389-9C2D-CE7E1AE434E0}"/>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dirty="0"/>
          </a:p>
        </p:txBody>
      </p:sp>
      <p:grpSp>
        <p:nvGrpSpPr>
          <p:cNvPr id="23" name="Group 22">
            <a:extLst>
              <a:ext uri="{FF2B5EF4-FFF2-40B4-BE49-F238E27FC236}">
                <a16:creationId xmlns:a16="http://schemas.microsoft.com/office/drawing/2014/main" id="{2504B04A-442F-4628-85C8-2F3A4D58FAC5}"/>
              </a:ext>
            </a:extLst>
          </p:cNvPr>
          <p:cNvGrpSpPr/>
          <p:nvPr userDrawn="1"/>
        </p:nvGrpSpPr>
        <p:grpSpPr>
          <a:xfrm>
            <a:off x="6627114" y="6214300"/>
            <a:ext cx="1297241" cy="643699"/>
            <a:chOff x="6575837" y="6214300"/>
            <a:chExt cx="1297241" cy="643699"/>
          </a:xfrm>
          <a:solidFill>
            <a:schemeClr val="accent3"/>
          </a:solidFill>
        </p:grpSpPr>
        <p:sp>
          <p:nvSpPr>
            <p:cNvPr id="24" name="Freeform: Shape 23">
              <a:extLst>
                <a:ext uri="{FF2B5EF4-FFF2-40B4-BE49-F238E27FC236}">
                  <a16:creationId xmlns:a16="http://schemas.microsoft.com/office/drawing/2014/main" id="{8B8796EF-EDC3-4233-8DEA-EFE6A9440742}"/>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C1114E29-1F93-4534-8590-DDA53ECD75E3}"/>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dirty="0"/>
            </a:p>
          </p:txBody>
        </p:sp>
      </p:grpSp>
      <p:sp>
        <p:nvSpPr>
          <p:cNvPr id="27" name="Freeform: Shape 26">
            <a:extLst>
              <a:ext uri="{FF2B5EF4-FFF2-40B4-BE49-F238E27FC236}">
                <a16:creationId xmlns:a16="http://schemas.microsoft.com/office/drawing/2014/main" id="{6A6DEBCE-59C0-46C4-B056-7AB38C480A77}"/>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CE52C699-21C2-4CE3-8FA1-9AE991460D13}"/>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00897C91-57F5-4BDD-8D27-29E32CD8854C}"/>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36E058FA-50EE-4F3E-9B59-A0E8054BD1EC}"/>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3892040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dirty="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dirty="0"/>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dirty="0"/>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dirty="0"/>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dirty="0"/>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dirty="0"/>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Tree>
    <p:extLst>
      <p:ext uri="{BB962C8B-B14F-4D97-AF65-F5344CB8AC3E}">
        <p14:creationId xmlns:p14="http://schemas.microsoft.com/office/powerpoint/2010/main" val="3666554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12/09/2024</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dirty="0"/>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3"/>
          </a:solidFill>
          <a:ln w="635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2" name="Title 1">
            <a:extLst>
              <a:ext uri="{FF2B5EF4-FFF2-40B4-BE49-F238E27FC236}">
                <a16:creationId xmlns:a16="http://schemas.microsoft.com/office/drawing/2014/main" id="{BB2A73A9-BFF7-4C96-B99D-AF3B26D3830C}"/>
              </a:ext>
            </a:extLst>
          </p:cNvPr>
          <p:cNvSpPr>
            <a:spLocks noGrp="1"/>
          </p:cNvSpPr>
          <p:nvPr>
            <p:ph type="title"/>
          </p:nvPr>
        </p:nvSpPr>
        <p:spPr>
          <a:xfrm>
            <a:off x="3324225" y="1317053"/>
            <a:ext cx="7442200"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3"/>
          </a:solid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4"/>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dirty="0"/>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a:extLst>
              <a:ext uri="{FF2B5EF4-FFF2-40B4-BE49-F238E27FC236}">
                <a16:creationId xmlns:a16="http://schemas.microsoft.com/office/drawing/2014/main" id="{B93608CF-74EF-4A85-974C-31DAB915A194}"/>
              </a:ext>
            </a:extLst>
          </p:cNvPr>
          <p:cNvSpPr>
            <a:spLocks noGrp="1"/>
          </p:cNvSpPr>
          <p:nvPr>
            <p:ph type="title"/>
          </p:nvPr>
        </p:nvSpPr>
        <p:spPr>
          <a:xfrm>
            <a:off x="3324225" y="1317053"/>
            <a:ext cx="7442200"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159801519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1425574" y="1317053"/>
            <a:ext cx="9340851" cy="547492"/>
          </a:xfrm>
          <a:prstGeom prst="rect">
            <a:avLst/>
          </a:prstGeom>
        </p:spPr>
        <p:txBody>
          <a:bodyPr vert="horz" lIns="0" tIns="0" rIns="0" bIns="0" rtlCol="0" anchor="t" anchorCtr="0">
            <a:noAutofit/>
          </a:bodyPr>
          <a:lstStyle/>
          <a:p>
            <a:r>
              <a:rPr lang="en-GB" noProof="0" dirty="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1425575" y="2437741"/>
            <a:ext cx="9340850" cy="3739221"/>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12/09/2024</a:t>
            </a:fld>
            <a:endParaRPr lang="en-GB" dirty="0"/>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dirty="0"/>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dirty="0"/>
            </a:p>
          </p:txBody>
        </p:sp>
      </p:grpSp>
      <p:sp>
        <p:nvSpPr>
          <p:cNvPr id="30" name="Freeform: Shape 32">
            <a:extLst>
              <a:ext uri="{FF2B5EF4-FFF2-40B4-BE49-F238E27FC236}">
                <a16:creationId xmlns:a16="http://schemas.microsoft.com/office/drawing/2014/main" id="{573F5639-798B-1E4F-AC42-1858A605D656}"/>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65" r:id="rId5"/>
    <p:sldLayoutId id="2147483672" r:id="rId6"/>
    <p:sldLayoutId id="2147483669" r:id="rId7"/>
    <p:sldLayoutId id="2147483660" r:id="rId8"/>
    <p:sldLayoutId id="2147483661" r:id="rId9"/>
    <p:sldLayoutId id="2147483662" r:id="rId10"/>
    <p:sldLayoutId id="2147483666" r:id="rId11"/>
    <p:sldLayoutId id="2147483671" r:id="rId12"/>
    <p:sldLayoutId id="2147483667" r:id="rId13"/>
    <p:sldLayoutId id="2147483668" r:id="rId14"/>
    <p:sldLayoutId id="2147483655" r:id="rId15"/>
  </p:sldLayoutIdLst>
  <p:txStyles>
    <p:titleStyle>
      <a:lvl1pPr marL="0" algn="l" defTabSz="914400" rtl="0" eaLnBrk="1" latinLnBrk="0" hangingPunct="1">
        <a:lnSpc>
          <a:spcPct val="90000"/>
        </a:lnSpc>
        <a:spcBef>
          <a:spcPct val="0"/>
        </a:spcBef>
        <a:buNone/>
        <a:defRPr lang="en-GB" sz="3200" b="1" kern="1200" noProof="0" dirty="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25"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standing in a room&#10;&#10;Description automatically generated">
            <a:extLst>
              <a:ext uri="{FF2B5EF4-FFF2-40B4-BE49-F238E27FC236}">
                <a16:creationId xmlns:a16="http://schemas.microsoft.com/office/drawing/2014/main" id="{F6CDD672-DEF6-B449-A08D-3420C099C4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757" t="2901" r="27786" b="17413"/>
          <a:stretch/>
        </p:blipFill>
        <p:spPr>
          <a:xfrm>
            <a:off x="1" y="2296986"/>
            <a:ext cx="3043873" cy="4566539"/>
          </a:xfrm>
        </p:spPr>
      </p:pic>
      <p:sp>
        <p:nvSpPr>
          <p:cNvPr id="3" name="Subtitle 2">
            <a:extLst>
              <a:ext uri="{FF2B5EF4-FFF2-40B4-BE49-F238E27FC236}">
                <a16:creationId xmlns:a16="http://schemas.microsoft.com/office/drawing/2014/main" id="{6CA3EAE5-A4B8-40DE-9B68-42E5D4FFB11D}"/>
              </a:ext>
            </a:extLst>
          </p:cNvPr>
          <p:cNvSpPr>
            <a:spLocks noGrp="1"/>
          </p:cNvSpPr>
          <p:nvPr>
            <p:ph type="subTitle" idx="1"/>
          </p:nvPr>
        </p:nvSpPr>
        <p:spPr>
          <a:xfrm>
            <a:off x="3324224" y="2813762"/>
            <a:ext cx="4594226" cy="1655762"/>
          </a:xfrm>
        </p:spPr>
        <p:txBody>
          <a:bodyPr/>
          <a:lstStyle/>
          <a:p>
            <a:r>
              <a:rPr lang="en-US" dirty="0"/>
              <a:t>There are over 350 different careers available in the NHS!</a:t>
            </a:r>
            <a:br>
              <a:rPr lang="en-US" dirty="0"/>
            </a:br>
            <a:r>
              <a:rPr lang="en-US" dirty="0"/>
              <a:t>Here are just some of the NHS team to tell you about their jobs. </a:t>
            </a:r>
            <a:endParaRPr lang="en-GB" dirty="0"/>
          </a:p>
        </p:txBody>
      </p:sp>
      <p:sp>
        <p:nvSpPr>
          <p:cNvPr id="2" name="TextBox 1">
            <a:extLst>
              <a:ext uri="{FF2B5EF4-FFF2-40B4-BE49-F238E27FC236}">
                <a16:creationId xmlns:a16="http://schemas.microsoft.com/office/drawing/2014/main" id="{BA7AC92C-533C-A448-9934-92E40123FF03}"/>
              </a:ext>
            </a:extLst>
          </p:cNvPr>
          <p:cNvSpPr txBox="1"/>
          <p:nvPr/>
        </p:nvSpPr>
        <p:spPr>
          <a:xfrm>
            <a:off x="12056165" y="4253948"/>
            <a:ext cx="0" cy="0"/>
          </a:xfrm>
          <a:prstGeom prst="rect">
            <a:avLst/>
          </a:prstGeom>
          <a:noFill/>
        </p:spPr>
        <p:txBody>
          <a:bodyPr wrap="none" lIns="0" tIns="0" rIns="0" bIns="0" rtlCol="0">
            <a:noAutofit/>
          </a:bodyPr>
          <a:lstStyle/>
          <a:p>
            <a:pPr algn="l"/>
            <a:endParaRPr lang="en-US" sz="2800" dirty="0">
              <a:solidFill>
                <a:schemeClr val="tx2"/>
              </a:solidFill>
            </a:endParaRPr>
          </a:p>
        </p:txBody>
      </p:sp>
    </p:spTree>
    <p:extLst>
      <p:ext uri="{BB962C8B-B14F-4D97-AF65-F5344CB8AC3E}">
        <p14:creationId xmlns:p14="http://schemas.microsoft.com/office/powerpoint/2010/main" val="32551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human resources professional</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658230222"/>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Louise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Assistant personnel officer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Staff management including recruitment and employee welfare; pay issues, training and development, health and safety, plus advising hospital managers.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Enjoy working with other people, organised and able to do many tasks at once, staying calm under pressure.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“If you’re looking for a career with lots of opportunities to progress up the ladder, this job is excellent.”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dirty="0">
                          <a:solidFill>
                            <a:schemeClr val="tx2"/>
                          </a:solidFill>
                        </a:rPr>
                        <a:t>There are no minimum entry requirements, but you'll need to demonstrate a good basic education. </a:t>
                      </a:r>
                    </a:p>
                    <a:p>
                      <a:pPr marL="285750" indent="-285750">
                        <a:buFont typeface="Arial" panose="020B0604020202020204" pitchFamily="34" charset="0"/>
                        <a:buChar char="•"/>
                      </a:pPr>
                      <a:r>
                        <a:rPr lang="en-GB" sz="1600" noProof="0" dirty="0">
                          <a:solidFill>
                            <a:schemeClr val="tx2"/>
                          </a:solidFill>
                        </a:rPr>
                        <a:t>You can either enter at an administrative level or take an apprenticeship and work your way up, or you can complete a level 3 qualification (such as A-level or BTEC).</a:t>
                      </a:r>
                    </a:p>
                    <a:p>
                      <a:pPr marL="285750" indent="-285750">
                        <a:buFont typeface="Arial" panose="020B0604020202020204" pitchFamily="34" charset="0"/>
                        <a:buChar char="•"/>
                      </a:pPr>
                      <a:r>
                        <a:rPr lang="en-GB" sz="1600" noProof="0" dirty="0">
                          <a:solidFill>
                            <a:schemeClr val="tx2"/>
                          </a:solidFill>
                        </a:rPr>
                        <a:t>You can then study for a degree – perhaps in human resource management.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78C35AF6-7B2F-4774-B49C-E4B4C78175D1}"/>
              </a:ext>
            </a:extLst>
          </p:cNvPr>
          <p:cNvPicPr>
            <a:picLocks noGrp="1" noChangeAspect="1"/>
          </p:cNvPicPr>
          <p:nvPr>
            <p:ph type="pic" sz="quarter" idx="13"/>
          </p:nvPr>
        </p:nvPicPr>
        <p:blipFill rotWithShape="1">
          <a:blip r:embed="rId2"/>
          <a:srcRect l="2515" r="2515"/>
          <a:stretch/>
        </p:blipFill>
        <p:spPr/>
      </p:pic>
    </p:spTree>
    <p:extLst>
      <p:ext uri="{BB962C8B-B14F-4D97-AF65-F5344CB8AC3E}">
        <p14:creationId xmlns:p14="http://schemas.microsoft.com/office/powerpoint/2010/main" val="2989342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clinical scientist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37512358"/>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Ronnie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Clinical scientist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Taking samples of genetic materials and analysing them for diseases or abnormalities in the lab.</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Able to concentrate for long periods of time, pay attention to detail and have good problem-solving skills.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“If you’re interested in science, medicine and computing, and love using the latest technology, you couldn’t find a better job. Some of the mutations I find are quite unique – they have never been seen by anyone else in the world before.”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two science subjects.</a:t>
                      </a:r>
                    </a:p>
                    <a:p>
                      <a:pPr marL="285750" indent="-285750">
                        <a:buFont typeface="Arial" panose="020B0604020202020204" pitchFamily="34" charset="0"/>
                        <a:buChar char="•"/>
                      </a:pPr>
                      <a:r>
                        <a:rPr lang="en-GB" sz="1600" noProof="0" dirty="0">
                          <a:solidFill>
                            <a:schemeClr val="tx2"/>
                          </a:solidFill>
                        </a:rPr>
                        <a:t>At least two A levels or equivalent (including at least one science). </a:t>
                      </a:r>
                    </a:p>
                    <a:p>
                      <a:pPr marL="285750" indent="-285750">
                        <a:buFont typeface="Arial" panose="020B0604020202020204" pitchFamily="34" charset="0"/>
                        <a:buChar char="•"/>
                      </a:pPr>
                      <a:r>
                        <a:rPr lang="en-GB" sz="1600" noProof="0" dirty="0">
                          <a:solidFill>
                            <a:schemeClr val="tx2"/>
                          </a:solidFill>
                        </a:rPr>
                        <a:t>A relevant science degree followed by the three-year NHS Scientist Training Programme, or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10" name="Picture Placeholder 9">
            <a:extLst>
              <a:ext uri="{FF2B5EF4-FFF2-40B4-BE49-F238E27FC236}">
                <a16:creationId xmlns:a16="http://schemas.microsoft.com/office/drawing/2014/main" id="{8697AF56-F21A-4E16-95F9-DD7B7147723C}"/>
              </a:ext>
            </a:extLst>
          </p:cNvPr>
          <p:cNvPicPr>
            <a:picLocks noGrp="1" noChangeAspect="1"/>
          </p:cNvPicPr>
          <p:nvPr>
            <p:ph type="pic" sz="quarter" idx="13"/>
          </p:nvPr>
        </p:nvPicPr>
        <p:blipFill rotWithShape="1">
          <a:blip r:embed="rId2"/>
          <a:srcRect l="5992" r="5992"/>
          <a:stretch/>
        </p:blipFill>
        <p:spPr/>
      </p:pic>
    </p:spTree>
    <p:extLst>
      <p:ext uri="{BB962C8B-B14F-4D97-AF65-F5344CB8AC3E}">
        <p14:creationId xmlns:p14="http://schemas.microsoft.com/office/powerpoint/2010/main" val="2056784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intensive care nurse</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367138468"/>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Anna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Registered nurse in intensive care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Providing one-to-one patient care for seriously ill people, monitoring the patients, and managing all the support equipment needed to keep patients alive.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Well balanced, mature and practical. Able to work well </a:t>
                      </a:r>
                      <a:br>
                        <a:rPr lang="en-GB" sz="1600" noProof="0" dirty="0">
                          <a:solidFill>
                            <a:schemeClr val="tx2"/>
                          </a:solidFill>
                        </a:rPr>
                      </a:br>
                      <a:r>
                        <a:rPr lang="en-GB" sz="1600" noProof="0" dirty="0">
                          <a:solidFill>
                            <a:schemeClr val="tx2"/>
                          </a:solidFill>
                        </a:rPr>
                        <a:t>under pressure.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“It can be emotionally draining, you have to keep pretty balanced. The job can move from the sad times when everything you do is just not enough to help, to the fantastic sense of achievement of saying goodbye to a patient well on their way to recovery.”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a:t>
                      </a:r>
                      <a:endParaRPr lang="en-GB" sz="1600" noProof="0" dirty="0">
                        <a:solidFill>
                          <a:schemeClr val="tx2"/>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noProof="0" dirty="0">
                          <a:solidFill>
                            <a:schemeClr val="tx2"/>
                          </a:solidFill>
                        </a:rPr>
                        <a:t>At least two A levels or equivalent, such as T levels.</a:t>
                      </a:r>
                    </a:p>
                    <a:p>
                      <a:pPr marL="285750" indent="-285750">
                        <a:buFont typeface="Arial" panose="020B0604020202020204" pitchFamily="34" charset="0"/>
                        <a:buChar char="•"/>
                      </a:pPr>
                      <a:r>
                        <a:rPr lang="en-GB" sz="1600" noProof="0" dirty="0">
                          <a:solidFill>
                            <a:schemeClr val="tx2"/>
                          </a:solidFill>
                        </a:rPr>
                        <a:t>Approved degree in nursing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B2A612A9-DDA0-4684-A080-68494DFCC8C5}"/>
              </a:ext>
            </a:extLst>
          </p:cNvPr>
          <p:cNvPicPr>
            <a:picLocks noGrp="1" noChangeAspect="1"/>
          </p:cNvPicPr>
          <p:nvPr>
            <p:ph type="pic" sz="quarter" idx="13"/>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Lst>
          </a:blip>
          <a:srcRect l="23454" t="552" b="27703"/>
          <a:stretch/>
        </p:blipFill>
        <p:spPr>
          <a:xfrm>
            <a:off x="-3882" y="1308735"/>
            <a:ext cx="2748987" cy="4670742"/>
          </a:xfrm>
        </p:spPr>
      </p:pic>
    </p:spTree>
    <p:extLst>
      <p:ext uri="{BB962C8B-B14F-4D97-AF65-F5344CB8AC3E}">
        <p14:creationId xmlns:p14="http://schemas.microsoft.com/office/powerpoint/2010/main" val="1005122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radiographer</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171741381"/>
              </p:ext>
            </p:extLst>
          </p:nvPr>
        </p:nvGraphicFramePr>
        <p:xfrm>
          <a:off x="3324225" y="1802667"/>
          <a:ext cx="7442200" cy="4222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Ricardo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Lecturer/practitioner in therapeutic radiography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Planning and accurately delivering the correct radiotherapy according to patient needs. This involves scans and x-rays for diagnosis and planning and operating highly specialised machines to treat the problem.</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Able to put people at ease and enjoy working in a team.</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“This job enables you to explore an interest in digital imaging and technology within a medical environment.”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 at a good grade.</a:t>
                      </a:r>
                    </a:p>
                    <a:p>
                      <a:pPr marL="285750" indent="-285750">
                        <a:buFont typeface="Arial" panose="020B0604020202020204" pitchFamily="34" charset="0"/>
                        <a:buChar char="•"/>
                      </a:pPr>
                      <a:r>
                        <a:rPr lang="en-GB" sz="1600" noProof="0" dirty="0">
                          <a:solidFill>
                            <a:schemeClr val="tx2"/>
                          </a:solidFill>
                        </a:rPr>
                        <a:t>At least two A levels or equivalent, such as T levels (including a science subject). </a:t>
                      </a:r>
                    </a:p>
                    <a:p>
                      <a:pPr marL="285750" indent="-285750">
                        <a:buFont typeface="Arial" panose="020B0604020202020204" pitchFamily="34" charset="0"/>
                        <a:buChar char="•"/>
                      </a:pPr>
                      <a:r>
                        <a:rPr lang="en-GB" sz="1600" noProof="0" dirty="0">
                          <a:solidFill>
                            <a:schemeClr val="tx2"/>
                          </a:solidFill>
                        </a:rPr>
                        <a:t>Approved degree in therapeutic radiography.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8D275218-5639-4710-8B68-DCA7E7E910DC}"/>
              </a:ext>
            </a:extLst>
          </p:cNvPr>
          <p:cNvPicPr>
            <a:picLocks noGrp="1" noChangeAspect="1"/>
          </p:cNvPicPr>
          <p:nvPr>
            <p:ph type="pic" sz="quarter" idx="13"/>
          </p:nvPr>
        </p:nvPicPr>
        <p:blipFill rotWithShape="1">
          <a:blip r:embed="rId2"/>
          <a:srcRect l="835" r="835"/>
          <a:stretch/>
        </p:blipFill>
        <p:spPr/>
      </p:pic>
    </p:spTree>
    <p:extLst>
      <p:ext uri="{BB962C8B-B14F-4D97-AF65-F5344CB8AC3E}">
        <p14:creationId xmlns:p14="http://schemas.microsoft.com/office/powerpoint/2010/main" val="1675345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occupational 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882948567"/>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Rachel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Occupational therapist in a children’s hospital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Helping people who’ve been sick or injured to do every day occupational activities. For children, this includes having a bath, eating breakfast, getting to school and playing.</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Patient, determined with lots of common sense. Good at motivating others and like working closely with individuals.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“Seventy per cent of my time is spent dealing with the effects of accidents, especially fractures to fingers and wrists. Trampolines and monkey bars have a lot to answer for!”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 at a good grade.</a:t>
                      </a:r>
                    </a:p>
                    <a:p>
                      <a:pPr marL="285750" indent="-285750">
                        <a:buFont typeface="Arial" panose="020B0604020202020204" pitchFamily="34" charset="0"/>
                        <a:buChar char="•"/>
                      </a:pPr>
                      <a:r>
                        <a:rPr lang="en-GB" sz="1600" noProof="0" dirty="0">
                          <a:solidFill>
                            <a:schemeClr val="tx2"/>
                          </a:solidFill>
                        </a:rPr>
                        <a:t>Two or three A levels, or equivalent, such as T levels (ideally including a science subject).</a:t>
                      </a:r>
                    </a:p>
                    <a:p>
                      <a:pPr marL="285750" indent="-285750">
                        <a:buFont typeface="Arial" panose="020B0604020202020204" pitchFamily="34" charset="0"/>
                        <a:buChar char="•"/>
                      </a:pPr>
                      <a:r>
                        <a:rPr lang="en-GB" sz="1600" noProof="0" dirty="0">
                          <a:solidFill>
                            <a:schemeClr val="tx2"/>
                          </a:solidFill>
                        </a:rPr>
                        <a:t>Approved degree in occupational therapy.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3E34252A-426B-4DF9-9376-E607357D53AC}"/>
              </a:ext>
            </a:extLst>
          </p:cNvPr>
          <p:cNvPicPr>
            <a:picLocks noGrp="1" noChangeAspect="1"/>
          </p:cNvPicPr>
          <p:nvPr>
            <p:ph type="pic" sz="quarter" idx="13"/>
          </p:nvPr>
        </p:nvPicPr>
        <p:blipFill rotWithShape="1">
          <a:blip r:embed="rId2"/>
          <a:srcRect l="2463" r="2463"/>
          <a:stretch/>
        </p:blipFill>
        <p:spPr/>
      </p:pic>
    </p:spTree>
    <p:extLst>
      <p:ext uri="{BB962C8B-B14F-4D97-AF65-F5344CB8AC3E}">
        <p14:creationId xmlns:p14="http://schemas.microsoft.com/office/powerpoint/2010/main" val="3359424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doctor </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025427530"/>
              </p:ext>
            </p:extLst>
          </p:nvPr>
        </p:nvGraphicFramePr>
        <p:xfrm>
          <a:off x="3324223" y="1802667"/>
          <a:ext cx="8488331" cy="4665600"/>
        </p:xfrm>
        <a:graphic>
          <a:graphicData uri="http://schemas.openxmlformats.org/drawingml/2006/table">
            <a:tbl>
              <a:tblPr bandRow="1">
                <a:tableStyleId>{5C22544A-7EE6-4342-B048-85BDC9FD1C3A}</a:tableStyleId>
              </a:tblPr>
              <a:tblGrid>
                <a:gridCol w="2105820">
                  <a:extLst>
                    <a:ext uri="{9D8B030D-6E8A-4147-A177-3AD203B41FA5}">
                      <a16:colId xmlns:a16="http://schemas.microsoft.com/office/drawing/2014/main" val="4157778753"/>
                    </a:ext>
                  </a:extLst>
                </a:gridCol>
                <a:gridCol w="6382511">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Kavita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Trainee ophthalmology doctor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Assessing patients who have acute eye conditions, taking their history, performing a clinical examination and treating them appropriately. As a trainee doctor, I also attend weekly departmental teaching sessions.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Responsible, reliable with excellent communication skills. Make decisions quickly and like helping others.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“Training to become a doctor takes many years but the sense of job satisfaction is huge – you can really make a difference to someone else’s life.”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Five GCSEs at grade 9-6 (A*-B) or equivalent, </a:t>
                      </a:r>
                      <a:r>
                        <a:rPr lang="en-US" sz="1600" dirty="0">
                          <a:solidFill>
                            <a:schemeClr val="tx2"/>
                          </a:solidFill>
                        </a:rPr>
                        <a:t>including English, maths and a science.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Three A levels or equivalent, all at good grades (including science).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Approved medical degree (usually five years). Degree level apprenticeships are starting to become available.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Followed by two years of foundation training and three to eight years of specialty training.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C3D46044-7004-4B65-8340-8E3A59C479DD}"/>
              </a:ext>
            </a:extLst>
          </p:cNvPr>
          <p:cNvPicPr>
            <a:picLocks noGrp="1" noChangeAspect="1"/>
          </p:cNvPicPr>
          <p:nvPr>
            <p:ph type="pic" sz="quarter" idx="13"/>
          </p:nvPr>
        </p:nvPicPr>
        <p:blipFill rotWithShape="1">
          <a:blip r:embed="rId2"/>
          <a:srcRect l="5915" r="5915"/>
          <a:stretch/>
        </p:blipFill>
        <p:spPr/>
      </p:pic>
    </p:spTree>
    <p:extLst>
      <p:ext uri="{BB962C8B-B14F-4D97-AF65-F5344CB8AC3E}">
        <p14:creationId xmlns:p14="http://schemas.microsoft.com/office/powerpoint/2010/main" val="3555877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physiological scientist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503070611"/>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Devang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Healthcare scientist specialising in audiology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Helping people with hearing and balancing disorders. Examining patients, assessing problems, prescribing the right kind of hearing aid or maybe arranging for further investigation.</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Patient, understanding and enjoy helping others. Logical, </a:t>
                      </a:r>
                      <a:br>
                        <a:rPr lang="en-GB" sz="1600" noProof="0" dirty="0">
                          <a:solidFill>
                            <a:schemeClr val="tx2"/>
                          </a:solidFill>
                        </a:rPr>
                      </a:br>
                      <a:r>
                        <a:rPr lang="en-GB" sz="1600" noProof="0" dirty="0">
                          <a:solidFill>
                            <a:schemeClr val="tx2"/>
                          </a:solidFill>
                        </a:rPr>
                        <a:t>with a passion for science.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“It is challenging and always varied, with lots of </a:t>
                      </a:r>
                      <a:br>
                        <a:rPr lang="en-GB" sz="1600" noProof="0" dirty="0">
                          <a:solidFill>
                            <a:schemeClr val="tx2"/>
                          </a:solidFill>
                        </a:rPr>
                      </a:br>
                      <a:r>
                        <a:rPr lang="en-GB" sz="1600" noProof="0" dirty="0">
                          <a:solidFill>
                            <a:schemeClr val="tx2"/>
                          </a:solidFill>
                        </a:rPr>
                        <a:t>opportunities to  specialise; in babies, adults, special </a:t>
                      </a:r>
                      <a:br>
                        <a:rPr lang="en-GB" sz="1600" noProof="0" dirty="0">
                          <a:solidFill>
                            <a:schemeClr val="tx2"/>
                          </a:solidFill>
                        </a:rPr>
                      </a:br>
                      <a:r>
                        <a:rPr lang="en-GB" sz="1600" noProof="0" dirty="0">
                          <a:solidFill>
                            <a:schemeClr val="tx2"/>
                          </a:solidFill>
                        </a:rPr>
                        <a:t>needs, or even research.”</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 (all at good grades)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noProof="0" dirty="0">
                          <a:solidFill>
                            <a:schemeClr val="tx2"/>
                          </a:solidFill>
                        </a:rPr>
                        <a:t>At least two A levels or equivalent (including a science subject).</a:t>
                      </a:r>
                    </a:p>
                    <a:p>
                      <a:pPr marL="285750" indent="-285750">
                        <a:buFont typeface="Arial" panose="020B0604020202020204" pitchFamily="34" charset="0"/>
                        <a:buChar char="•"/>
                      </a:pPr>
                      <a:r>
                        <a:rPr lang="en-GB" sz="1600" noProof="0" dirty="0">
                          <a:solidFill>
                            <a:schemeClr val="tx2"/>
                          </a:solidFill>
                        </a:rPr>
                        <a:t>A relevant science degree followed by the three-year NHS Scientist Training Programme, or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91EC4378-6354-4C0E-8044-80AD062969CE}"/>
              </a:ext>
            </a:extLst>
          </p:cNvPr>
          <p:cNvPicPr>
            <a:picLocks noGrp="1" noChangeAspect="1"/>
          </p:cNvPicPr>
          <p:nvPr>
            <p:ph type="pic" sz="quarter" idx="13"/>
          </p:nvPr>
        </p:nvPicPr>
        <p:blipFill rotWithShape="1">
          <a:blip r:embed="rId2"/>
          <a:srcRect l="3764" r="3764"/>
          <a:stretch/>
        </p:blipFill>
        <p:spPr/>
      </p:pic>
    </p:spTree>
    <p:extLst>
      <p:ext uri="{BB962C8B-B14F-4D97-AF65-F5344CB8AC3E}">
        <p14:creationId xmlns:p14="http://schemas.microsoft.com/office/powerpoint/2010/main" val="3360746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F5BECEC4-D108-D14D-94AD-B26CA74DE0F5}"/>
              </a:ext>
            </a:extLst>
          </p:cNvPr>
          <p:cNvSpPr txBox="1">
            <a:spLocks/>
          </p:cNvSpPr>
          <p:nvPr/>
        </p:nvSpPr>
        <p:spPr>
          <a:xfrm>
            <a:off x="2100830" y="1828709"/>
            <a:ext cx="4868296" cy="280530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Do any of them sound like you?</a:t>
            </a:r>
            <a:endParaRPr lang="en-GB" dirty="0"/>
          </a:p>
        </p:txBody>
      </p:sp>
    </p:spTree>
    <p:extLst>
      <p:ext uri="{BB962C8B-B14F-4D97-AF65-F5344CB8AC3E}">
        <p14:creationId xmlns:p14="http://schemas.microsoft.com/office/powerpoint/2010/main" val="1128491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C7E7B8-56EE-E94E-95CB-0D28DD6652BA}"/>
              </a:ext>
            </a:extLst>
          </p:cNvPr>
          <p:cNvSpPr>
            <a:spLocks noGrp="1"/>
          </p:cNvSpPr>
          <p:nvPr>
            <p:ph type="body" sz="quarter" idx="14"/>
          </p:nvPr>
        </p:nvSpPr>
        <p:spPr/>
        <p:txBody>
          <a:bodyPr/>
          <a:lstStyle/>
          <a:p>
            <a:r>
              <a:rPr lang="en-US" dirty="0"/>
              <a:t>Together we can make a difference!</a:t>
            </a:r>
          </a:p>
        </p:txBody>
      </p:sp>
    </p:spTree>
    <p:extLst>
      <p:ext uri="{BB962C8B-B14F-4D97-AF65-F5344CB8AC3E}">
        <p14:creationId xmlns:p14="http://schemas.microsoft.com/office/powerpoint/2010/main" val="4213911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a:xfrm>
            <a:off x="3324225" y="1272809"/>
            <a:ext cx="8052836" cy="529859"/>
          </a:xfrm>
        </p:spPr>
        <p:txBody>
          <a:bodyPr/>
          <a:lstStyle/>
          <a:p>
            <a:r>
              <a:rPr lang="en-GB" dirty="0"/>
              <a:t>The apprentice business administrator</a:t>
            </a:r>
          </a:p>
        </p:txBody>
      </p:sp>
      <p:pic>
        <p:nvPicPr>
          <p:cNvPr id="6" name="Picture Placeholder 5">
            <a:extLst>
              <a:ext uri="{FF2B5EF4-FFF2-40B4-BE49-F238E27FC236}">
                <a16:creationId xmlns:a16="http://schemas.microsoft.com/office/drawing/2014/main" id="{72DEB918-CB55-4700-8066-17EA5EC2B171}"/>
              </a:ext>
            </a:extLst>
          </p:cNvPr>
          <p:cNvPicPr>
            <a:picLocks noGrp="1" noChangeAspect="1"/>
          </p:cNvPicPr>
          <p:nvPr>
            <p:ph type="pic" sz="quarter" idx="13"/>
          </p:nvPr>
        </p:nvPicPr>
        <p:blipFill rotWithShape="1">
          <a:blip r:embed="rId2"/>
          <a:srcRect l="5758" r="5758"/>
          <a:stretch/>
        </p:blipFill>
        <p:spPr/>
      </p:pic>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148573845"/>
              </p:ext>
            </p:extLst>
          </p:nvPr>
        </p:nvGraphicFramePr>
        <p:xfrm>
          <a:off x="3324225" y="1802667"/>
          <a:ext cx="7442200" cy="3934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Pascal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Business administrative apprentice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Assisting the director’s PA with managing emails, diary and  telephone systems. Processing invoices and keeping staff record database up to date.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Organised, responsible and reliable, with excellent communication 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“An apprenticeship is a great way of getting some extra qualifications while working.”</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There are no set entry qualifications, but employers will want to make sure that you can cope with the work involved. </a:t>
                      </a:r>
                    </a:p>
                    <a:p>
                      <a:pPr marL="285750" indent="-285750">
                        <a:buFont typeface="Arial" panose="020B0604020202020204" pitchFamily="34" charset="0"/>
                        <a:buChar char="•"/>
                      </a:pPr>
                      <a:r>
                        <a:rPr lang="en-US" sz="1600" dirty="0">
                          <a:solidFill>
                            <a:schemeClr val="tx2"/>
                          </a:solidFill>
                        </a:rPr>
                        <a:t>Requirements depend on the employer and the type and level of apprenticeship. </a:t>
                      </a:r>
                      <a:endParaRPr lang="en-GB" sz="1600" dirty="0">
                        <a:solidFill>
                          <a:schemeClr val="tx2"/>
                        </a:solidFill>
                      </a:endParaRP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spTree>
    <p:extLst>
      <p:ext uri="{BB962C8B-B14F-4D97-AF65-F5344CB8AC3E}">
        <p14:creationId xmlns:p14="http://schemas.microsoft.com/office/powerpoint/2010/main" val="1163696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exercise physiologist</a:t>
            </a:r>
          </a:p>
        </p:txBody>
      </p:sp>
      <p:pic>
        <p:nvPicPr>
          <p:cNvPr id="6" name="Picture Placeholder 5">
            <a:extLst>
              <a:ext uri="{FF2B5EF4-FFF2-40B4-BE49-F238E27FC236}">
                <a16:creationId xmlns:a16="http://schemas.microsoft.com/office/drawing/2014/main" id="{72DEB918-CB55-4700-8066-17EA5EC2B171}"/>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9786" t="3254" r="3651" b="10183"/>
          <a:stretch/>
        </p:blipFill>
        <p:spPr>
          <a:xfrm>
            <a:off x="-3882" y="1312040"/>
            <a:ext cx="2748987" cy="4664132"/>
          </a:xfrm>
        </p:spPr>
      </p:pic>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890709987"/>
              </p:ext>
            </p:extLst>
          </p:nvPr>
        </p:nvGraphicFramePr>
        <p:xfrm>
          <a:off x="3324225" y="1802667"/>
          <a:ext cx="7442200" cy="417792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Scott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Exercise physiologist and smoking cessation officer</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Being a vital part of a life-saving healthcare team, working with patients with heart problems, carrying out diagnostic investigations and offering expert advice to doctors.</a:t>
                      </a:r>
                      <a:endParaRPr lang="en-GB" sz="1600" noProof="0" dirty="0">
                        <a:solidFill>
                          <a:schemeClr val="tx2"/>
                        </a:solidFill>
                      </a:endParaRP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Calm, understanding and confident enough to put </a:t>
                      </a:r>
                      <a:br>
                        <a:rPr lang="en-US" sz="1600" noProof="0" dirty="0">
                          <a:solidFill>
                            <a:schemeClr val="tx2"/>
                          </a:solidFill>
                        </a:rPr>
                      </a:br>
                      <a:r>
                        <a:rPr lang="en-US" sz="1600" noProof="0" dirty="0">
                          <a:solidFill>
                            <a:schemeClr val="tx2"/>
                          </a:solidFill>
                        </a:rPr>
                        <a:t>people at ease.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“If you’re interested in sport and fitness, this is the </a:t>
                      </a:r>
                      <a:br>
                        <a:rPr lang="en-US" sz="1600" dirty="0">
                          <a:solidFill>
                            <a:schemeClr val="tx2"/>
                          </a:solidFill>
                        </a:rPr>
                      </a:br>
                      <a:r>
                        <a:rPr lang="en-US" sz="1600" dirty="0">
                          <a:solidFill>
                            <a:schemeClr val="tx2"/>
                          </a:solidFill>
                        </a:rPr>
                        <a:t>perfect job. You get to use some sophisticated medical equipment too.”</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US" sz="1600" dirty="0">
                          <a:solidFill>
                            <a:schemeClr val="tx2"/>
                          </a:solidFill>
                        </a:rPr>
                        <a:t>At least two A levels or equivalent (including a science subject).</a:t>
                      </a:r>
                    </a:p>
                    <a:p>
                      <a:pPr marL="285750" indent="-285750">
                        <a:buFont typeface="Arial" panose="020B0604020202020204" pitchFamily="34" charset="0"/>
                        <a:buChar char="•"/>
                      </a:pPr>
                      <a:r>
                        <a:rPr lang="en-US" sz="1600" dirty="0">
                          <a:solidFill>
                            <a:schemeClr val="tx2"/>
                          </a:solidFill>
                        </a:rPr>
                        <a:t>Degree in physiological science.</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spTree>
    <p:extLst>
      <p:ext uri="{BB962C8B-B14F-4D97-AF65-F5344CB8AC3E}">
        <p14:creationId xmlns:p14="http://schemas.microsoft.com/office/powerpoint/2010/main" val="3046132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finance assistant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747916663"/>
              </p:ext>
            </p:extLst>
          </p:nvPr>
        </p:nvGraphicFramePr>
        <p:xfrm>
          <a:off x="3324225" y="1802667"/>
          <a:ext cx="7442200" cy="3934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Lydia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Income and costing accountancy assistant</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Finance reporting, including compiling spreadsheets, </a:t>
                      </a:r>
                      <a:br>
                        <a:rPr lang="en-GB" sz="1600" noProof="0" dirty="0">
                          <a:solidFill>
                            <a:schemeClr val="tx2"/>
                          </a:solidFill>
                        </a:rPr>
                      </a:br>
                      <a:r>
                        <a:rPr lang="en-GB" sz="1600" noProof="0" dirty="0">
                          <a:solidFill>
                            <a:schemeClr val="tx2"/>
                          </a:solidFill>
                        </a:rPr>
                        <a:t>graphs and written data. Preparing invoice data for care provided to patients.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Strong analytical skills and be able to work in a team but also work independently on your own tasks. </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“If you have a logical mind and like analysing facts and figures then this is a great job for you.”</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GCSEs </a:t>
                      </a:r>
                      <a:r>
                        <a:rPr lang="en-GB" sz="1600" noProof="0" dirty="0">
                          <a:solidFill>
                            <a:schemeClr val="tx2"/>
                          </a:solidFill>
                        </a:rPr>
                        <a:t>(grades 9-4/A*-C) </a:t>
                      </a:r>
                      <a:r>
                        <a:rPr lang="en-US" sz="1600" dirty="0">
                          <a:solidFill>
                            <a:schemeClr val="tx2"/>
                          </a:solidFill>
                        </a:rPr>
                        <a:t>or equivalent in English and maths.</a:t>
                      </a:r>
                    </a:p>
                    <a:p>
                      <a:pPr marL="285750" indent="-285750">
                        <a:buFont typeface="Arial" panose="020B0604020202020204" pitchFamily="34" charset="0"/>
                        <a:buChar char="•"/>
                      </a:pPr>
                      <a:r>
                        <a:rPr lang="en-GB" sz="1600" noProof="0" dirty="0">
                          <a:solidFill>
                            <a:schemeClr val="tx2"/>
                          </a:solidFill>
                        </a:rPr>
                        <a:t>Most vacancies ask for level 2 accountancy exams or an NVQ level 3. Apprenticeships may be available or you can then apply for an NHS training position</a:t>
                      </a:r>
                      <a:r>
                        <a:rPr lang="en-US" sz="1600" dirty="0">
                          <a:solidFill>
                            <a:schemeClr val="tx2"/>
                          </a:solidFill>
                        </a:rPr>
                        <a:t>. </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rotWithShape="1">
          <a:blip r:embed="rId2"/>
          <a:srcRect l="19596" r="6118"/>
          <a:stretch/>
        </p:blipFill>
        <p:spPr>
          <a:xfrm>
            <a:off x="-3882" y="1308735"/>
            <a:ext cx="2748987" cy="4670742"/>
          </a:xfrm>
        </p:spPr>
      </p:pic>
    </p:spTree>
    <p:extLst>
      <p:ext uri="{BB962C8B-B14F-4D97-AF65-F5344CB8AC3E}">
        <p14:creationId xmlns:p14="http://schemas.microsoft.com/office/powerpoint/2010/main" val="1948839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assistant clinical psychologist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602939934"/>
              </p:ext>
            </p:extLst>
          </p:nvPr>
        </p:nvGraphicFramePr>
        <p:xfrm>
          <a:off x="3324224" y="1687167"/>
          <a:ext cx="7773703" cy="4665600"/>
        </p:xfrm>
        <a:graphic>
          <a:graphicData uri="http://schemas.openxmlformats.org/drawingml/2006/table">
            <a:tbl>
              <a:tblPr bandRow="1">
                <a:tableStyleId>{5C22544A-7EE6-4342-B048-85BDC9FD1C3A}</a:tableStyleId>
              </a:tblPr>
              <a:tblGrid>
                <a:gridCol w="1928532">
                  <a:extLst>
                    <a:ext uri="{9D8B030D-6E8A-4147-A177-3AD203B41FA5}">
                      <a16:colId xmlns:a16="http://schemas.microsoft.com/office/drawing/2014/main" val="4157778753"/>
                    </a:ext>
                  </a:extLst>
                </a:gridCol>
                <a:gridCol w="5845171">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Anna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Assistant clinical psychologist</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Assessing patients and offering counselling, therapy and advice to a wide-range of people with mental health problems.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Interested in the feelings of others and fascinated by </a:t>
                      </a:r>
                      <a:br>
                        <a:rPr lang="en-GB" sz="1600" noProof="0" dirty="0">
                          <a:solidFill>
                            <a:schemeClr val="tx2"/>
                          </a:solidFill>
                        </a:rPr>
                      </a:br>
                      <a:r>
                        <a:rPr lang="en-GB" sz="1600" noProof="0" dirty="0">
                          <a:solidFill>
                            <a:schemeClr val="tx2"/>
                          </a:solidFill>
                        </a:rPr>
                        <a:t>human behaviour. Empathise with people and understand their feelings.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 love working so closely with people and the challenge of such a steep learning curve, while feeling fully supported by my brilliant team.”</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Minimum of English and maths GCSEs </a:t>
                      </a:r>
                      <a:r>
                        <a:rPr lang="en-GB" sz="1600" noProof="0" dirty="0">
                          <a:solidFill>
                            <a:schemeClr val="tx2"/>
                          </a:solidFill>
                        </a:rPr>
                        <a:t>(grades 9-4/A*-C) </a:t>
                      </a:r>
                      <a:r>
                        <a:rPr lang="en-US" sz="1600" dirty="0">
                          <a:solidFill>
                            <a:schemeClr val="tx2"/>
                          </a:solidFill>
                        </a:rPr>
                        <a:t>or equivalent.</a:t>
                      </a:r>
                    </a:p>
                    <a:p>
                      <a:pPr marL="285750" indent="-285750">
                        <a:buFont typeface="Arial" panose="020B0604020202020204" pitchFamily="34" charset="0"/>
                        <a:buChar char="•"/>
                      </a:pPr>
                      <a:r>
                        <a:rPr lang="en-GB" sz="1600" noProof="0" dirty="0">
                          <a:solidFill>
                            <a:schemeClr val="tx2"/>
                          </a:solidFill>
                        </a:rPr>
                        <a:t>At least two A levels or equivalent. </a:t>
                      </a:r>
                    </a:p>
                    <a:p>
                      <a:pPr marL="285750" indent="-285750">
                        <a:buFont typeface="Arial" panose="020B0604020202020204" pitchFamily="34" charset="0"/>
                        <a:buChar char="•"/>
                      </a:pPr>
                      <a:r>
                        <a:rPr lang="en-GB" sz="1600" noProof="0" dirty="0">
                          <a:solidFill>
                            <a:schemeClr val="tx2"/>
                          </a:solidFill>
                        </a:rPr>
                        <a:t>Experience working with people with mental health challenges.</a:t>
                      </a:r>
                    </a:p>
                    <a:p>
                      <a:pPr marL="285750" indent="-285750">
                        <a:buFont typeface="Arial" panose="020B0604020202020204" pitchFamily="34" charset="0"/>
                        <a:buChar char="•"/>
                      </a:pPr>
                      <a:r>
                        <a:rPr lang="en-GB" sz="1600" noProof="0" dirty="0">
                          <a:solidFill>
                            <a:schemeClr val="tx2"/>
                          </a:solidFill>
                        </a:rPr>
                        <a:t>Approved degree in psychology. To become a qualified clinical psychologist, a postgraduate qualification is needed.</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31FF8552-6B73-4B6F-BBCF-11681E9615DE}"/>
              </a:ext>
            </a:extLst>
          </p:cNvPr>
          <p:cNvPicPr>
            <a:picLocks noGrp="1" noChangeAspect="1"/>
          </p:cNvPicPr>
          <p:nvPr>
            <p:ph type="pic" sz="quarter" idx="13"/>
          </p:nvPr>
        </p:nvPicPr>
        <p:blipFill rotWithShape="1">
          <a:blip r:embed="rId2"/>
          <a:srcRect l="4732" r="4732"/>
          <a:stretch/>
        </p:blipFill>
        <p:spPr/>
      </p:pic>
    </p:spTree>
    <p:extLst>
      <p:ext uri="{BB962C8B-B14F-4D97-AF65-F5344CB8AC3E}">
        <p14:creationId xmlns:p14="http://schemas.microsoft.com/office/powerpoint/2010/main" val="3774429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paramedic</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74936755"/>
              </p:ext>
            </p:extLst>
          </p:nvPr>
        </p:nvGraphicFramePr>
        <p:xfrm>
          <a:off x="3324225" y="1802667"/>
          <a:ext cx="7442200" cy="446592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Elisha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Paramedic</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Responding to emergency calls and providing all aspects of urgent and emergency care, ranging from problems such as cardiac arrest, heart attacks, strokes, spinal injuries and major trauma, to minor illnesses and injuries.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Calm under pressure and able to work quickly and carefully.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“You have to be really on the ball and be able to understand a situation quickly. Even when the adrenalin’s pumping you have to stay calm and reassure the patient.”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Usually five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GB" sz="1600" noProof="0" dirty="0">
                          <a:solidFill>
                            <a:schemeClr val="tx2"/>
                          </a:solidFill>
                        </a:rPr>
                        <a:t>At least two A levels or equivalent (such as T levels) including a science.</a:t>
                      </a:r>
                    </a:p>
                    <a:p>
                      <a:pPr marL="285750" indent="-285750">
                        <a:buFont typeface="Arial" panose="020B0604020202020204" pitchFamily="34" charset="0"/>
                        <a:buChar char="•"/>
                      </a:pPr>
                      <a:r>
                        <a:rPr lang="en-GB" sz="1600" noProof="0" dirty="0">
                          <a:solidFill>
                            <a:schemeClr val="tx2"/>
                          </a:solidFill>
                        </a:rPr>
                        <a:t>Approved degree in paramedic science (this can be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E1F4110B-8FF8-4BA8-A788-294F9A34A356}"/>
              </a:ext>
            </a:extLst>
          </p:cNvPr>
          <p:cNvPicPr>
            <a:picLocks noGrp="1" noChangeAspect="1"/>
          </p:cNvPicPr>
          <p:nvPr>
            <p:ph type="pic" sz="quarter" idx="13"/>
          </p:nvPr>
        </p:nvPicPr>
        <p:blipFill rotWithShape="1">
          <a:blip r:embed="rId2"/>
          <a:srcRect l="5778" r="5778"/>
          <a:stretch/>
        </p:blipFill>
        <p:spPr/>
      </p:pic>
    </p:spTree>
    <p:extLst>
      <p:ext uri="{BB962C8B-B14F-4D97-AF65-F5344CB8AC3E}">
        <p14:creationId xmlns:p14="http://schemas.microsoft.com/office/powerpoint/2010/main" val="645246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dental 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033003165"/>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Dave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Dental therapist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Providing treatment in a range of places in the community, such as schools and care homes. Carrying out a range of routine dental work including oral assessments and taking dental radiographs.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A good and patient communicator with proficient, highly technical clinical skills.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“To work in this role, you will need to encourage anxious patients to accept dental treatment. You will need to be confident to work on your own and be able to put even the youngest of patients at ease.”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dirty="0">
                          <a:solidFill>
                            <a:schemeClr val="tx2"/>
                          </a:solidFill>
                        </a:rPr>
                        <a:t>Usually </a:t>
                      </a:r>
                      <a:r>
                        <a:rPr lang="en-US" sz="1600" noProof="0" dirty="0">
                          <a:solidFill>
                            <a:schemeClr val="tx2"/>
                          </a:solidFill>
                        </a:rPr>
                        <a:t>f</a:t>
                      </a:r>
                      <a:r>
                        <a:rPr lang="en-US" sz="1600" dirty="0">
                          <a:solidFill>
                            <a:schemeClr val="tx2"/>
                          </a:solidFill>
                        </a:rPr>
                        <a:t>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GB" sz="1600" noProof="0" dirty="0">
                          <a:solidFill>
                            <a:schemeClr val="tx2"/>
                          </a:solidFill>
                        </a:rPr>
                        <a:t>At least two A levels or a recognised qualification in dental nursing.</a:t>
                      </a:r>
                    </a:p>
                    <a:p>
                      <a:pPr marL="285750" indent="-285750">
                        <a:buFont typeface="Arial" panose="020B0604020202020204" pitchFamily="34" charset="0"/>
                        <a:buChar char="•"/>
                      </a:pPr>
                      <a:r>
                        <a:rPr lang="en-GB" sz="1600" noProof="0" dirty="0">
                          <a:solidFill>
                            <a:schemeClr val="tx2"/>
                          </a:solidFill>
                        </a:rPr>
                        <a:t>Approved diploma or degree in dental therapy and register with the General Dental Council.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07F80535-B278-4D51-BD5B-1F225C63D44C}"/>
              </a:ext>
            </a:extLst>
          </p:cNvPr>
          <p:cNvPicPr>
            <a:picLocks noGrp="1" noChangeAspect="1"/>
          </p:cNvPicPr>
          <p:nvPr>
            <p:ph type="pic" sz="quarter" idx="13"/>
          </p:nvPr>
        </p:nvPicPr>
        <p:blipFill rotWithShape="1">
          <a:blip r:embed="rId2"/>
          <a:srcRect l="5859" r="5859"/>
          <a:stretch/>
        </p:blipFill>
        <p:spPr/>
      </p:pic>
    </p:spTree>
    <p:extLst>
      <p:ext uri="{BB962C8B-B14F-4D97-AF65-F5344CB8AC3E}">
        <p14:creationId xmlns:p14="http://schemas.microsoft.com/office/powerpoint/2010/main" val="3469104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physiotherapist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983871294"/>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Celia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Senior physiotherapist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Treating people with physical problems caused by illness, accident or ageing. Identifying the problems and helping to maximise patient mobility using manual therapy and therapeutic exercises.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Tolerant, patient, compassionate towards others, very level- headed and practical.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“It can be stressful dealing with a constant stream of patients but that’s also what makes the work really rewarding.”</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US" sz="1600" noProof="0" dirty="0">
                          <a:solidFill>
                            <a:schemeClr val="tx2"/>
                          </a:solidFill>
                        </a:rPr>
                        <a:t>Two or three A levels (including biology and/or PE) or equivalent. </a:t>
                      </a:r>
                    </a:p>
                    <a:p>
                      <a:pPr marL="285750" indent="-285750">
                        <a:buFont typeface="Arial" panose="020B0604020202020204" pitchFamily="34" charset="0"/>
                        <a:buChar char="•"/>
                      </a:pPr>
                      <a:r>
                        <a:rPr lang="en-US" sz="1600" noProof="0" dirty="0">
                          <a:solidFill>
                            <a:schemeClr val="tx2"/>
                          </a:solidFill>
                        </a:rPr>
                        <a:t>Approved degree in physiotherapy (or degree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6142669D-5B20-41C9-8721-A7EF7EA84D55}"/>
              </a:ext>
            </a:extLst>
          </p:cNvPr>
          <p:cNvPicPr>
            <a:picLocks noGrp="1" noChangeAspect="1"/>
          </p:cNvPicPr>
          <p:nvPr>
            <p:ph type="pic" sz="quarter" idx="13"/>
          </p:nvPr>
        </p:nvPicPr>
        <p:blipFill rotWithShape="1">
          <a:blip r:embed="rId2"/>
          <a:srcRect l="5153" r="5153"/>
          <a:stretch/>
        </p:blipFill>
        <p:spPr/>
      </p:pic>
    </p:spTree>
    <p:extLst>
      <p:ext uri="{BB962C8B-B14F-4D97-AF65-F5344CB8AC3E}">
        <p14:creationId xmlns:p14="http://schemas.microsoft.com/office/powerpoint/2010/main" val="4079992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healthcare support worker</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4030990191"/>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Luke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Nurse cadet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Providing hands-on care to patients with all kinds of problems. Helping lots of different healthcare professionals with their daily tasks: everyone from nurses, doctors and healthcare assistants to porters, housekeepers, physiotherapists and occupational therapists.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Work well under pressure and able to carry out many tasks at once without getting stressed.</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“Working as an apprentice first gave me a real feel for the health sector. I loved every minute!”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dirty="0">
                          <a:solidFill>
                            <a:schemeClr val="tx2"/>
                          </a:solidFill>
                        </a:rPr>
                        <a:t>There are no set entry requirements to become a healthcare support worker/assistant. </a:t>
                      </a:r>
                    </a:p>
                    <a:p>
                      <a:pPr marL="285750" indent="-285750">
                        <a:buFont typeface="Arial" panose="020B0604020202020204" pitchFamily="34" charset="0"/>
                        <a:buChar char="•"/>
                      </a:pPr>
                      <a:r>
                        <a:rPr lang="en-GB" sz="1600" noProof="0" dirty="0">
                          <a:solidFill>
                            <a:schemeClr val="tx2"/>
                          </a:solidFill>
                        </a:rPr>
                        <a:t>Employers expect good literacy and numeracy </a:t>
                      </a:r>
                      <a:br>
                        <a:rPr lang="en-GB" sz="1600" noProof="0" dirty="0">
                          <a:solidFill>
                            <a:schemeClr val="tx2"/>
                          </a:solidFill>
                        </a:rPr>
                      </a:br>
                      <a:r>
                        <a:rPr lang="en-GB" sz="1600" noProof="0" dirty="0">
                          <a:solidFill>
                            <a:schemeClr val="tx2"/>
                          </a:solidFill>
                        </a:rPr>
                        <a:t>and may ask for GCSEs (or equivalent) in English and </a:t>
                      </a:r>
                      <a:br>
                        <a:rPr lang="en-GB" sz="1600" noProof="0" dirty="0">
                          <a:solidFill>
                            <a:schemeClr val="tx2"/>
                          </a:solidFill>
                        </a:rPr>
                      </a:br>
                      <a:r>
                        <a:rPr lang="en-GB" sz="1600" noProof="0" dirty="0">
                          <a:solidFill>
                            <a:schemeClr val="tx2"/>
                          </a:solidFill>
                        </a:rPr>
                        <a:t>maths. </a:t>
                      </a:r>
                    </a:p>
                    <a:p>
                      <a:pPr marL="285750" indent="-285750">
                        <a:buFont typeface="Arial" panose="020B0604020202020204" pitchFamily="34" charset="0"/>
                        <a:buChar char="•"/>
                      </a:pPr>
                      <a:r>
                        <a:rPr lang="en-GB" sz="1600" noProof="0" dirty="0">
                          <a:solidFill>
                            <a:schemeClr val="tx2"/>
                          </a:solidFill>
                        </a:rPr>
                        <a:t>They may ask for a healthcare qualification, such </a:t>
                      </a:r>
                      <a:br>
                        <a:rPr lang="en-GB" sz="1600" noProof="0" dirty="0">
                          <a:solidFill>
                            <a:schemeClr val="tx2"/>
                          </a:solidFill>
                        </a:rPr>
                      </a:br>
                      <a:r>
                        <a:rPr lang="en-GB" sz="1600" noProof="0" dirty="0">
                          <a:solidFill>
                            <a:schemeClr val="tx2"/>
                          </a:solidFill>
                        </a:rPr>
                        <a:t>as BTEC or NVQ.</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8C3F668A-7992-44EB-9855-118FF2A72DA5}"/>
              </a:ext>
            </a:extLst>
          </p:cNvPr>
          <p:cNvPicPr>
            <a:picLocks noGrp="1" noChangeAspect="1"/>
          </p:cNvPicPr>
          <p:nvPr>
            <p:ph type="pic" sz="quarter" idx="13"/>
          </p:nvPr>
        </p:nvPicPr>
        <p:blipFill rotWithShape="1">
          <a:blip r:embed="rId2"/>
          <a:srcRect l="5745" r="5745"/>
          <a:stretch/>
        </p:blipFill>
        <p:spPr/>
      </p:pic>
    </p:spTree>
    <p:extLst>
      <p:ext uri="{BB962C8B-B14F-4D97-AF65-F5344CB8AC3E}">
        <p14:creationId xmlns:p14="http://schemas.microsoft.com/office/powerpoint/2010/main" val="2813904192"/>
      </p:ext>
    </p:extLst>
  </p:cSld>
  <p:clrMapOvr>
    <a:masterClrMapping/>
  </p:clrMapOvr>
</p:sld>
</file>

<file path=ppt/theme/theme1.xml><?xml version="1.0" encoding="utf-8"?>
<a:theme xmlns:a="http://schemas.openxmlformats.org/drawingml/2006/main" name="Office Theme">
  <a:themeElements>
    <a:clrScheme name="Custom 8">
      <a:dk1>
        <a:srgbClr val="000000"/>
      </a:dk1>
      <a:lt1>
        <a:srgbClr val="FFFFFF"/>
      </a:lt1>
      <a:dk2>
        <a:srgbClr val="003087"/>
      </a:dk2>
      <a:lt2>
        <a:srgbClr val="FFFFFF"/>
      </a:lt2>
      <a:accent1>
        <a:srgbClr val="0072CE"/>
      </a:accent1>
      <a:accent2>
        <a:srgbClr val="41B6E6"/>
      </a:accent2>
      <a:accent3>
        <a:srgbClr val="006747"/>
      </a:accent3>
      <a:accent4>
        <a:srgbClr val="009639"/>
      </a:accent4>
      <a:accent5>
        <a:srgbClr val="78BE20"/>
      </a:accent5>
      <a:accent6>
        <a:srgbClr val="00A499"/>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xtrainformation xmlns="9ff71e35-ac56-4d5f-af88-4e1a87be7940" xsi:nil="true"/>
    <TaxCatchAll xmlns="24325a1f-6156-4dc7-ae6c-2ed44c156974" xsi:nil="true"/>
    <lcf76f155ced4ddcb4097134ff3c332f xmlns="9ff71e35-ac56-4d5f-af88-4e1a87be7940">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53EE5CB4F44A4E9C6CC50C8AAF380A" ma:contentTypeVersion="30" ma:contentTypeDescription="Create a new document." ma:contentTypeScope="" ma:versionID="e2b69f46a9c5ac188c27b5f4922c07a5">
  <xsd:schema xmlns:xsd="http://www.w3.org/2001/XMLSchema" xmlns:xs="http://www.w3.org/2001/XMLSchema" xmlns:p="http://schemas.microsoft.com/office/2006/metadata/properties" xmlns:ns1="http://schemas.microsoft.com/sharepoint/v3" xmlns:ns2="9ff71e35-ac56-4d5f-af88-4e1a87be7940" xmlns:ns3="24325a1f-6156-4dc7-ae6c-2ed44c156974" targetNamespace="http://schemas.microsoft.com/office/2006/metadata/properties" ma:root="true" ma:fieldsID="64ad3e24028ff72912ceab7f89792a39" ns1:_="" ns2:_="" ns3:_="">
    <xsd:import namespace="http://schemas.microsoft.com/sharepoint/v3"/>
    <xsd:import namespace="9ff71e35-ac56-4d5f-af88-4e1a87be7940"/>
    <xsd:import namespace="24325a1f-6156-4dc7-ae6c-2ed44c156974"/>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Extrainform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71e35-ac56-4d5f-af88-4e1a87be7940"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DateTaken" ma:index="6" nillable="true" ma:displayName="MediaServiceDateTaken" ma:description="" ma:hidden="true" ma:internalName="MediaServiceDateTake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Location" ma:index="10" nillable="true" ma:displayName="Location" ma:description="" ma:internalName="MediaServiceLocatio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Extrainformation" ma:index="13" nillable="true" ma:displayName="Extra information" ma:internalName="Extrainformation" ma:readOnly="false">
      <xsd:simpleType>
        <xsd:restriction base="dms:Text">
          <xsd:maxLength value="255"/>
        </xsd:restriction>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325a1f-6156-4dc7-ae6c-2ed44c156974" elementFormDefault="qualified">
    <xsd:import namespace="http://schemas.microsoft.com/office/2006/documentManagement/types"/>
    <xsd:import namespace="http://schemas.microsoft.com/office/infopath/2007/PartnerControls"/>
    <xsd:element name="SharedWithUsers" ma:index="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8"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ef60ed7f-de73-459f-a1bb-cd2c6749ce91}" ma:internalName="TaxCatchAll" ma:showField="CatchAllData" ma:web="24325a1f-6156-4dc7-ae6c-2ed44c1569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018640-83ED-4AB1-9C4D-A928173D979C}">
  <ds:schemaRefs>
    <ds:schemaRef ds:uri="49b40b59-b3c4-41fc-857f-9f1632628cca"/>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0b246be7-fe4a-4442-b37a-e696c52f782b"/>
    <ds:schemaRef ds:uri="http://schemas.microsoft.com/office/infopath/2007/PartnerControls"/>
    <ds:schemaRef ds:uri="http://www.w3.org/XML/1998/namespace"/>
    <ds:schemaRef ds:uri="http://purl.org/dc/dcmitype/"/>
    <ds:schemaRef ds:uri="9ff71e35-ac56-4d5f-af88-4e1a87be7940"/>
    <ds:schemaRef ds:uri="24325a1f-6156-4dc7-ae6c-2ed44c156974"/>
    <ds:schemaRef ds:uri="http://schemas.microsoft.com/sharepoint/v3"/>
  </ds:schemaRefs>
</ds:datastoreItem>
</file>

<file path=customXml/itemProps2.xml><?xml version="1.0" encoding="utf-8"?>
<ds:datastoreItem xmlns:ds="http://schemas.openxmlformats.org/officeDocument/2006/customXml" ds:itemID="{260EC68E-B1B4-4BCB-8705-D295CAC4C011}">
  <ds:schemaRefs>
    <ds:schemaRef ds:uri="http://schemas.microsoft.com/sharepoint/v3/contenttype/forms"/>
  </ds:schemaRefs>
</ds:datastoreItem>
</file>

<file path=customXml/itemProps3.xml><?xml version="1.0" encoding="utf-8"?>
<ds:datastoreItem xmlns:ds="http://schemas.openxmlformats.org/officeDocument/2006/customXml" ds:itemID="{99BF099E-4187-47E1-95FF-AE67DD47C5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ff71e35-ac56-4d5f-af88-4e1a87be7940"/>
    <ds:schemaRef ds:uri="24325a1f-6156-4dc7-ae6c-2ed44c1569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List>
</file>

<file path=docProps/app.xml><?xml version="1.0" encoding="utf-8"?>
<Properties xmlns="http://schemas.openxmlformats.org/officeDocument/2006/extended-properties" xmlns:vt="http://schemas.openxmlformats.org/officeDocument/2006/docPropsVTypes">
  <TotalTime>2353</TotalTime>
  <Words>2262</Words>
  <Application>Microsoft Office PowerPoint</Application>
  <PresentationFormat>Widescreen</PresentationFormat>
  <Paragraphs>229</Paragraphs>
  <Slides>18</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PowerPoint Presentation</vt:lpstr>
      <vt:lpstr>The apprentice business administrator</vt:lpstr>
      <vt:lpstr>The exercise physiologist</vt:lpstr>
      <vt:lpstr>The finance assistant</vt:lpstr>
      <vt:lpstr>The assistant clinical psychologist</vt:lpstr>
      <vt:lpstr>The paramedic</vt:lpstr>
      <vt:lpstr>The dental therapist</vt:lpstr>
      <vt:lpstr>The physiotherapist</vt:lpstr>
      <vt:lpstr>The healthcare support worker</vt:lpstr>
      <vt:lpstr>The human resources professional</vt:lpstr>
      <vt:lpstr>The clinical scientist</vt:lpstr>
      <vt:lpstr>The intensive care nurse</vt:lpstr>
      <vt:lpstr>The radiographer</vt:lpstr>
      <vt:lpstr>The occupational therapist</vt:lpstr>
      <vt:lpstr>The doctor </vt:lpstr>
      <vt:lpstr>The physiological scientist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MONKS2, Laura (NHS ENGLAND - T1510)</cp:lastModifiedBy>
  <cp:revision>127</cp:revision>
  <dcterms:created xsi:type="dcterms:W3CDTF">2020-09-13T18:14:22Z</dcterms:created>
  <dcterms:modified xsi:type="dcterms:W3CDTF">2024-09-12T11:19:03Z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0x010100F953EE5CB4F44A4E9C6CC50C8AAF380A</vt:lpwstr>
  </property>
  <property fmtid="{D5CDD505-2E9C-101B-9397-08002B2CF9AE}" pid="3" name="MediaServiceImageTags">
    <vt:lpwstr/>
  </property>
  <property fmtid="{D5CDD505-2E9C-101B-9397-08002B2CF9AE}" pid="4" name="Order">
    <vt:lpwstr>15390900.0000000</vt:lpwstr>
  </property>
  <property fmtid="{D5CDD505-2E9C-101B-9397-08002B2CF9AE}" pid="5" name="_ExtendedDescription">
    <vt:lpwstr/>
  </property>
</Properties>
</file>