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97" r:id="rId5"/>
    <p:sldId id="259" r:id="rId6"/>
    <p:sldId id="279" r:id="rId7"/>
    <p:sldId id="298" r:id="rId8"/>
    <p:sldId id="280" r:id="rId9"/>
    <p:sldId id="303" r:id="rId10"/>
    <p:sldId id="283" r:id="rId11"/>
    <p:sldId id="282" r:id="rId12"/>
    <p:sldId id="304" r:id="rId13"/>
    <p:sldId id="301" r:id="rId14"/>
    <p:sldId id="305" r:id="rId15"/>
    <p:sldId id="306" r:id="rId16"/>
    <p:sldId id="307" r:id="rId17"/>
    <p:sldId id="302" r:id="rId18"/>
    <p:sldId id="308" r:id="rId19"/>
    <p:sldId id="271" r:id="rId20"/>
    <p:sldId id="317" r:id="rId21"/>
    <p:sldId id="313" r:id="rId22"/>
    <p:sldId id="276" r:id="rId23"/>
    <p:sldId id="318" r:id="rId24"/>
    <p:sldId id="319" r:id="rId25"/>
    <p:sldId id="320" r:id="rId26"/>
    <p:sldId id="315" r:id="rId27"/>
    <p:sldId id="311" r:id="rId28"/>
    <p:sldId id="316" r:id="rId29"/>
    <p:sldId id="29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8AF25-F469-E63E-C2EE-6AD54DFEEABF}" name="Emma Charleston" initials="EC" userId="a1186bfab76fb7c4" providerId="Windows Live"/>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96C27332-E85D-48B9-9DE4-338BF6D4746F}" name="Nneka Oti" initials="NO" userId="S::nneka@we-worldwide.com::c397fa1b-12b2-4991-a4ca-132875afdf19" providerId="AD"/>
  <p188:author id="{2DB06671-7988-95FC-D3B3-A6168C5896A1}" name="Donough Shanahan" initials="DS" userId="S::donough@hopscotchconsulting.co.uk::f1c85d61-c6b6-4f7a-ba70-03c7da6eac08" providerId="AD"/>
  <p188:author id="{82FB11A1-940C-B4CD-B9D7-43264DD399EB}" name="Donough Shanahan" initials="DS" userId="S::dshanahan@we-worldwide.com::3d8f3e38-0c73-4e57-8bb7-ee0ccd3a230d" providerId="AD"/>
  <p188:author id="{466786DD-052A-0E96-8913-4E667780786A}" name="Laura Monks" initials="LM" userId="S::Laura.Monks@hee.nhs.uk::515682e7-d9c1-41e8-8def-e4cca7c444ae" providerId="AD"/>
  <p188:author id="{390A5BF6-4ECD-FFB4-9DB5-7E65F00C5AE8}" name="Darren Aldrich" initials="DA" userId="S::darren.aldrich@hee.nhs.uk::5590bb9b-24d9-4be1-bb62-ecf3c412d81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B"/>
    <a:srgbClr val="425563"/>
    <a:srgbClr val="016747"/>
    <a:srgbClr val="3366BB"/>
    <a:srgbClr val="346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8AC3DE-FC53-46F8-9B4C-F86D4012EE33}" v="22" dt="2024-10-15T16:31:24.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34" autoAdjust="0"/>
    <p:restoredTop sz="63390" autoAdjust="0"/>
  </p:normalViewPr>
  <p:slideViewPr>
    <p:cSldViewPr snapToGrid="0">
      <p:cViewPr varScale="1">
        <p:scale>
          <a:sx n="70" d="100"/>
          <a:sy n="70" d="100"/>
        </p:scale>
        <p:origin x="178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KS2, Laura (NHS ENGLAND - T1510)" userId="934f8e28-5de8-4583-ac76-34d7f16248d7" providerId="ADAL" clId="{118AC3DE-FC53-46F8-9B4C-F86D4012EE33}"/>
    <pc:docChg chg="undo custSel addSld delSld modSld sldOrd">
      <pc:chgData name="MONKS2, Laura (NHS ENGLAND - T1510)" userId="934f8e28-5de8-4583-ac76-34d7f16248d7" providerId="ADAL" clId="{118AC3DE-FC53-46F8-9B4C-F86D4012EE33}" dt="2024-10-15T16:31:24.519" v="1292"/>
      <pc:docMkLst>
        <pc:docMk/>
      </pc:docMkLst>
      <pc:sldChg chg="modSp mod">
        <pc:chgData name="MONKS2, Laura (NHS ENGLAND - T1510)" userId="934f8e28-5de8-4583-ac76-34d7f16248d7" providerId="ADAL" clId="{118AC3DE-FC53-46F8-9B4C-F86D4012EE33}" dt="2024-10-15T16:12:41.498" v="914" actId="255"/>
        <pc:sldMkLst>
          <pc:docMk/>
          <pc:sldMk cId="544371801" sldId="271"/>
        </pc:sldMkLst>
        <pc:spChg chg="mod">
          <ac:chgData name="MONKS2, Laura (NHS ENGLAND - T1510)" userId="934f8e28-5de8-4583-ac76-34d7f16248d7" providerId="ADAL" clId="{118AC3DE-FC53-46F8-9B4C-F86D4012EE33}" dt="2024-10-15T16:12:41.498" v="914" actId="255"/>
          <ac:spMkLst>
            <pc:docMk/>
            <pc:sldMk cId="544371801" sldId="271"/>
            <ac:spMk id="7" creationId="{CD588384-EC99-D047-90F0-A3ADD19B4C1A}"/>
          </ac:spMkLst>
        </pc:spChg>
      </pc:sldChg>
      <pc:sldChg chg="add del ord">
        <pc:chgData name="MONKS2, Laura (NHS ENGLAND - T1510)" userId="934f8e28-5de8-4583-ac76-34d7f16248d7" providerId="ADAL" clId="{118AC3DE-FC53-46F8-9B4C-F86D4012EE33}" dt="2024-10-15T16:15:32.412" v="932"/>
        <pc:sldMkLst>
          <pc:docMk/>
          <pc:sldMk cId="2072959691" sldId="276"/>
        </pc:sldMkLst>
      </pc:sldChg>
      <pc:sldChg chg="del">
        <pc:chgData name="MONKS2, Laura (NHS ENGLAND - T1510)" userId="934f8e28-5de8-4583-ac76-34d7f16248d7" providerId="ADAL" clId="{118AC3DE-FC53-46F8-9B4C-F86D4012EE33}" dt="2024-10-15T16:14:46.108" v="928" actId="47"/>
        <pc:sldMkLst>
          <pc:docMk/>
          <pc:sldMk cId="2222752611" sldId="277"/>
        </pc:sldMkLst>
      </pc:sldChg>
      <pc:sldChg chg="addSp delSp modSp mod delAnim modAnim modNotesTx">
        <pc:chgData name="MONKS2, Laura (NHS ENGLAND - T1510)" userId="934f8e28-5de8-4583-ac76-34d7f16248d7" providerId="ADAL" clId="{118AC3DE-FC53-46F8-9B4C-F86D4012EE33}" dt="2024-10-15T16:03:44.706" v="630" actId="313"/>
        <pc:sldMkLst>
          <pc:docMk/>
          <pc:sldMk cId="562699884" sldId="279"/>
        </pc:sldMkLst>
        <pc:picChg chg="add mod">
          <ac:chgData name="MONKS2, Laura (NHS ENGLAND - T1510)" userId="934f8e28-5de8-4583-ac76-34d7f16248d7" providerId="ADAL" clId="{118AC3DE-FC53-46F8-9B4C-F86D4012EE33}" dt="2024-10-15T15:54:57.357" v="166" actId="1076"/>
          <ac:picMkLst>
            <pc:docMk/>
            <pc:sldMk cId="562699884" sldId="279"/>
            <ac:picMk id="2" creationId="{6EC38CEF-7191-DF42-450B-1F2B1B85F437}"/>
          </ac:picMkLst>
        </pc:picChg>
        <pc:picChg chg="del">
          <ac:chgData name="MONKS2, Laura (NHS ENGLAND - T1510)" userId="934f8e28-5de8-4583-ac76-34d7f16248d7" providerId="ADAL" clId="{118AC3DE-FC53-46F8-9B4C-F86D4012EE33}" dt="2024-10-15T15:51:04.898" v="163" actId="478"/>
          <ac:picMkLst>
            <pc:docMk/>
            <pc:sldMk cId="562699884" sldId="279"/>
            <ac:picMk id="4" creationId="{41F92167-E392-E040-460E-D080CD5E6537}"/>
          </ac:picMkLst>
        </pc:picChg>
      </pc:sldChg>
      <pc:sldChg chg="modNotesTx">
        <pc:chgData name="MONKS2, Laura (NHS ENGLAND - T1510)" userId="934f8e28-5de8-4583-ac76-34d7f16248d7" providerId="ADAL" clId="{118AC3DE-FC53-46F8-9B4C-F86D4012EE33}" dt="2024-10-15T16:05:59.197" v="820" actId="20577"/>
        <pc:sldMkLst>
          <pc:docMk/>
          <pc:sldMk cId="2107198205" sldId="282"/>
        </pc:sldMkLst>
      </pc:sldChg>
      <pc:sldChg chg="modNotesTx">
        <pc:chgData name="MONKS2, Laura (NHS ENGLAND - T1510)" userId="934f8e28-5de8-4583-ac76-34d7f16248d7" providerId="ADAL" clId="{118AC3DE-FC53-46F8-9B4C-F86D4012EE33}" dt="2024-10-15T16:05:42.708" v="803" actId="20577"/>
        <pc:sldMkLst>
          <pc:docMk/>
          <pc:sldMk cId="2758231813" sldId="283"/>
        </pc:sldMkLst>
      </pc:sldChg>
      <pc:sldChg chg="del">
        <pc:chgData name="MONKS2, Laura (NHS ENGLAND - T1510)" userId="934f8e28-5de8-4583-ac76-34d7f16248d7" providerId="ADAL" clId="{118AC3DE-FC53-46F8-9B4C-F86D4012EE33}" dt="2024-10-15T16:13:45.211" v="918" actId="47"/>
        <pc:sldMkLst>
          <pc:docMk/>
          <pc:sldMk cId="972881766" sldId="292"/>
        </pc:sldMkLst>
      </pc:sldChg>
      <pc:sldChg chg="modNotesTx">
        <pc:chgData name="MONKS2, Laura (NHS ENGLAND - T1510)" userId="934f8e28-5de8-4583-ac76-34d7f16248d7" providerId="ADAL" clId="{118AC3DE-FC53-46F8-9B4C-F86D4012EE33}" dt="2024-10-15T16:28:22.747" v="1227" actId="20577"/>
        <pc:sldMkLst>
          <pc:docMk/>
          <pc:sldMk cId="1154050855" sldId="294"/>
        </pc:sldMkLst>
      </pc:sldChg>
      <pc:sldChg chg="modNotesTx">
        <pc:chgData name="MONKS2, Laura (NHS ENGLAND - T1510)" userId="934f8e28-5de8-4583-ac76-34d7f16248d7" providerId="ADAL" clId="{118AC3DE-FC53-46F8-9B4C-F86D4012EE33}" dt="2024-10-15T16:06:59.849" v="841" actId="20577"/>
        <pc:sldMkLst>
          <pc:docMk/>
          <pc:sldMk cId="1173440889" sldId="297"/>
        </pc:sldMkLst>
      </pc:sldChg>
      <pc:sldChg chg="modNotesTx">
        <pc:chgData name="MONKS2, Laura (NHS ENGLAND - T1510)" userId="934f8e28-5de8-4583-ac76-34d7f16248d7" providerId="ADAL" clId="{118AC3DE-FC53-46F8-9B4C-F86D4012EE33}" dt="2024-10-15T16:07:17.412" v="847" actId="20577"/>
        <pc:sldMkLst>
          <pc:docMk/>
          <pc:sldMk cId="2903903951" sldId="301"/>
        </pc:sldMkLst>
      </pc:sldChg>
      <pc:sldChg chg="modNotesTx">
        <pc:chgData name="MONKS2, Laura (NHS ENGLAND - T1510)" userId="934f8e28-5de8-4583-ac76-34d7f16248d7" providerId="ADAL" clId="{118AC3DE-FC53-46F8-9B4C-F86D4012EE33}" dt="2024-10-15T16:04:48.671" v="786"/>
        <pc:sldMkLst>
          <pc:docMk/>
          <pc:sldMk cId="1478017930" sldId="304"/>
        </pc:sldMkLst>
      </pc:sldChg>
      <pc:sldChg chg="modNotesTx">
        <pc:chgData name="MONKS2, Laura (NHS ENGLAND - T1510)" userId="934f8e28-5de8-4583-ac76-34d7f16248d7" providerId="ADAL" clId="{118AC3DE-FC53-46F8-9B4C-F86D4012EE33}" dt="2024-10-15T16:01:36.258" v="478" actId="20577"/>
        <pc:sldMkLst>
          <pc:docMk/>
          <pc:sldMk cId="2343598369" sldId="305"/>
        </pc:sldMkLst>
      </pc:sldChg>
      <pc:sldChg chg="modNotesTx">
        <pc:chgData name="MONKS2, Laura (NHS ENGLAND - T1510)" userId="934f8e28-5de8-4583-ac76-34d7f16248d7" providerId="ADAL" clId="{118AC3DE-FC53-46F8-9B4C-F86D4012EE33}" dt="2024-10-15T16:08:40.183" v="896" actId="20577"/>
        <pc:sldMkLst>
          <pc:docMk/>
          <pc:sldMk cId="3286090896" sldId="306"/>
        </pc:sldMkLst>
      </pc:sldChg>
      <pc:sldChg chg="addSp delSp modSp mod">
        <pc:chgData name="MONKS2, Laura (NHS ENGLAND - T1510)" userId="934f8e28-5de8-4583-ac76-34d7f16248d7" providerId="ADAL" clId="{118AC3DE-FC53-46F8-9B4C-F86D4012EE33}" dt="2024-10-15T16:11:43.682" v="909" actId="14100"/>
        <pc:sldMkLst>
          <pc:docMk/>
          <pc:sldMk cId="2971231171" sldId="308"/>
        </pc:sldMkLst>
        <pc:picChg chg="del mod">
          <ac:chgData name="MONKS2, Laura (NHS ENGLAND - T1510)" userId="934f8e28-5de8-4583-ac76-34d7f16248d7" providerId="ADAL" clId="{118AC3DE-FC53-46F8-9B4C-F86D4012EE33}" dt="2024-10-15T16:11:35.180" v="907" actId="478"/>
          <ac:picMkLst>
            <pc:docMk/>
            <pc:sldMk cId="2971231171" sldId="308"/>
            <ac:picMk id="5" creationId="{DC487C78-995B-F337-FC08-92C05F362E64}"/>
          </ac:picMkLst>
        </pc:picChg>
        <pc:picChg chg="add mod">
          <ac:chgData name="MONKS2, Laura (NHS ENGLAND - T1510)" userId="934f8e28-5de8-4583-ac76-34d7f16248d7" providerId="ADAL" clId="{118AC3DE-FC53-46F8-9B4C-F86D4012EE33}" dt="2024-10-15T16:11:43.682" v="909" actId="14100"/>
          <ac:picMkLst>
            <pc:docMk/>
            <pc:sldMk cId="2971231171" sldId="308"/>
            <ac:picMk id="1026" creationId="{F7723054-6787-B688-4AB6-B5204C4D0A5E}"/>
          </ac:picMkLst>
        </pc:picChg>
      </pc:sldChg>
      <pc:sldChg chg="del modNotesTx">
        <pc:chgData name="MONKS2, Laura (NHS ENGLAND - T1510)" userId="934f8e28-5de8-4583-ac76-34d7f16248d7" providerId="ADAL" clId="{118AC3DE-FC53-46F8-9B4C-F86D4012EE33}" dt="2024-10-15T16:14:22.622" v="923" actId="47"/>
        <pc:sldMkLst>
          <pc:docMk/>
          <pc:sldMk cId="3384733662" sldId="309"/>
        </pc:sldMkLst>
      </pc:sldChg>
      <pc:sldChg chg="modNotesTx">
        <pc:chgData name="MONKS2, Laura (NHS ENGLAND - T1510)" userId="934f8e28-5de8-4583-ac76-34d7f16248d7" providerId="ADAL" clId="{118AC3DE-FC53-46F8-9B4C-F86D4012EE33}" dt="2024-10-15T16:25:12.108" v="1128" actId="20577"/>
        <pc:sldMkLst>
          <pc:docMk/>
          <pc:sldMk cId="890322566" sldId="311"/>
        </pc:sldMkLst>
      </pc:sldChg>
      <pc:sldChg chg="del">
        <pc:chgData name="MONKS2, Laura (NHS ENGLAND - T1510)" userId="934f8e28-5de8-4583-ac76-34d7f16248d7" providerId="ADAL" clId="{118AC3DE-FC53-46F8-9B4C-F86D4012EE33}" dt="2024-10-15T16:15:05.112" v="929" actId="47"/>
        <pc:sldMkLst>
          <pc:docMk/>
          <pc:sldMk cId="2075434819" sldId="312"/>
        </pc:sldMkLst>
      </pc:sldChg>
      <pc:sldChg chg="modSp mod">
        <pc:chgData name="MONKS2, Laura (NHS ENGLAND - T1510)" userId="934f8e28-5de8-4583-ac76-34d7f16248d7" providerId="ADAL" clId="{118AC3DE-FC53-46F8-9B4C-F86D4012EE33}" dt="2024-10-15T16:13:34.662" v="917" actId="404"/>
        <pc:sldMkLst>
          <pc:docMk/>
          <pc:sldMk cId="1810826567" sldId="313"/>
        </pc:sldMkLst>
        <pc:spChg chg="mod">
          <ac:chgData name="MONKS2, Laura (NHS ENGLAND - T1510)" userId="934f8e28-5de8-4583-ac76-34d7f16248d7" providerId="ADAL" clId="{118AC3DE-FC53-46F8-9B4C-F86D4012EE33}" dt="2024-10-15T16:13:34.662" v="917" actId="404"/>
          <ac:spMkLst>
            <pc:docMk/>
            <pc:sldMk cId="1810826567" sldId="313"/>
            <ac:spMk id="7" creationId="{CD588384-EC99-D047-90F0-A3ADD19B4C1A}"/>
          </ac:spMkLst>
        </pc:spChg>
      </pc:sldChg>
      <pc:sldChg chg="del">
        <pc:chgData name="MONKS2, Laura (NHS ENGLAND - T1510)" userId="934f8e28-5de8-4583-ac76-34d7f16248d7" providerId="ADAL" clId="{118AC3DE-FC53-46F8-9B4C-F86D4012EE33}" dt="2024-10-15T16:13:47.634" v="919" actId="47"/>
        <pc:sldMkLst>
          <pc:docMk/>
          <pc:sldMk cId="2873352777" sldId="314"/>
        </pc:sldMkLst>
      </pc:sldChg>
      <pc:sldChg chg="modSp mod modNotesTx">
        <pc:chgData name="MONKS2, Laura (NHS ENGLAND - T1510)" userId="934f8e28-5de8-4583-ac76-34d7f16248d7" providerId="ADAL" clId="{118AC3DE-FC53-46F8-9B4C-F86D4012EE33}" dt="2024-10-15T16:24:31.064" v="1110"/>
        <pc:sldMkLst>
          <pc:docMk/>
          <pc:sldMk cId="93800846" sldId="315"/>
        </pc:sldMkLst>
        <pc:spChg chg="mod">
          <ac:chgData name="MONKS2, Laura (NHS ENGLAND - T1510)" userId="934f8e28-5de8-4583-ac76-34d7f16248d7" providerId="ADAL" clId="{118AC3DE-FC53-46F8-9B4C-F86D4012EE33}" dt="2024-10-15T16:19:07.038" v="994"/>
          <ac:spMkLst>
            <pc:docMk/>
            <pc:sldMk cId="93800846" sldId="315"/>
            <ac:spMk id="9" creationId="{17CD475D-10BA-74D6-DB77-276B86562FA2}"/>
          </ac:spMkLst>
        </pc:spChg>
        <pc:spChg chg="mod">
          <ac:chgData name="MONKS2, Laura (NHS ENGLAND - T1510)" userId="934f8e28-5de8-4583-ac76-34d7f16248d7" providerId="ADAL" clId="{118AC3DE-FC53-46F8-9B4C-F86D4012EE33}" dt="2024-10-15T16:20:16.438" v="1025" actId="20577"/>
          <ac:spMkLst>
            <pc:docMk/>
            <pc:sldMk cId="93800846" sldId="315"/>
            <ac:spMk id="11" creationId="{563FD785-BB61-0501-BAA7-A39958401B5C}"/>
          </ac:spMkLst>
        </pc:spChg>
        <pc:picChg chg="mod">
          <ac:chgData name="MONKS2, Laura (NHS ENGLAND - T1510)" userId="934f8e28-5de8-4583-ac76-34d7f16248d7" providerId="ADAL" clId="{118AC3DE-FC53-46F8-9B4C-F86D4012EE33}" dt="2024-10-15T16:23:27.485" v="1027" actId="14826"/>
          <ac:picMkLst>
            <pc:docMk/>
            <pc:sldMk cId="93800846" sldId="315"/>
            <ac:picMk id="8" creationId="{AE6FBE05-7453-D2F0-EA9C-1F4C2F840F7B}"/>
          </ac:picMkLst>
        </pc:picChg>
      </pc:sldChg>
      <pc:sldChg chg="addSp delSp modSp mod">
        <pc:chgData name="MONKS2, Laura (NHS ENGLAND - T1510)" userId="934f8e28-5de8-4583-ac76-34d7f16248d7" providerId="ADAL" clId="{118AC3DE-FC53-46F8-9B4C-F86D4012EE33}" dt="2024-10-15T16:31:24.519" v="1292"/>
        <pc:sldMkLst>
          <pc:docMk/>
          <pc:sldMk cId="991333794" sldId="316"/>
        </pc:sldMkLst>
        <pc:spChg chg="del">
          <ac:chgData name="MONKS2, Laura (NHS ENGLAND - T1510)" userId="934f8e28-5de8-4583-ac76-34d7f16248d7" providerId="ADAL" clId="{118AC3DE-FC53-46F8-9B4C-F86D4012EE33}" dt="2024-10-15T16:31:24.519" v="1292"/>
          <ac:spMkLst>
            <pc:docMk/>
            <pc:sldMk cId="991333794" sldId="316"/>
            <ac:spMk id="3" creationId="{35075A7D-DFD2-B833-77F2-E980D98934F0}"/>
          </ac:spMkLst>
        </pc:spChg>
        <pc:spChg chg="mod">
          <ac:chgData name="MONKS2, Laura (NHS ENGLAND - T1510)" userId="934f8e28-5de8-4583-ac76-34d7f16248d7" providerId="ADAL" clId="{118AC3DE-FC53-46F8-9B4C-F86D4012EE33}" dt="2024-10-15T16:30:18.425" v="1291" actId="20577"/>
          <ac:spMkLst>
            <pc:docMk/>
            <pc:sldMk cId="991333794" sldId="316"/>
            <ac:spMk id="4" creationId="{34610189-1626-2B43-822E-1AF2C084677F}"/>
          </ac:spMkLst>
        </pc:spChg>
        <pc:picChg chg="add mod">
          <ac:chgData name="MONKS2, Laura (NHS ENGLAND - T1510)" userId="934f8e28-5de8-4583-ac76-34d7f16248d7" providerId="ADAL" clId="{118AC3DE-FC53-46F8-9B4C-F86D4012EE33}" dt="2024-10-15T16:31:24.519" v="1292"/>
          <ac:picMkLst>
            <pc:docMk/>
            <pc:sldMk cId="991333794" sldId="316"/>
            <ac:picMk id="2" creationId="{E0A6435A-8DCD-BBDD-846D-2BB1490CA1A5}"/>
          </ac:picMkLst>
        </pc:picChg>
      </pc:sldChg>
      <pc:sldChg chg="add ord">
        <pc:chgData name="MONKS2, Laura (NHS ENGLAND - T1510)" userId="934f8e28-5de8-4583-ac76-34d7f16248d7" providerId="ADAL" clId="{118AC3DE-FC53-46F8-9B4C-F86D4012EE33}" dt="2024-10-15T16:12:15.030" v="912"/>
        <pc:sldMkLst>
          <pc:docMk/>
          <pc:sldMk cId="179027383" sldId="317"/>
        </pc:sldMkLst>
      </pc:sldChg>
      <pc:sldChg chg="add ord">
        <pc:chgData name="MONKS2, Laura (NHS ENGLAND - T1510)" userId="934f8e28-5de8-4583-ac76-34d7f16248d7" providerId="ADAL" clId="{118AC3DE-FC53-46F8-9B4C-F86D4012EE33}" dt="2024-10-15T16:14:24.481" v="925"/>
        <pc:sldMkLst>
          <pc:docMk/>
          <pc:sldMk cId="595622204" sldId="318"/>
        </pc:sldMkLst>
      </pc:sldChg>
      <pc:sldChg chg="add">
        <pc:chgData name="MONKS2, Laura (NHS ENGLAND - T1510)" userId="934f8e28-5de8-4583-ac76-34d7f16248d7" providerId="ADAL" clId="{118AC3DE-FC53-46F8-9B4C-F86D4012EE33}" dt="2024-10-15T16:14:32.226" v="926"/>
        <pc:sldMkLst>
          <pc:docMk/>
          <pc:sldMk cId="3221105383" sldId="319"/>
        </pc:sldMkLst>
      </pc:sldChg>
      <pc:sldChg chg="modSp add mod modNotesTx">
        <pc:chgData name="MONKS2, Laura (NHS ENGLAND - T1510)" userId="934f8e28-5de8-4583-ac76-34d7f16248d7" providerId="ADAL" clId="{118AC3DE-FC53-46F8-9B4C-F86D4012EE33}" dt="2024-10-15T16:17:40.021" v="957" actId="20577"/>
        <pc:sldMkLst>
          <pc:docMk/>
          <pc:sldMk cId="1125590201" sldId="320"/>
        </pc:sldMkLst>
        <pc:spChg chg="mod">
          <ac:chgData name="MONKS2, Laura (NHS ENGLAND - T1510)" userId="934f8e28-5de8-4583-ac76-34d7f16248d7" providerId="ADAL" clId="{118AC3DE-FC53-46F8-9B4C-F86D4012EE33}" dt="2024-10-15T16:17:26.933" v="956" actId="207"/>
          <ac:spMkLst>
            <pc:docMk/>
            <pc:sldMk cId="1125590201" sldId="320"/>
            <ac:spMk id="8" creationId="{13F4B7F1-B317-3CBF-AB38-45F746D890C4}"/>
          </ac:spMkLst>
        </pc:spChg>
      </pc:sldChg>
    </pc:docChg>
  </pc:docChgLst>
  <pc:docChgLst>
    <pc:chgData name="Nneka Oti" userId="c397fa1b-12b2-4991-a4ca-132875afdf19" providerId="ADAL" clId="{1D736650-D637-4E14-A6F0-1B787B55F2AD}"/>
    <pc:docChg chg="undo custSel addSld delSld modSld sldOrd">
      <pc:chgData name="Nneka Oti" userId="c397fa1b-12b2-4991-a4ca-132875afdf19" providerId="ADAL" clId="{1D736650-D637-4E14-A6F0-1B787B55F2AD}" dt="2024-10-11T16:51:43.438" v="97"/>
      <pc:docMkLst>
        <pc:docMk/>
      </pc:docMkLst>
      <pc:sldChg chg="modSp del">
        <pc:chgData name="Nneka Oti" userId="c397fa1b-12b2-4991-a4ca-132875afdf19" providerId="ADAL" clId="{1D736650-D637-4E14-A6F0-1B787B55F2AD}" dt="2024-10-11T16:46:28.012" v="32" actId="2696"/>
        <pc:sldMkLst>
          <pc:docMk/>
          <pc:sldMk cId="315209994" sldId="310"/>
        </pc:sldMkLst>
        <pc:spChg chg="mod">
          <ac:chgData name="Nneka Oti" userId="c397fa1b-12b2-4991-a4ca-132875afdf19" providerId="ADAL" clId="{1D736650-D637-4E14-A6F0-1B787B55F2AD}" dt="2024-10-11T16:41:24.279" v="0" actId="20577"/>
          <ac:spMkLst>
            <pc:docMk/>
            <pc:sldMk cId="315209994" sldId="310"/>
            <ac:spMk id="14" creationId="{AC51B3D5-659D-97C8-1AB5-5EE9DC59867B}"/>
          </ac:spMkLst>
        </pc:spChg>
      </pc:sldChg>
      <pc:sldChg chg="addSp delSp modSp add mod delAnim">
        <pc:chgData name="Nneka Oti" userId="c397fa1b-12b2-4991-a4ca-132875afdf19" providerId="ADAL" clId="{1D736650-D637-4E14-A6F0-1B787B55F2AD}" dt="2024-10-11T16:46:15.919" v="31" actId="21"/>
        <pc:sldMkLst>
          <pc:docMk/>
          <pc:sldMk cId="93800846" sldId="315"/>
        </pc:sldMkLst>
        <pc:spChg chg="del">
          <ac:chgData name="Nneka Oti" userId="c397fa1b-12b2-4991-a4ca-132875afdf19" providerId="ADAL" clId="{1D736650-D637-4E14-A6F0-1B787B55F2AD}" dt="2024-10-11T16:46:15.919" v="31" actId="21"/>
          <ac:spMkLst>
            <pc:docMk/>
            <pc:sldMk cId="93800846" sldId="315"/>
            <ac:spMk id="2" creationId="{0D8B401E-A634-E9B7-AFF7-DBC1CE556F89}"/>
          </ac:spMkLst>
        </pc:spChg>
        <pc:spChg chg="add del mod">
          <ac:chgData name="Nneka Oti" userId="c397fa1b-12b2-4991-a4ca-132875afdf19" providerId="ADAL" clId="{1D736650-D637-4E14-A6F0-1B787B55F2AD}" dt="2024-10-11T16:45:58.986" v="28" actId="931"/>
          <ac:spMkLst>
            <pc:docMk/>
            <pc:sldMk cId="93800846" sldId="315"/>
            <ac:spMk id="4" creationId="{F22C2E43-28F1-979D-0FFE-25287B2F97D8}"/>
          </ac:spMkLst>
        </pc:spChg>
        <pc:spChg chg="mod">
          <ac:chgData name="Nneka Oti" userId="c397fa1b-12b2-4991-a4ca-132875afdf19" providerId="ADAL" clId="{1D736650-D637-4E14-A6F0-1B787B55F2AD}" dt="2024-10-11T16:42:02.866" v="5" actId="20577"/>
          <ac:spMkLst>
            <pc:docMk/>
            <pc:sldMk cId="93800846" sldId="315"/>
            <ac:spMk id="6" creationId="{6AE51814-8D1C-EDDB-F1E2-9CBADF545C5A}"/>
          </ac:spMkLst>
        </pc:spChg>
        <pc:spChg chg="mod">
          <ac:chgData name="Nneka Oti" userId="c397fa1b-12b2-4991-a4ca-132875afdf19" providerId="ADAL" clId="{1D736650-D637-4E14-A6F0-1B787B55F2AD}" dt="2024-10-11T16:42:49.040" v="16"/>
          <ac:spMkLst>
            <pc:docMk/>
            <pc:sldMk cId="93800846" sldId="315"/>
            <ac:spMk id="9" creationId="{17CD475D-10BA-74D6-DB77-276B86562FA2}"/>
          </ac:spMkLst>
        </pc:spChg>
        <pc:spChg chg="mod">
          <ac:chgData name="Nneka Oti" userId="c397fa1b-12b2-4991-a4ca-132875afdf19" providerId="ADAL" clId="{1D736650-D637-4E14-A6F0-1B787B55F2AD}" dt="2024-10-11T16:44:42.888" v="17"/>
          <ac:spMkLst>
            <pc:docMk/>
            <pc:sldMk cId="93800846" sldId="315"/>
            <ac:spMk id="11" creationId="{563FD785-BB61-0501-BAA7-A39958401B5C}"/>
          </ac:spMkLst>
        </pc:spChg>
        <pc:spChg chg="del mod">
          <ac:chgData name="Nneka Oti" userId="c397fa1b-12b2-4991-a4ca-132875afdf19" providerId="ADAL" clId="{1D736650-D637-4E14-A6F0-1B787B55F2AD}" dt="2024-10-11T16:42:37.404" v="10" actId="21"/>
          <ac:spMkLst>
            <pc:docMk/>
            <pc:sldMk cId="93800846" sldId="315"/>
            <ac:spMk id="14" creationId="{AC51B3D5-659D-97C8-1AB5-5EE9DC59867B}"/>
          </ac:spMkLst>
        </pc:spChg>
        <pc:picChg chg="del mod modCrop">
          <ac:chgData name="Nneka Oti" userId="c397fa1b-12b2-4991-a4ca-132875afdf19" providerId="ADAL" clId="{1D736650-D637-4E14-A6F0-1B787B55F2AD}" dt="2024-10-11T16:45:20.865" v="27" actId="478"/>
          <ac:picMkLst>
            <pc:docMk/>
            <pc:sldMk cId="93800846" sldId="315"/>
            <ac:picMk id="7" creationId="{AD6783F1-291C-4BF1-BD4F-6FB65A428852}"/>
          </ac:picMkLst>
        </pc:picChg>
        <pc:picChg chg="add mod">
          <ac:chgData name="Nneka Oti" userId="c397fa1b-12b2-4991-a4ca-132875afdf19" providerId="ADAL" clId="{1D736650-D637-4E14-A6F0-1B787B55F2AD}" dt="2024-10-11T16:46:01.180" v="30" actId="962"/>
          <ac:picMkLst>
            <pc:docMk/>
            <pc:sldMk cId="93800846" sldId="315"/>
            <ac:picMk id="8" creationId="{AE6FBE05-7453-D2F0-EA9C-1F4C2F840F7B}"/>
          </ac:picMkLst>
        </pc:picChg>
      </pc:sldChg>
      <pc:sldChg chg="addSp delSp modSp add mod ord modNotesTx">
        <pc:chgData name="Nneka Oti" userId="c397fa1b-12b2-4991-a4ca-132875afdf19" providerId="ADAL" clId="{1D736650-D637-4E14-A6F0-1B787B55F2AD}" dt="2024-10-11T16:51:43.438" v="97"/>
        <pc:sldMkLst>
          <pc:docMk/>
          <pc:sldMk cId="991333794" sldId="316"/>
        </pc:sldMkLst>
        <pc:spChg chg="add mod">
          <ac:chgData name="Nneka Oti" userId="c397fa1b-12b2-4991-a4ca-132875afdf19" providerId="ADAL" clId="{1D736650-D637-4E14-A6F0-1B787B55F2AD}" dt="2024-10-11T16:47:42.162" v="36" actId="478"/>
          <ac:spMkLst>
            <pc:docMk/>
            <pc:sldMk cId="991333794" sldId="316"/>
            <ac:spMk id="3" creationId="{35075A7D-DFD2-B833-77F2-E980D98934F0}"/>
          </ac:spMkLst>
        </pc:spChg>
        <pc:spChg chg="add mod">
          <ac:chgData name="Nneka Oti" userId="c397fa1b-12b2-4991-a4ca-132875afdf19" providerId="ADAL" clId="{1D736650-D637-4E14-A6F0-1B787B55F2AD}" dt="2024-10-11T16:49:05.220" v="74" actId="1076"/>
          <ac:spMkLst>
            <pc:docMk/>
            <pc:sldMk cId="991333794" sldId="316"/>
            <ac:spMk id="4" creationId="{34610189-1626-2B43-822E-1AF2C084677F}"/>
          </ac:spMkLst>
        </pc:spChg>
        <pc:spChg chg="add mod">
          <ac:chgData name="Nneka Oti" userId="c397fa1b-12b2-4991-a4ca-132875afdf19" providerId="ADAL" clId="{1D736650-D637-4E14-A6F0-1B787B55F2AD}" dt="2024-10-11T16:49:55.575" v="93" actId="20577"/>
          <ac:spMkLst>
            <pc:docMk/>
            <pc:sldMk cId="991333794" sldId="316"/>
            <ac:spMk id="5" creationId="{DA0F5509-FEC2-93A0-2201-0A200D46F7F4}"/>
          </ac:spMkLst>
        </pc:spChg>
        <pc:spChg chg="mod">
          <ac:chgData name="Nneka Oti" userId="c397fa1b-12b2-4991-a4ca-132875afdf19" providerId="ADAL" clId="{1D736650-D637-4E14-A6F0-1B787B55F2AD}" dt="2024-10-11T16:48:53.560" v="71" actId="1076"/>
          <ac:spMkLst>
            <pc:docMk/>
            <pc:sldMk cId="991333794" sldId="316"/>
            <ac:spMk id="6" creationId="{6AE51814-8D1C-EDDB-F1E2-9CBADF545C5A}"/>
          </ac:spMkLst>
        </pc:spChg>
        <pc:spChg chg="del">
          <ac:chgData name="Nneka Oti" userId="c397fa1b-12b2-4991-a4ca-132875afdf19" providerId="ADAL" clId="{1D736650-D637-4E14-A6F0-1B787B55F2AD}" dt="2024-10-11T16:48:15.936" v="64" actId="21"/>
          <ac:spMkLst>
            <pc:docMk/>
            <pc:sldMk cId="991333794" sldId="316"/>
            <ac:spMk id="9" creationId="{17CD475D-10BA-74D6-DB77-276B86562FA2}"/>
          </ac:spMkLst>
        </pc:spChg>
        <pc:spChg chg="del">
          <ac:chgData name="Nneka Oti" userId="c397fa1b-12b2-4991-a4ca-132875afdf19" providerId="ADAL" clId="{1D736650-D637-4E14-A6F0-1B787B55F2AD}" dt="2024-10-11T16:48:18.897" v="65" actId="21"/>
          <ac:spMkLst>
            <pc:docMk/>
            <pc:sldMk cId="991333794" sldId="316"/>
            <ac:spMk id="11" creationId="{563FD785-BB61-0501-BAA7-A39958401B5C}"/>
          </ac:spMkLst>
        </pc:spChg>
        <pc:picChg chg="del">
          <ac:chgData name="Nneka Oti" userId="c397fa1b-12b2-4991-a4ca-132875afdf19" providerId="ADAL" clId="{1D736650-D637-4E14-A6F0-1B787B55F2AD}" dt="2024-10-11T16:47:42.162" v="36" actId="478"/>
          <ac:picMkLst>
            <pc:docMk/>
            <pc:sldMk cId="991333794" sldId="316"/>
            <ac:picMk id="8" creationId="{AE6FBE05-7453-D2F0-EA9C-1F4C2F840F7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15/10/2024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Notes for teachers: This lesson plan covers all the learning students need to start their competition entries after one hour.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cs typeface="Calibri"/>
              </a:rPr>
              <a:t>PLEASE NOTE: Your students will need internet access during this lesson plan to research roles. They’ll also need copies of the ‘job description activity’ sheet, ‘job description top tips’ sheet and the ‘</a:t>
            </a:r>
            <a:r>
              <a:rPr lang="en-GB" dirty="0"/>
              <a:t>job advertisement guidance’ sheet</a:t>
            </a:r>
            <a:r>
              <a:rPr lang="en-GB" dirty="0">
                <a:cs typeface="Calibri"/>
              </a:rPr>
              <a:t>, which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3930420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students research their chosen career in terms of qualifications, skills and experience. You’ll need the ‘job description activity’ sheet and ‘job description top tips’ sheet to hand out to students, </a:t>
            </a:r>
            <a:r>
              <a:rPr lang="en-GB" dirty="0">
                <a:cs typeface="Calibri"/>
              </a:rPr>
              <a:t>which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10</a:t>
            </a:fld>
            <a:endParaRPr lang="en-GB"/>
          </a:p>
        </p:txBody>
      </p:sp>
    </p:spTree>
    <p:extLst>
      <p:ext uri="{BB962C8B-B14F-4D97-AF65-F5344CB8AC3E}">
        <p14:creationId xmlns:p14="http://schemas.microsoft.com/office/powerpoint/2010/main" val="2782455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effectLst/>
                <a:latin typeface="Arial" panose="020B0604020202020204" pitchFamily="34" charset="0"/>
              </a:rPr>
              <a:t>You’ll need to explain to students that a job description helps you understand a specific role by spelling out its responsibilities. It also details any qualifications, experience and skills required to do the job properly. Explain that they need to find out all of these details for their chosen role. To help with this research, they can either complete the job description activity sheet or create their own job description.  </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11</a:t>
            </a:fld>
            <a:endParaRPr lang="en-GB"/>
          </a:p>
        </p:txBody>
      </p:sp>
    </p:spTree>
    <p:extLst>
      <p:ext uri="{BB962C8B-B14F-4D97-AF65-F5344CB8AC3E}">
        <p14:creationId xmlns:p14="http://schemas.microsoft.com/office/powerpoint/2010/main" val="998518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effectLst/>
                <a:latin typeface="Arial" panose="020B0604020202020204" pitchFamily="34" charset="0"/>
              </a:rPr>
              <a:t>The top tips sheet offers further hints they may wish to consider. Optionally, there is also a glossary sheet that contains words commonly found in job descriptions to help them. This can be found </a:t>
            </a:r>
            <a:r>
              <a:rPr lang="en-GB" dirty="0"/>
              <a:t>in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12</a:t>
            </a:fld>
            <a:endParaRPr lang="en-GB"/>
          </a:p>
        </p:txBody>
      </p:sp>
    </p:spTree>
    <p:extLst>
      <p:ext uri="{BB962C8B-B14F-4D97-AF65-F5344CB8AC3E}">
        <p14:creationId xmlns:p14="http://schemas.microsoft.com/office/powerpoint/2010/main" val="1781855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further research can be set as a homework activity.</a:t>
            </a:r>
          </a:p>
        </p:txBody>
      </p:sp>
      <p:sp>
        <p:nvSpPr>
          <p:cNvPr id="4" name="Slide Number Placeholder 3"/>
          <p:cNvSpPr>
            <a:spLocks noGrp="1"/>
          </p:cNvSpPr>
          <p:nvPr>
            <p:ph type="sldNum" sz="quarter" idx="5"/>
          </p:nvPr>
        </p:nvSpPr>
        <p:spPr/>
        <p:txBody>
          <a:bodyPr/>
          <a:lstStyle/>
          <a:p>
            <a:fld id="{B25878C6-9A4B-4C50-9D25-80AB3F9D4748}" type="slidenum">
              <a:rPr lang="en-GB" smtClean="0"/>
              <a:t>13</a:t>
            </a:fld>
            <a:endParaRPr lang="en-GB"/>
          </a:p>
        </p:txBody>
      </p:sp>
    </p:spTree>
    <p:extLst>
      <p:ext uri="{BB962C8B-B14F-4D97-AF65-F5344CB8AC3E}">
        <p14:creationId xmlns:p14="http://schemas.microsoft.com/office/powerpoint/2010/main" val="130386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a:t>
            </a:r>
            <a:r>
              <a:rPr lang="en-GB" b="0" i="0" dirty="0">
                <a:effectLst/>
                <a:latin typeface="Arial" panose="020B0604020202020204" pitchFamily="34" charset="0"/>
              </a:rPr>
              <a:t>students create a fun, creative and unique advertisement to tell other young people about the role. It should show the research students have completed and explain any skills, experience or qualifications the role requires.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14</a:t>
            </a:fld>
            <a:endParaRPr lang="en-GB"/>
          </a:p>
        </p:txBody>
      </p:sp>
    </p:spTree>
    <p:extLst>
      <p:ext uri="{BB962C8B-B14F-4D97-AF65-F5344CB8AC3E}">
        <p14:creationId xmlns:p14="http://schemas.microsoft.com/office/powerpoint/2010/main" val="395207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Inspire your students by showing them examples of previous winners’ entries.</a:t>
            </a:r>
          </a:p>
        </p:txBody>
      </p:sp>
      <p:sp>
        <p:nvSpPr>
          <p:cNvPr id="4" name="Slide Number Placeholder 3"/>
          <p:cNvSpPr>
            <a:spLocks noGrp="1"/>
          </p:cNvSpPr>
          <p:nvPr>
            <p:ph type="sldNum" sz="quarter" idx="5"/>
          </p:nvPr>
        </p:nvSpPr>
        <p:spPr/>
        <p:txBody>
          <a:bodyPr/>
          <a:lstStyle/>
          <a:p>
            <a:fld id="{B25878C6-9A4B-4C50-9D25-80AB3F9D4748}" type="slidenum">
              <a:rPr lang="en-GB" smtClean="0"/>
              <a:t>15</a:t>
            </a:fld>
            <a:endParaRPr lang="en-GB"/>
          </a:p>
        </p:txBody>
      </p:sp>
    </p:spTree>
    <p:extLst>
      <p:ext uri="{BB962C8B-B14F-4D97-AF65-F5344CB8AC3E}">
        <p14:creationId xmlns:p14="http://schemas.microsoft.com/office/powerpoint/2010/main" val="17007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16</a:t>
            </a:fld>
            <a:endParaRPr lang="en-GB"/>
          </a:p>
        </p:txBody>
      </p:sp>
    </p:spTree>
    <p:extLst>
      <p:ext uri="{BB962C8B-B14F-4D97-AF65-F5344CB8AC3E}">
        <p14:creationId xmlns:p14="http://schemas.microsoft.com/office/powerpoint/2010/main" val="3079708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25878C6-9A4B-4C50-9D25-80AB3F9D4748}" type="slidenum">
              <a:rPr lang="en-GB" smtClean="0"/>
              <a:t>17</a:t>
            </a:fld>
            <a:endParaRPr lang="en-GB"/>
          </a:p>
        </p:txBody>
      </p:sp>
    </p:spTree>
    <p:extLst>
      <p:ext uri="{BB962C8B-B14F-4D97-AF65-F5344CB8AC3E}">
        <p14:creationId xmlns:p14="http://schemas.microsoft.com/office/powerpoint/2010/main" val="3844493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18</a:t>
            </a:fld>
            <a:endParaRPr lang="en-GB"/>
          </a:p>
        </p:txBody>
      </p:sp>
    </p:spTree>
    <p:extLst>
      <p:ext uri="{BB962C8B-B14F-4D97-AF65-F5344CB8AC3E}">
        <p14:creationId xmlns:p14="http://schemas.microsoft.com/office/powerpoint/2010/main" val="2199802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5878C6-9A4B-4C50-9D25-80AB3F9D4748}" type="slidenum">
              <a:rPr lang="en-GB" smtClean="0"/>
              <a:t>20</a:t>
            </a:fld>
            <a:endParaRPr lang="en-GB"/>
          </a:p>
        </p:txBody>
      </p:sp>
    </p:spTree>
    <p:extLst>
      <p:ext uri="{BB962C8B-B14F-4D97-AF65-F5344CB8AC3E}">
        <p14:creationId xmlns:p14="http://schemas.microsoft.com/office/powerpoint/2010/main" val="3258333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a:t>
            </a:fld>
            <a:endParaRPr lang="en-GB"/>
          </a:p>
        </p:txBody>
      </p:sp>
    </p:spTree>
    <p:extLst>
      <p:ext uri="{BB962C8B-B14F-4D97-AF65-F5344CB8AC3E}">
        <p14:creationId xmlns:p14="http://schemas.microsoft.com/office/powerpoint/2010/main" val="1656913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22</a:t>
            </a:fld>
            <a:endParaRPr lang="en-GB"/>
          </a:p>
        </p:txBody>
      </p:sp>
    </p:spTree>
    <p:extLst>
      <p:ext uri="{BB962C8B-B14F-4D97-AF65-F5344CB8AC3E}">
        <p14:creationId xmlns:p14="http://schemas.microsoft.com/office/powerpoint/2010/main" val="1457521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can enter individually or in groups of up to four. For more information, see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23</a:t>
            </a:fld>
            <a:endParaRPr lang="en-GB"/>
          </a:p>
        </p:txBody>
      </p:sp>
    </p:spTree>
    <p:extLst>
      <p:ext uri="{BB962C8B-B14F-4D97-AF65-F5344CB8AC3E}">
        <p14:creationId xmlns:p14="http://schemas.microsoft.com/office/powerpoint/2010/main" val="3602779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job advertisement guidance sheet</a:t>
            </a:r>
            <a:r>
              <a:rPr lang="en-GB" dirty="0">
                <a:cs typeface="Calibri"/>
              </a:rPr>
              <a:t> can be found in the One Lesson Launch folder.</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24</a:t>
            </a:fld>
            <a:endParaRPr lang="en-GB"/>
          </a:p>
        </p:txBody>
      </p:sp>
    </p:spTree>
    <p:extLst>
      <p:ext uri="{BB962C8B-B14F-4D97-AF65-F5344CB8AC3E}">
        <p14:creationId xmlns:p14="http://schemas.microsoft.com/office/powerpoint/2010/main" val="2440750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 up for the KS3 Step into the NHS Day here: https://events.teams.microsoft.com/event/9bf36042-d5c6-40ba-9def-5cbfee4ee3d0@3ed60ab4-5567-4971-a534-1a5f0f7cc7f5</a:t>
            </a:r>
          </a:p>
        </p:txBody>
      </p:sp>
      <p:sp>
        <p:nvSpPr>
          <p:cNvPr id="4" name="Slide Number Placeholder 3"/>
          <p:cNvSpPr>
            <a:spLocks noGrp="1"/>
          </p:cNvSpPr>
          <p:nvPr>
            <p:ph type="sldNum" sz="quarter" idx="5"/>
          </p:nvPr>
        </p:nvSpPr>
        <p:spPr/>
        <p:txBody>
          <a:bodyPr/>
          <a:lstStyle/>
          <a:p>
            <a:fld id="{B25878C6-9A4B-4C50-9D25-80AB3F9D4748}" type="slidenum">
              <a:rPr lang="en-GB" smtClean="0"/>
              <a:t>25</a:t>
            </a:fld>
            <a:endParaRPr lang="en-GB"/>
          </a:p>
        </p:txBody>
      </p:sp>
    </p:spTree>
    <p:extLst>
      <p:ext uri="{BB962C8B-B14F-4D97-AF65-F5344CB8AC3E}">
        <p14:creationId xmlns:p14="http://schemas.microsoft.com/office/powerpoint/2010/main" val="1599855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information on how to submit entries online or by post, please visit the website: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26</a:t>
            </a:fld>
            <a:endParaRPr lang="en-GB"/>
          </a:p>
        </p:txBody>
      </p:sp>
    </p:spTree>
    <p:extLst>
      <p:ext uri="{BB962C8B-B14F-4D97-AF65-F5344CB8AC3E}">
        <p14:creationId xmlns:p14="http://schemas.microsoft.com/office/powerpoint/2010/main" val="3840544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 introduces the competition task and what students will need to do. If students would like written information on the competition, then you can download the ‘Student briefing sheet’ for them from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3</a:t>
            </a:fld>
            <a:endParaRPr lang="en-GB"/>
          </a:p>
        </p:txBody>
      </p:sp>
    </p:spTree>
    <p:extLst>
      <p:ext uri="{BB962C8B-B14F-4D97-AF65-F5344CB8AC3E}">
        <p14:creationId xmlns:p14="http://schemas.microsoft.com/office/powerpoint/2010/main" val="947076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this step, students discover the breadth of careers in the NHS and select one to research in-depth. They will need access to the internet for this step.</a:t>
            </a:r>
          </a:p>
        </p:txBody>
      </p:sp>
      <p:sp>
        <p:nvSpPr>
          <p:cNvPr id="4" name="Slide Number Placeholder 3"/>
          <p:cNvSpPr>
            <a:spLocks noGrp="1"/>
          </p:cNvSpPr>
          <p:nvPr>
            <p:ph type="sldNum" sz="quarter" idx="5"/>
          </p:nvPr>
        </p:nvSpPr>
        <p:spPr/>
        <p:txBody>
          <a:bodyPr/>
          <a:lstStyle/>
          <a:p>
            <a:fld id="{B25878C6-9A4B-4C50-9D25-80AB3F9D4748}" type="slidenum">
              <a:rPr lang="en-GB" smtClean="0"/>
              <a:t>4</a:t>
            </a:fld>
            <a:endParaRPr lang="en-GB"/>
          </a:p>
        </p:txBody>
      </p:sp>
    </p:spTree>
    <p:extLst>
      <p:ext uri="{BB962C8B-B14F-4D97-AF65-F5344CB8AC3E}">
        <p14:creationId xmlns:p14="http://schemas.microsoft.com/office/powerpoint/2010/main" val="1265389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Play the video and encourage students to make note of all of the jobs they like the sound of. </a:t>
            </a:r>
          </a:p>
        </p:txBody>
      </p:sp>
      <p:sp>
        <p:nvSpPr>
          <p:cNvPr id="4" name="Slide Number Placeholder 3"/>
          <p:cNvSpPr>
            <a:spLocks noGrp="1"/>
          </p:cNvSpPr>
          <p:nvPr>
            <p:ph type="sldNum" sz="quarter" idx="5"/>
          </p:nvPr>
        </p:nvSpPr>
        <p:spPr/>
        <p:txBody>
          <a:bodyPr/>
          <a:lstStyle/>
          <a:p>
            <a:fld id="{B25878C6-9A4B-4C50-9D25-80AB3F9D4748}" type="slidenum">
              <a:rPr lang="en-GB" smtClean="0"/>
              <a:t>5</a:t>
            </a:fld>
            <a:endParaRPr lang="en-GB"/>
          </a:p>
        </p:txBody>
      </p:sp>
    </p:spTree>
    <p:extLst>
      <p:ext uri="{BB962C8B-B14F-4D97-AF65-F5344CB8AC3E}">
        <p14:creationId xmlns:p14="http://schemas.microsoft.com/office/powerpoint/2010/main" val="1296444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students they should use these tools to decide what career they’d like to advertise.</a:t>
            </a:r>
          </a:p>
        </p:txBody>
      </p:sp>
      <p:sp>
        <p:nvSpPr>
          <p:cNvPr id="4" name="Slide Number Placeholder 3"/>
          <p:cNvSpPr>
            <a:spLocks noGrp="1"/>
          </p:cNvSpPr>
          <p:nvPr>
            <p:ph type="sldNum" sz="quarter" idx="5"/>
          </p:nvPr>
        </p:nvSpPr>
        <p:spPr/>
        <p:txBody>
          <a:bodyPr/>
          <a:lstStyle/>
          <a:p>
            <a:fld id="{B25878C6-9A4B-4C50-9D25-80AB3F9D4748}" type="slidenum">
              <a:rPr lang="en-GB" smtClean="0"/>
              <a:t>6</a:t>
            </a:fld>
            <a:endParaRPr lang="en-GB"/>
          </a:p>
        </p:txBody>
      </p:sp>
    </p:spTree>
    <p:extLst>
      <p:ext uri="{BB962C8B-B14F-4D97-AF65-F5344CB8AC3E}">
        <p14:creationId xmlns:p14="http://schemas.microsoft.com/office/powerpoint/2010/main" val="3066898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of tool 1 to talk students through.</a:t>
            </a:r>
          </a:p>
        </p:txBody>
      </p:sp>
      <p:sp>
        <p:nvSpPr>
          <p:cNvPr id="4" name="Slide Number Placeholder 3"/>
          <p:cNvSpPr>
            <a:spLocks noGrp="1"/>
          </p:cNvSpPr>
          <p:nvPr>
            <p:ph type="sldNum" sz="quarter" idx="5"/>
          </p:nvPr>
        </p:nvSpPr>
        <p:spPr/>
        <p:txBody>
          <a:bodyPr/>
          <a:lstStyle/>
          <a:p>
            <a:fld id="{B25878C6-9A4B-4C50-9D25-80AB3F9D4748}" type="slidenum">
              <a:rPr lang="en-GB" smtClean="0"/>
              <a:t>7</a:t>
            </a:fld>
            <a:endParaRPr lang="en-GB"/>
          </a:p>
        </p:txBody>
      </p:sp>
    </p:spTree>
    <p:extLst>
      <p:ext uri="{BB962C8B-B14F-4D97-AF65-F5344CB8AC3E}">
        <p14:creationId xmlns:p14="http://schemas.microsoft.com/office/powerpoint/2010/main" val="685853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of tool 2 to talk students through.</a:t>
            </a:r>
          </a:p>
        </p:txBody>
      </p:sp>
      <p:sp>
        <p:nvSpPr>
          <p:cNvPr id="4" name="Slide Number Placeholder 3"/>
          <p:cNvSpPr>
            <a:spLocks noGrp="1"/>
          </p:cNvSpPr>
          <p:nvPr>
            <p:ph type="sldNum" sz="quarter" idx="5"/>
          </p:nvPr>
        </p:nvSpPr>
        <p:spPr/>
        <p:txBody>
          <a:bodyPr/>
          <a:lstStyle/>
          <a:p>
            <a:fld id="{B25878C6-9A4B-4C50-9D25-80AB3F9D4748}" type="slidenum">
              <a:rPr lang="en-GB" smtClean="0"/>
              <a:t>8</a:t>
            </a:fld>
            <a:endParaRPr lang="en-GB"/>
          </a:p>
        </p:txBody>
      </p:sp>
    </p:spTree>
    <p:extLst>
      <p:ext uri="{BB962C8B-B14F-4D97-AF65-F5344CB8AC3E}">
        <p14:creationId xmlns:p14="http://schemas.microsoft.com/office/powerpoint/2010/main" val="163095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their research, discuss what careers they discovered and which one they decided to choose. If you’d like to extend step 1, there is an optional ‘employee portraits’ activity in the ‘extra resources’ section of the Step into the NHS KS3 competition page (https://www.stepintothenhs.nhs.uk/secondary-schools)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9</a:t>
            </a:fld>
            <a:endParaRPr lang="en-GB"/>
          </a:p>
        </p:txBody>
      </p:sp>
    </p:spTree>
    <p:extLst>
      <p:ext uri="{BB962C8B-B14F-4D97-AF65-F5344CB8AC3E}">
        <p14:creationId xmlns:p14="http://schemas.microsoft.com/office/powerpoint/2010/main" val="4063624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second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Al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44AC117-D226-469F-84EF-13AD15BBC247}"/>
              </a:ext>
            </a:extLst>
          </p:cNvPr>
          <p:cNvSpPr/>
          <p:nvPr/>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6"/>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3E7BE28-2796-465D-9305-12051339734D}"/>
              </a:ext>
            </a:extLst>
          </p:cNvPr>
          <p:cNvSpPr/>
          <p:nvPr/>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5" name="Freeform: Shape 11">
            <a:extLst>
              <a:ext uri="{FF2B5EF4-FFF2-40B4-BE49-F238E27FC236}">
                <a16:creationId xmlns:a16="http://schemas.microsoft.com/office/drawing/2014/main" id="{EAA3DB0C-81A2-8D48-BE18-B902180355C8}"/>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E9DE337D-77AC-F048-AD39-6F6631B9DC94}"/>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A45A1167-F86C-48BB-AA2D-E83022CFE2C0}"/>
              </a:ext>
            </a:extLst>
          </p:cNvPr>
          <p:cNvSpPr/>
          <p:nvPr/>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C83A0A3F-668A-4E25-B9B0-527D1C23C57B}"/>
              </a:ext>
            </a:extLst>
          </p:cNvPr>
          <p:cNvSpPr/>
          <p:nvPr userDrawn="1"/>
        </p:nvSpPr>
        <p:spPr>
          <a:xfrm>
            <a:off x="8040757" y="3525529"/>
            <a:ext cx="4186818" cy="3332471"/>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17" name="Picture Placeholder 16">
            <a:extLst>
              <a:ext uri="{FF2B5EF4-FFF2-40B4-BE49-F238E27FC236}">
                <a16:creationId xmlns:a16="http://schemas.microsoft.com/office/drawing/2014/main" id="{DD111819-B7B7-48F2-AA6E-39FE6DA38F2C}"/>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 name="Title 1">
            <a:extLst>
              <a:ext uri="{FF2B5EF4-FFF2-40B4-BE49-F238E27FC236}">
                <a16:creationId xmlns:a16="http://schemas.microsoft.com/office/drawing/2014/main" id="{0F436FDF-4583-4C03-910B-172A6B3CD4E0}"/>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D5393764-9D4B-4DA1-A3F9-746C7A05AF6C}"/>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3" name="Freeform: Shape 12">
            <a:extLst>
              <a:ext uri="{FF2B5EF4-FFF2-40B4-BE49-F238E27FC236}">
                <a16:creationId xmlns:a16="http://schemas.microsoft.com/office/drawing/2014/main" id="{E2D68CA2-56D9-4020-AB04-66FF53AEC60F}"/>
              </a:ext>
            </a:extLst>
          </p:cNvPr>
          <p:cNvSpPr/>
          <p:nvPr/>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9" name="Rectangle 18">
            <a:extLst>
              <a:ext uri="{FF2B5EF4-FFF2-40B4-BE49-F238E27FC236}">
                <a16:creationId xmlns:a16="http://schemas.microsoft.com/office/drawing/2014/main" id="{F07B9F67-CF39-AE46-B752-CC353C68D538}"/>
              </a:ext>
            </a:extLst>
          </p:cNvPr>
          <p:cNvSpPr/>
          <p:nvPr userDrawn="1"/>
        </p:nvSpPr>
        <p:spPr>
          <a:xfrm>
            <a:off x="8221762" y="5416296"/>
            <a:ext cx="3892825"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err="1">
                <a:solidFill>
                  <a:schemeClr val="accent2"/>
                </a:solidFill>
                <a:hlinkClick r:id="rId2"/>
              </a:rPr>
              <a:t>stepintothenhs.nhs.uk</a:t>
            </a:r>
            <a:r>
              <a:rPr lang="en-GB" sz="1800" b="1">
                <a:solidFill>
                  <a:schemeClr val="accent2"/>
                </a:solidFill>
                <a:hlinkClick r:id="rId2"/>
              </a:rPr>
              <a:t>/secondary</a:t>
            </a:r>
            <a:endParaRPr lang="en-US">
              <a:solidFill>
                <a:schemeClr val="accent2"/>
              </a:solidFill>
            </a:endParaRPr>
          </a:p>
        </p:txBody>
      </p:sp>
      <p:sp>
        <p:nvSpPr>
          <p:cNvPr id="14" name="Freeform: Shape 32">
            <a:extLst>
              <a:ext uri="{FF2B5EF4-FFF2-40B4-BE49-F238E27FC236}">
                <a16:creationId xmlns:a16="http://schemas.microsoft.com/office/drawing/2014/main" id="{1538833B-4113-3645-A80D-54BE40518B11}"/>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05855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3"/>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8B088B4-AC71-45DD-ADD7-3846B4F8DC88}"/>
              </a:ext>
            </a:extLst>
          </p:cNvPr>
          <p:cNvSpPr>
            <a:spLocks noGrp="1"/>
          </p:cNvSpPr>
          <p:nvPr>
            <p:ph type="title"/>
          </p:nvPr>
        </p:nvSpPr>
        <p:spPr>
          <a:xfrm>
            <a:off x="1867534" y="1317053"/>
            <a:ext cx="8898891"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9811AB11-A580-4E76-80A5-4724D31A9BB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5" name="Title 1">
            <a:extLst>
              <a:ext uri="{FF2B5EF4-FFF2-40B4-BE49-F238E27FC236}">
                <a16:creationId xmlns:a16="http://schemas.microsoft.com/office/drawing/2014/main" id="{274E5BB2-1DAE-4F92-B9B2-4E25BC4B0922}"/>
              </a:ext>
            </a:extLst>
          </p:cNvPr>
          <p:cNvSpPr>
            <a:spLocks noGrp="1"/>
          </p:cNvSpPr>
          <p:nvPr>
            <p:ph type="title"/>
          </p:nvPr>
        </p:nvSpPr>
        <p:spPr>
          <a:xfrm>
            <a:off x="1039811" y="1317053"/>
            <a:ext cx="9726613" cy="549974"/>
          </a:xfrm>
        </p:spPr>
        <p:txBody>
          <a:bodyPr/>
          <a:lstStyle>
            <a:lvl1pPr>
              <a:defRPr sz="3200"/>
            </a:lvl1pPr>
          </a:lstStyle>
          <a:p>
            <a:r>
              <a:rPr lang="en-GB" noProof="0"/>
              <a:t>Click to edit Master title style</a:t>
            </a:r>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177344" y="2368800"/>
            <a:ext cx="4589081"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CE325819-45AB-48B9-A343-5C3A979E5283}"/>
              </a:ext>
            </a:extLst>
          </p:cNvPr>
          <p:cNvSpPr>
            <a:spLocks noGrp="1"/>
          </p:cNvSpPr>
          <p:nvPr>
            <p:ph type="title"/>
          </p:nvPr>
        </p:nvSpPr>
        <p:spPr>
          <a:xfrm>
            <a:off x="1039812" y="1317053"/>
            <a:ext cx="9726614"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DBDE85B5-F314-4E3B-8EAC-56B67A773356}"/>
              </a:ext>
            </a:extLst>
          </p:cNvPr>
          <p:cNvSpPr>
            <a:spLocks noGrp="1"/>
          </p:cNvSpPr>
          <p:nvPr>
            <p:ph type="title"/>
          </p:nvPr>
        </p:nvSpPr>
        <p:spPr>
          <a:xfrm>
            <a:off x="1039812" y="1317053"/>
            <a:ext cx="9726613"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ign off al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0" name="Freeform: Shape 11">
            <a:extLst>
              <a:ext uri="{FF2B5EF4-FFF2-40B4-BE49-F238E27FC236}">
                <a16:creationId xmlns:a16="http://schemas.microsoft.com/office/drawing/2014/main" id="{2634A7DD-AE72-704D-BCED-55CA1786CF36}"/>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1" name="Freeform: Shape 11">
            <a:extLst>
              <a:ext uri="{FF2B5EF4-FFF2-40B4-BE49-F238E27FC236}">
                <a16:creationId xmlns:a16="http://schemas.microsoft.com/office/drawing/2014/main" id="{F6269F0B-F6E2-1142-AC7A-D310CA73A03B}"/>
              </a:ext>
            </a:extLst>
          </p:cNvPr>
          <p:cNvSpPr/>
          <p:nvPr userDrawn="1"/>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2" name="Text Placeholder 5">
            <a:extLst>
              <a:ext uri="{FF2B5EF4-FFF2-40B4-BE49-F238E27FC236}">
                <a16:creationId xmlns:a16="http://schemas.microsoft.com/office/drawing/2014/main" id="{F1899736-C093-F944-B00A-DBD2CC438532}"/>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5" name="Freeform: Shape 3">
            <a:extLst>
              <a:ext uri="{FF2B5EF4-FFF2-40B4-BE49-F238E27FC236}">
                <a16:creationId xmlns:a16="http://schemas.microsoft.com/office/drawing/2014/main" id="{5F129B14-79C2-384D-BDD6-36FF412B0452}"/>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br>
              <a:rPr lang="en-GB" sz="1800" b="1">
                <a:solidFill>
                  <a:schemeClr val="bg1"/>
                </a:solidFill>
              </a:rPr>
            </a:br>
            <a:endParaRPr lang="en-GB" sz="1800" b="1">
              <a:solidFill>
                <a:schemeClr val="bg1"/>
              </a:solidFill>
            </a:endParaRPr>
          </a:p>
        </p:txBody>
      </p:sp>
      <p:sp>
        <p:nvSpPr>
          <p:cNvPr id="3" name="Freeform: Shape 2">
            <a:extLst>
              <a:ext uri="{FF2B5EF4-FFF2-40B4-BE49-F238E27FC236}">
                <a16:creationId xmlns:a16="http://schemas.microsoft.com/office/drawing/2014/main" id="{90BBD5A1-2FF3-4406-8244-8FCF039FBB1B}"/>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5" name="Freeform: Shape 4">
            <a:extLst>
              <a:ext uri="{FF2B5EF4-FFF2-40B4-BE49-F238E27FC236}">
                <a16:creationId xmlns:a16="http://schemas.microsoft.com/office/drawing/2014/main" id="{5B42BB1E-1519-4230-98B9-FC396F768CCA}"/>
              </a:ext>
            </a:extLst>
          </p:cNvPr>
          <p:cNvSpPr/>
          <p:nvPr userDrawn="1"/>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Rectangle 15">
            <a:extLst>
              <a:ext uri="{FF2B5EF4-FFF2-40B4-BE49-F238E27FC236}">
                <a16:creationId xmlns:a16="http://schemas.microsoft.com/office/drawing/2014/main" id="{18A08BE7-FED0-3E4E-9E5F-0016E36087E7}"/>
              </a:ext>
            </a:extLst>
          </p:cNvPr>
          <p:cNvSpPr/>
          <p:nvPr userDrawn="1"/>
        </p:nvSpPr>
        <p:spPr>
          <a:xfrm>
            <a:off x="149934" y="5416296"/>
            <a:ext cx="3892825" cy="1015663"/>
          </a:xfrm>
          <a:prstGeom prst="rect">
            <a:avLst/>
          </a:prstGeom>
        </p:spPr>
        <p:txBody>
          <a:bodyPr wrap="square">
            <a:spAutoFit/>
          </a:bodyP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err="1">
                <a:solidFill>
                  <a:schemeClr val="accent2"/>
                </a:solidFill>
                <a:hlinkClick r:id="rId2"/>
              </a:rPr>
              <a:t>stepintothenhs.nhs.uk</a:t>
            </a:r>
            <a:r>
              <a:rPr lang="en-GB" sz="1800" b="1">
                <a:solidFill>
                  <a:schemeClr val="accent2"/>
                </a:solidFill>
                <a:hlinkClick r:id="rId2"/>
              </a:rPr>
              <a:t>/secondary</a:t>
            </a:r>
            <a:endParaRPr lang="en-US">
              <a:solidFill>
                <a:schemeClr val="accent2"/>
              </a:solidFill>
            </a:endParaRPr>
          </a:p>
        </p:txBody>
      </p:sp>
      <p:sp>
        <p:nvSpPr>
          <p:cNvPr id="17" name="Freeform: Shape 3">
            <a:extLst>
              <a:ext uri="{FF2B5EF4-FFF2-40B4-BE49-F238E27FC236}">
                <a16:creationId xmlns:a16="http://schemas.microsoft.com/office/drawing/2014/main" id="{30E717FE-CAD4-7540-A46B-58971B75BEEA}"/>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412920916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6"/>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13080555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0666C2D7-E9D9-D142-9316-E7B2AFACE33D}"/>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37649936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6" name="Freeform: Shape 3">
            <a:extLst>
              <a:ext uri="{FF2B5EF4-FFF2-40B4-BE49-F238E27FC236}">
                <a16:creationId xmlns:a16="http://schemas.microsoft.com/office/drawing/2014/main" id="{1317398B-5A88-5148-9C09-16D4340D9FE2}"/>
              </a:ext>
            </a:extLst>
          </p:cNvPr>
          <p:cNvSpPr/>
          <p:nvPr userDrawn="1"/>
        </p:nvSpPr>
        <p:spPr>
          <a:xfrm>
            <a:off x="0" y="4473488"/>
            <a:ext cx="4734746" cy="2384513"/>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endParaRPr lang="en-GB" sz="1800" b="1">
              <a:solidFill>
                <a:schemeClr val="bg1"/>
              </a:solidFill>
            </a:endParaRPr>
          </a:p>
          <a:p>
            <a:pPr>
              <a:lnSpc>
                <a:spcPts val="1800"/>
              </a:lnSpc>
            </a:pP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hlinkClick r:id="rId2"/>
              </a:rPr>
              <a:t>stepintothenhs.nhs.uk/secondary</a:t>
            </a:r>
            <a:endParaRPr lang="en-US">
              <a:solidFill>
                <a:schemeClr val="accent2"/>
              </a:solidFill>
            </a:endParaRPr>
          </a:p>
        </p:txBody>
      </p:sp>
    </p:spTree>
    <p:extLst>
      <p:ext uri="{BB962C8B-B14F-4D97-AF65-F5344CB8AC3E}">
        <p14:creationId xmlns:p14="http://schemas.microsoft.com/office/powerpoint/2010/main" val="324524609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24" name="Freeform: Shape 23">
            <a:extLst>
              <a:ext uri="{FF2B5EF4-FFF2-40B4-BE49-F238E27FC236}">
                <a16:creationId xmlns:a16="http://schemas.microsoft.com/office/drawing/2014/main" id="{D8260BFC-CA2E-4152-8AE3-AED1EC339933}"/>
              </a:ext>
            </a:extLst>
          </p:cNvPr>
          <p:cNvSpPr/>
          <p:nvPr userDrawn="1"/>
        </p:nvSpPr>
        <p:spPr>
          <a:xfrm>
            <a:off x="9975542" y="6219977"/>
            <a:ext cx="2216458" cy="638023"/>
          </a:xfrm>
          <a:custGeom>
            <a:avLst/>
            <a:gdLst>
              <a:gd name="connsiteX0" fmla="*/ 2216458 w 2216458"/>
              <a:gd name="connsiteY0" fmla="*/ 0 h 638023"/>
              <a:gd name="connsiteX1" fmla="*/ 2216458 w 2216458"/>
              <a:gd name="connsiteY1" fmla="*/ 638023 h 638023"/>
              <a:gd name="connsiteX2" fmla="*/ 0 w 2216458"/>
              <a:gd name="connsiteY2" fmla="*/ 638023 h 638023"/>
            </a:gdLst>
            <a:ahLst/>
            <a:cxnLst>
              <a:cxn ang="0">
                <a:pos x="connsiteX0" y="connsiteY0"/>
              </a:cxn>
              <a:cxn ang="0">
                <a:pos x="connsiteX1" y="connsiteY1"/>
              </a:cxn>
              <a:cxn ang="0">
                <a:pos x="connsiteX2" y="connsiteY2"/>
              </a:cxn>
            </a:cxnLst>
            <a:rect l="l" t="t" r="r" b="b"/>
            <a:pathLst>
              <a:path w="2216458" h="638023">
                <a:moveTo>
                  <a:pt x="2216458" y="0"/>
                </a:moveTo>
                <a:lnTo>
                  <a:pt x="2216458" y="638023"/>
                </a:lnTo>
                <a:lnTo>
                  <a:pt x="0" y="638023"/>
                </a:lnTo>
                <a:close/>
              </a:path>
            </a:pathLst>
          </a:custGeom>
          <a:solidFill>
            <a:schemeClr val="accent5"/>
          </a:solidFill>
          <a:ln w="6350" cap="flat">
            <a:noFill/>
            <a:prstDash val="solid"/>
            <a:miter/>
          </a:ln>
        </p:spPr>
        <p:txBody>
          <a:bodyPr wrap="square" rtlCol="0" anchor="ctr">
            <a:noAutofit/>
          </a:bodyP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15" name="Footer Placeholder 4">
            <a:extLst>
              <a:ext uri="{FF2B5EF4-FFF2-40B4-BE49-F238E27FC236}">
                <a16:creationId xmlns:a16="http://schemas.microsoft.com/office/drawing/2014/main" id="{3C4E704E-E0B2-456F-9841-394B2E26D84E}"/>
              </a:ext>
            </a:extLst>
          </p:cNvPr>
          <p:cNvSpPr>
            <a:spLocks noGrp="1"/>
          </p:cNvSpPr>
          <p:nvPr>
            <p:ph type="ftr" sz="quarter" idx="11"/>
          </p:nvPr>
        </p:nvSpPr>
        <p:spPr>
          <a:xfrm>
            <a:off x="3324224" y="6381751"/>
            <a:ext cx="6492875" cy="175804"/>
          </a:xfrm>
        </p:spPr>
        <p:txBody>
          <a:bodyPr/>
          <a:lstStyle/>
          <a:p>
            <a:endParaRPr lang="en-GB"/>
          </a:p>
        </p:txBody>
      </p:sp>
      <p:sp>
        <p:nvSpPr>
          <p:cNvPr id="16" name="Slide Number Placeholder 5">
            <a:extLst>
              <a:ext uri="{FF2B5EF4-FFF2-40B4-BE49-F238E27FC236}">
                <a16:creationId xmlns:a16="http://schemas.microsoft.com/office/drawing/2014/main" id="{1B1672EE-D7D5-44C9-8DAE-6E512B0AF2B1}"/>
              </a:ext>
            </a:extLst>
          </p:cNvPr>
          <p:cNvSpPr>
            <a:spLocks noGrp="1"/>
          </p:cNvSpPr>
          <p:nvPr>
            <p:ph type="sldNum" sz="quarter" idx="12"/>
          </p:nvPr>
        </p:nvSpPr>
        <p:spPr>
          <a:xfrm>
            <a:off x="10918825" y="6381751"/>
            <a:ext cx="803847" cy="175804"/>
          </a:xfrm>
        </p:spPr>
        <p:txBody>
          <a:bodyPr/>
          <a:lstStyle/>
          <a:p>
            <a:fld id="{6F7B71F2-0498-4E6A-8351-92D4AF98CDE6}" type="slidenum">
              <a:rPr lang="en-GB" smtClean="0"/>
              <a:t>‹#›</a:t>
            </a:fld>
            <a:endParaRPr lang="en-GB"/>
          </a:p>
        </p:txBody>
      </p:sp>
      <p:sp>
        <p:nvSpPr>
          <p:cNvPr id="17" name="Freeform: Shape 16">
            <a:extLst>
              <a:ext uri="{FF2B5EF4-FFF2-40B4-BE49-F238E27FC236}">
                <a16:creationId xmlns:a16="http://schemas.microsoft.com/office/drawing/2014/main" id="{3BDFE496-7644-4BF4-A95E-3699E2ADBCBD}"/>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57F6D2A-5804-483F-814D-819742C03ED2}"/>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9AC021A-91C8-4FC9-83B5-16D70B4185A5}"/>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3A6C84-0B7F-45BB-BA6B-BD097EE0630B}"/>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AF684326-C7D7-4BA1-86EE-18F654EA7384}"/>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8791E10A-BCA6-4389-9C2D-CE7E1AE434E0}"/>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23" name="Group 22">
            <a:extLst>
              <a:ext uri="{FF2B5EF4-FFF2-40B4-BE49-F238E27FC236}">
                <a16:creationId xmlns:a16="http://schemas.microsoft.com/office/drawing/2014/main" id="{2504B04A-442F-4628-85C8-2F3A4D58FAC5}"/>
              </a:ext>
            </a:extLst>
          </p:cNvPr>
          <p:cNvGrpSpPr/>
          <p:nvPr userDrawn="1"/>
        </p:nvGrpSpPr>
        <p:grpSpPr>
          <a:xfrm>
            <a:off x="6627114" y="6214300"/>
            <a:ext cx="1297241" cy="643699"/>
            <a:chOff x="6575837" y="6214300"/>
            <a:chExt cx="1297241" cy="643699"/>
          </a:xfrm>
          <a:solidFill>
            <a:schemeClr val="accent3"/>
          </a:solidFill>
        </p:grpSpPr>
        <p:sp>
          <p:nvSpPr>
            <p:cNvPr id="24" name="Freeform: Shape 23">
              <a:extLst>
                <a:ext uri="{FF2B5EF4-FFF2-40B4-BE49-F238E27FC236}">
                  <a16:creationId xmlns:a16="http://schemas.microsoft.com/office/drawing/2014/main" id="{8B8796EF-EDC3-4233-8DEA-EFE6A9440742}"/>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1114E29-1F93-4534-8590-DDA53ECD75E3}"/>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27" name="Freeform: Shape 26">
            <a:extLst>
              <a:ext uri="{FF2B5EF4-FFF2-40B4-BE49-F238E27FC236}">
                <a16:creationId xmlns:a16="http://schemas.microsoft.com/office/drawing/2014/main" id="{6A6DEBCE-59C0-46C4-B056-7AB38C480A77}"/>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CE52C699-21C2-4CE3-8FA1-9AE991460D13}"/>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0897C91-57F5-4BDD-8D27-29E32CD8854C}"/>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6E058FA-50EE-4F3E-9B59-A0E8054BD1EC}"/>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3892040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15/10/2024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3"/>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BB2A73A9-BFF7-4C96-B99D-AF3B26D3830C}"/>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3"/>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4"/>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B93608CF-74EF-4A85-974C-31DAB915A194}"/>
              </a:ext>
            </a:extLst>
          </p:cNvPr>
          <p:cNvSpPr>
            <a:spLocks noGrp="1"/>
          </p:cNvSpPr>
          <p:nvPr>
            <p:ph type="title"/>
          </p:nvPr>
        </p:nvSpPr>
        <p:spPr>
          <a:xfrm>
            <a:off x="3324225" y="1317053"/>
            <a:ext cx="7442200"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1425574" y="1317053"/>
            <a:ext cx="9340851"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1425575" y="2437741"/>
            <a:ext cx="9340850"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15/10/2024</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0" name="Freeform: Shape 32">
            <a:extLst>
              <a:ext uri="{FF2B5EF4-FFF2-40B4-BE49-F238E27FC236}">
                <a16:creationId xmlns:a16="http://schemas.microsoft.com/office/drawing/2014/main" id="{573F5639-798B-1E4F-AC42-1858A605D656}"/>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65" r:id="rId5"/>
    <p:sldLayoutId id="2147483672" r:id="rId6"/>
    <p:sldLayoutId id="2147483669" r:id="rId7"/>
    <p:sldLayoutId id="2147483660" r:id="rId8"/>
    <p:sldLayoutId id="2147483661" r:id="rId9"/>
    <p:sldLayoutId id="2147483662" r:id="rId10"/>
    <p:sldLayoutId id="2147483666" r:id="rId11"/>
    <p:sldLayoutId id="2147483671" r:id="rId12"/>
    <p:sldLayoutId id="2147483667" r:id="rId13"/>
    <p:sldLayoutId id="2147483668" r:id="rId14"/>
    <p:sldLayoutId id="2147483655" r:id="rId15"/>
    <p:sldLayoutId id="2147483677" r:id="rId16"/>
  </p:sldLayoutIdLst>
  <p:txStyles>
    <p:titleStyle>
      <a:lvl1pPr marL="0" algn="l" defTabSz="914400" rtl="0" eaLnBrk="1" latinLnBrk="0" hangingPunct="1">
        <a:lnSpc>
          <a:spcPct val="90000"/>
        </a:lnSpc>
        <a:spcBef>
          <a:spcPct val="0"/>
        </a:spcBef>
        <a:buNone/>
        <a:defRPr lang="en-GB" sz="3200" b="1" kern="1200" noProof="0" dirty="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25"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video" Target="https://www.youtube.com/embed/8iuI5OVVenc?feature=oembed" TargetMode="Externa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video" Target="https://www.youtube.com/embed/8qjYf33vOD0?feature=oembed" TargetMode="Externa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video" Target="https://www.youtube.com/embed/_XjMkCn-Ikk?feature=oembed" TargetMode="Externa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slide" Target="slide14.xml"/><Relationship Id="rId5" Type="http://schemas.openxmlformats.org/officeDocument/2006/relationships/slide" Target="slide10.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hyperlink" Target="https://juliachermanowicz.wixsite.com/orthotist"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stepintothenhs.nhs.uk/application/files/5517/2589/6175/Paramedic_leaflet.pdf"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hyperlink" Target="https://www.youtube.com/playlist?list=PLnnppXZprOJezt07P5mcXfCFY1Z857m_q" TargetMode="External"/><Relationship Id="rId5" Type="http://schemas.openxmlformats.org/officeDocument/2006/relationships/hyperlink" Target="https://www.stepintothenhs.nhs.uk/secondary-schools/online-gallery" TargetMode="External"/><Relationship Id="rId4" Type="http://schemas.openxmlformats.org/officeDocument/2006/relationships/image" Target="../media/image11.jfif"/></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ideo" Target="https://www.youtube.com/embed/nEVa1-kPWqw?feature=oembed"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ideo" Target="https://www.youtube.com/embed/odLB_kOC3Lo?feature=oembed"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hyperlink" Target="https://www.stepintothenhs.nhs.uk/careers" TargetMode="External"/><Relationship Id="rId4" Type="http://schemas.openxmlformats.org/officeDocument/2006/relationships/hyperlink" Target="https://www.stepintothenhs.nhs.uk/careers/take-the-tes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E42253-C67A-D77C-8517-23D3625216DD}"/>
              </a:ext>
            </a:extLst>
          </p:cNvPr>
          <p:cNvSpPr>
            <a:spLocks noGrp="1"/>
          </p:cNvSpPr>
          <p:nvPr>
            <p:ph type="ctrTitle"/>
          </p:nvPr>
        </p:nvSpPr>
        <p:spPr>
          <a:xfrm>
            <a:off x="3324224" y="1418146"/>
            <a:ext cx="4594226" cy="2387600"/>
          </a:xfrm>
        </p:spPr>
        <p:txBody>
          <a:bodyPr/>
          <a:lstStyle/>
          <a:p>
            <a:r>
              <a:rPr lang="en-GB" dirty="0"/>
              <a:t>One </a:t>
            </a:r>
            <a:r>
              <a:rPr lang="en-GB"/>
              <a:t>lesson launch</a:t>
            </a:r>
            <a:endParaRPr lang="en-GB" dirty="0">
              <a:cs typeface="Arial"/>
            </a:endParaRPr>
          </a:p>
        </p:txBody>
      </p:sp>
      <p:grpSp>
        <p:nvGrpSpPr>
          <p:cNvPr id="2" name="Group 1">
            <a:extLst>
              <a:ext uri="{FF2B5EF4-FFF2-40B4-BE49-F238E27FC236}">
                <a16:creationId xmlns:a16="http://schemas.microsoft.com/office/drawing/2014/main" id="{3FB7EAB1-8F86-730F-C9A6-ADB54EFD36B2}"/>
              </a:ext>
            </a:extLst>
          </p:cNvPr>
          <p:cNvGrpSpPr/>
          <p:nvPr/>
        </p:nvGrpSpPr>
        <p:grpSpPr>
          <a:xfrm>
            <a:off x="3324224" y="4115969"/>
            <a:ext cx="1882514" cy="370306"/>
            <a:chOff x="3324224" y="4887494"/>
            <a:chExt cx="1882514" cy="370306"/>
          </a:xfrm>
        </p:grpSpPr>
        <p:pic>
          <p:nvPicPr>
            <p:cNvPr id="5" name="Picture 4">
              <a:extLst>
                <a:ext uri="{FF2B5EF4-FFF2-40B4-BE49-F238E27FC236}">
                  <a16:creationId xmlns:a16="http://schemas.microsoft.com/office/drawing/2014/main" id="{50CD93EF-AE9E-4AE5-21A4-B6B24A6FAE68}"/>
                </a:ext>
              </a:extLst>
            </p:cNvPr>
            <p:cNvPicPr>
              <a:picLocks noChangeAspect="1"/>
            </p:cNvPicPr>
            <p:nvPr/>
          </p:nvPicPr>
          <p:blipFill>
            <a:blip r:embed="rId3"/>
            <a:stretch>
              <a:fillRect/>
            </a:stretch>
          </p:blipFill>
          <p:spPr>
            <a:xfrm>
              <a:off x="3324224" y="4887494"/>
              <a:ext cx="370306" cy="370306"/>
            </a:xfrm>
            <a:prstGeom prst="rect">
              <a:avLst/>
            </a:prstGeom>
          </p:spPr>
        </p:pic>
        <p:sp>
          <p:nvSpPr>
            <p:cNvPr id="7" name="Text Placeholder 1">
              <a:extLst>
                <a:ext uri="{FF2B5EF4-FFF2-40B4-BE49-F238E27FC236}">
                  <a16:creationId xmlns:a16="http://schemas.microsoft.com/office/drawing/2014/main" id="{324ECC85-617C-4148-0017-AFAB4F2B00AB}"/>
                </a:ext>
              </a:extLst>
            </p:cNvPr>
            <p:cNvSpPr txBox="1">
              <a:spLocks/>
            </p:cNvSpPr>
            <p:nvPr/>
          </p:nvSpPr>
          <p:spPr>
            <a:xfrm>
              <a:off x="3783227" y="4923947"/>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1 hour</a:t>
              </a:r>
              <a:endParaRPr lang="en-US" sz="2000" dirty="0"/>
            </a:p>
          </p:txBody>
        </p:sp>
      </p:grpSp>
      <p:pic>
        <p:nvPicPr>
          <p:cNvPr id="6" name="Picture Placeholder 6" descr="A person standing in a room&#10;&#10;Description automatically generated">
            <a:extLst>
              <a:ext uri="{FF2B5EF4-FFF2-40B4-BE49-F238E27FC236}">
                <a16:creationId xmlns:a16="http://schemas.microsoft.com/office/drawing/2014/main" id="{47873CD4-3B80-E60C-3ED8-E75BAC0B2595}"/>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36757" t="2901" r="27786" b="17413"/>
          <a:stretch/>
        </p:blipFill>
        <p:spPr>
          <a:xfrm>
            <a:off x="1" y="2296986"/>
            <a:ext cx="3043873" cy="4566539"/>
          </a:xfrm>
        </p:spPr>
      </p:pic>
    </p:spTree>
    <p:extLst>
      <p:ext uri="{BB962C8B-B14F-4D97-AF65-F5344CB8AC3E}">
        <p14:creationId xmlns:p14="http://schemas.microsoft.com/office/powerpoint/2010/main" val="1173440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17200"/>
            <a:ext cx="6138949" cy="3002428"/>
          </a:xfrm>
        </p:spPr>
        <p:txBody>
          <a:bodyPr/>
          <a:lstStyle/>
          <a:p>
            <a:r>
              <a:rPr lang="en-GB" dirty="0"/>
              <a:t>Step 2:</a:t>
            </a:r>
            <a:br>
              <a:rPr lang="en-GB" dirty="0"/>
            </a:br>
            <a:r>
              <a:rPr lang="en-GB" dirty="0"/>
              <a:t>Understanding the job</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29500" y="3913300"/>
            <a:ext cx="6100762" cy="1217769"/>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Now it’s time to research your chosen career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55250B2F-8C11-703D-A6F2-E5B4C6F8184D}"/>
              </a:ext>
            </a:extLst>
          </p:cNvPr>
          <p:cNvGrpSpPr/>
          <p:nvPr/>
        </p:nvGrpSpPr>
        <p:grpSpPr>
          <a:xfrm>
            <a:off x="834300" y="4760763"/>
            <a:ext cx="1999103" cy="409326"/>
            <a:chOff x="720000" y="4709963"/>
            <a:chExt cx="19991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20000" y="4709963"/>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785436"/>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25 minutes</a:t>
              </a:r>
              <a:endParaRPr lang="en-US" sz="1800" dirty="0"/>
            </a:p>
          </p:txBody>
        </p:sp>
      </p:grpSp>
    </p:spTree>
    <p:extLst>
      <p:ext uri="{BB962C8B-B14F-4D97-AF65-F5344CB8AC3E}">
        <p14:creationId xmlns:p14="http://schemas.microsoft.com/office/powerpoint/2010/main" val="2903903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743" r="14743"/>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03500" y="2040689"/>
            <a:ext cx="4891672" cy="4255598"/>
          </a:xfrm>
        </p:spPr>
        <p:txBody>
          <a:bodyPr/>
          <a:lstStyle/>
          <a:p>
            <a:r>
              <a:rPr lang="en-GB" sz="2000" dirty="0"/>
              <a:t>Now, you’ll need to look at any qualifications, experience and skills required to do your chosen career.</a:t>
            </a:r>
            <a:br>
              <a:rPr lang="en-GB" sz="2000" dirty="0"/>
            </a:br>
            <a:br>
              <a:rPr lang="en-GB" sz="2000" dirty="0"/>
            </a:br>
            <a:r>
              <a:rPr lang="en-GB" sz="2000" dirty="0"/>
              <a:t>This information is usually included in something called a job description. </a:t>
            </a:r>
            <a:br>
              <a:rPr lang="en-GB" sz="2000" b="1" dirty="0"/>
            </a:br>
            <a:br>
              <a:rPr lang="en-GB" sz="2000" b="1" dirty="0"/>
            </a:br>
            <a:r>
              <a:rPr lang="en-GB" sz="2000" dirty="0"/>
              <a:t>Use the job description activity sheet to help you gather the information you need for your entry.</a:t>
            </a:r>
          </a:p>
        </p:txBody>
      </p:sp>
      <p:pic>
        <p:nvPicPr>
          <p:cNvPr id="9" name="Picture 8">
            <a:extLst>
              <a:ext uri="{FF2B5EF4-FFF2-40B4-BE49-F238E27FC236}">
                <a16:creationId xmlns:a16="http://schemas.microsoft.com/office/drawing/2014/main" id="{25A8E870-19CC-D7E9-5D4F-99BD09D450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43900" y="1751796"/>
            <a:ext cx="3181157" cy="4501739"/>
          </a:xfrm>
          <a:prstGeom prst="rect">
            <a:avLst/>
          </a:prstGeom>
          <a:ln>
            <a:solidFill>
              <a:schemeClr val="accent1"/>
            </a:solidFill>
          </a:ln>
        </p:spPr>
      </p:pic>
    </p:spTree>
    <p:extLst>
      <p:ext uri="{BB962C8B-B14F-4D97-AF65-F5344CB8AC3E}">
        <p14:creationId xmlns:p14="http://schemas.microsoft.com/office/powerpoint/2010/main" val="2343598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8187" r="28187"/>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03500" y="2040689"/>
            <a:ext cx="2906800" cy="4255598"/>
          </a:xfrm>
        </p:spPr>
        <p:txBody>
          <a:bodyPr/>
          <a:lstStyle/>
          <a:p>
            <a:r>
              <a:rPr lang="en-GB" sz="2000" dirty="0"/>
              <a:t>Use the job description top tips sheet to help you with your job description.</a:t>
            </a:r>
          </a:p>
        </p:txBody>
      </p:sp>
      <p:pic>
        <p:nvPicPr>
          <p:cNvPr id="8" name="Picture 7">
            <a:extLst>
              <a:ext uri="{FF2B5EF4-FFF2-40B4-BE49-F238E27FC236}">
                <a16:creationId xmlns:a16="http://schemas.microsoft.com/office/drawing/2014/main" id="{CCE62E48-A4ED-E5B1-D2FF-E28DC8D4C9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00563" y="2040689"/>
            <a:ext cx="5324030" cy="3762230"/>
          </a:xfrm>
          <a:prstGeom prst="rect">
            <a:avLst/>
          </a:prstGeom>
          <a:ln>
            <a:solidFill>
              <a:schemeClr val="accent1"/>
            </a:solidFill>
          </a:ln>
        </p:spPr>
      </p:pic>
    </p:spTree>
    <p:extLst>
      <p:ext uri="{BB962C8B-B14F-4D97-AF65-F5344CB8AC3E}">
        <p14:creationId xmlns:p14="http://schemas.microsoft.com/office/powerpoint/2010/main" val="3286090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418" r="30418"/>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Research your chosen career</a:t>
            </a:r>
          </a:p>
        </p:txBody>
      </p:sp>
      <p:pic>
        <p:nvPicPr>
          <p:cNvPr id="10" name="Picture 9">
            <a:extLst>
              <a:ext uri="{FF2B5EF4-FFF2-40B4-BE49-F238E27FC236}">
                <a16:creationId xmlns:a16="http://schemas.microsoft.com/office/drawing/2014/main" id="{D0A80E56-0131-CB8A-06E8-E80B2098E412}"/>
              </a:ext>
            </a:extLst>
          </p:cNvPr>
          <p:cNvPicPr>
            <a:picLocks noChangeAspect="1"/>
          </p:cNvPicPr>
          <p:nvPr/>
        </p:nvPicPr>
        <p:blipFill rotWithShape="1">
          <a:blip r:embed="rId4">
            <a:extLst>
              <a:ext uri="{28A0092B-C50C-407E-A947-70E740481C1C}">
                <a14:useLocalDpi xmlns:a14="http://schemas.microsoft.com/office/drawing/2010/main" val="0"/>
              </a:ext>
            </a:extLst>
          </a:blip>
          <a:srcRect r="1487" b="4939"/>
          <a:stretch/>
        </p:blipFill>
        <p:spPr>
          <a:xfrm>
            <a:off x="5880099" y="3284986"/>
            <a:ext cx="5626100" cy="3103114"/>
          </a:xfrm>
          <a:prstGeom prst="rect">
            <a:avLst/>
          </a:prstGeom>
        </p:spPr>
      </p:pic>
      <p:sp>
        <p:nvSpPr>
          <p:cNvPr id="11" name="Content Placeholder 6">
            <a:extLst>
              <a:ext uri="{FF2B5EF4-FFF2-40B4-BE49-F238E27FC236}">
                <a16:creationId xmlns:a16="http://schemas.microsoft.com/office/drawing/2014/main" id="{A4B67299-656D-666C-E25C-8AE0BB490D75}"/>
              </a:ext>
            </a:extLst>
          </p:cNvPr>
          <p:cNvSpPr>
            <a:spLocks noGrp="1"/>
          </p:cNvSpPr>
          <p:nvPr>
            <p:ph idx="1"/>
          </p:nvPr>
        </p:nvSpPr>
        <p:spPr>
          <a:xfrm>
            <a:off x="3303500" y="2061389"/>
            <a:ext cx="8266199" cy="3668614"/>
          </a:xfrm>
        </p:spPr>
        <p:txBody>
          <a:bodyPr/>
          <a:lstStyle/>
          <a:p>
            <a:r>
              <a:rPr lang="en-GB" sz="2000" dirty="0"/>
              <a:t>You can:</a:t>
            </a:r>
          </a:p>
          <a:p>
            <a:pPr marL="457200" indent="-457200">
              <a:buFont typeface="Arial" panose="020B0604020202020204" pitchFamily="34" charset="0"/>
              <a:buChar char="•"/>
            </a:pPr>
            <a:r>
              <a:rPr lang="en-GB" sz="2000" dirty="0"/>
              <a:t>Use the career mapper quiz and the A-Z </a:t>
            </a:r>
          </a:p>
          <a:p>
            <a:pPr marL="457200" indent="-457200">
              <a:buFont typeface="Arial" panose="020B0604020202020204" pitchFamily="34" charset="0"/>
              <a:buChar char="•"/>
            </a:pPr>
            <a:r>
              <a:rPr lang="en-GB" sz="2000" dirty="0"/>
              <a:t>Do some research online (make sure all information comes from websites in England!)</a:t>
            </a:r>
          </a:p>
        </p:txBody>
      </p:sp>
    </p:spTree>
    <p:extLst>
      <p:ext uri="{BB962C8B-B14F-4D97-AF65-F5344CB8AC3E}">
        <p14:creationId xmlns:p14="http://schemas.microsoft.com/office/powerpoint/2010/main" val="3500016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17671"/>
            <a:ext cx="6138949" cy="3002428"/>
          </a:xfrm>
        </p:spPr>
        <p:txBody>
          <a:bodyPr/>
          <a:lstStyle/>
          <a:p>
            <a:r>
              <a:rPr lang="en-GB" dirty="0"/>
              <a:t>Step 3:</a:t>
            </a:r>
          </a:p>
          <a:p>
            <a:r>
              <a:rPr lang="en-GB" dirty="0"/>
              <a:t>The job advertisement</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32700" y="3982564"/>
            <a:ext cx="6100762" cy="885371"/>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Get started on creating an exciting entry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nvGrpSpPr>
          <p:cNvPr id="3" name="Group 2">
            <a:extLst>
              <a:ext uri="{FF2B5EF4-FFF2-40B4-BE49-F238E27FC236}">
                <a16:creationId xmlns:a16="http://schemas.microsoft.com/office/drawing/2014/main" id="{D710B172-68C6-5B4C-C122-EFFFB368D87D}"/>
              </a:ext>
            </a:extLst>
          </p:cNvPr>
          <p:cNvGrpSpPr/>
          <p:nvPr/>
        </p:nvGrpSpPr>
        <p:grpSpPr>
          <a:xfrm>
            <a:off x="834300" y="4500544"/>
            <a:ext cx="1999103" cy="409326"/>
            <a:chOff x="720000" y="4376836"/>
            <a:chExt cx="19991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20000" y="4376836"/>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452309"/>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10 minutes</a:t>
              </a:r>
              <a:endParaRPr lang="en-US" sz="1800" dirty="0"/>
            </a:p>
          </p:txBody>
        </p:sp>
      </p:grpSp>
    </p:spTree>
    <p:extLst>
      <p:ext uri="{BB962C8B-B14F-4D97-AF65-F5344CB8AC3E}">
        <p14:creationId xmlns:p14="http://schemas.microsoft.com/office/powerpoint/2010/main" val="1132397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331" r="16331"/>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Examples of previous entries</a:t>
            </a:r>
          </a:p>
        </p:txBody>
      </p:sp>
      <p:sp>
        <p:nvSpPr>
          <p:cNvPr id="9" name="Content Placeholder 6">
            <a:extLst>
              <a:ext uri="{FF2B5EF4-FFF2-40B4-BE49-F238E27FC236}">
                <a16:creationId xmlns:a16="http://schemas.microsoft.com/office/drawing/2014/main" id="{8D166238-75D3-0005-904E-5BD486117AE2}"/>
              </a:ext>
            </a:extLst>
          </p:cNvPr>
          <p:cNvSpPr>
            <a:spLocks noGrp="1"/>
          </p:cNvSpPr>
          <p:nvPr>
            <p:ph idx="1"/>
          </p:nvPr>
        </p:nvSpPr>
        <p:spPr>
          <a:xfrm>
            <a:off x="3305175" y="1909941"/>
            <a:ext cx="7442200" cy="3468330"/>
          </a:xfrm>
        </p:spPr>
        <p:txBody>
          <a:bodyPr/>
          <a:lstStyle/>
          <a:p>
            <a:pPr lvl="1"/>
            <a:r>
              <a:rPr lang="en-US" sz="2000" b="0" dirty="0"/>
              <a:t>Previous winners have produced posters and leaflets, videos, websites and even video games! </a:t>
            </a:r>
          </a:p>
          <a:p>
            <a:endParaRPr lang="en-GB" sz="2000" dirty="0"/>
          </a:p>
        </p:txBody>
      </p:sp>
      <p:pic>
        <p:nvPicPr>
          <p:cNvPr id="10" name="Picture 9">
            <a:extLst>
              <a:ext uri="{FF2B5EF4-FFF2-40B4-BE49-F238E27FC236}">
                <a16:creationId xmlns:a16="http://schemas.microsoft.com/office/drawing/2014/main" id="{F83EF776-F6B8-8386-2F02-9223CA3C8D91}"/>
              </a:ext>
            </a:extLst>
          </p:cNvPr>
          <p:cNvPicPr>
            <a:picLocks noChangeAspect="1"/>
          </p:cNvPicPr>
          <p:nvPr/>
        </p:nvPicPr>
        <p:blipFill>
          <a:blip r:embed="rId4"/>
          <a:stretch>
            <a:fillRect/>
          </a:stretch>
        </p:blipFill>
        <p:spPr>
          <a:xfrm>
            <a:off x="7171900" y="2669139"/>
            <a:ext cx="4526523" cy="3179391"/>
          </a:xfrm>
          <a:prstGeom prst="rect">
            <a:avLst/>
          </a:prstGeom>
        </p:spPr>
      </p:pic>
      <p:pic>
        <p:nvPicPr>
          <p:cNvPr id="1026" name="Picture 2" descr="A board game on a table&#10;&#10;Description automatically generated">
            <a:extLst>
              <a:ext uri="{FF2B5EF4-FFF2-40B4-BE49-F238E27FC236}">
                <a16:creationId xmlns:a16="http://schemas.microsoft.com/office/drawing/2014/main" id="{F7723054-6787-B688-4AB6-B5204C4D0A5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560" r="20107"/>
          <a:stretch/>
        </p:blipFill>
        <p:spPr bwMode="auto">
          <a:xfrm rot="5400000">
            <a:off x="3606404" y="2589160"/>
            <a:ext cx="3166994" cy="3377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231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dirty="0"/>
              <a:t>Career chosen: </a:t>
            </a:r>
            <a:r>
              <a:rPr lang="en-GB" b="0" dirty="0"/>
              <a:t>Haematologist</a:t>
            </a:r>
            <a:br>
              <a:rPr lang="en-GB" dirty="0"/>
            </a:br>
            <a:endParaRPr lang="en-GB" dirty="0"/>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8918" y="1968500"/>
            <a:ext cx="2250446" cy="2228611"/>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i="0" u="none" strike="noStrike" dirty="0">
                <a:solidFill>
                  <a:srgbClr val="FFFFFF"/>
                </a:solidFill>
                <a:effectLst/>
                <a:latin typeface="Arial" panose="020B0604020202020204" pitchFamily="34" charset="0"/>
              </a:rPr>
              <a:t>Fun and creative video explaining </a:t>
            </a:r>
            <a:r>
              <a:rPr lang="en-GB" sz="2000" b="0" i="0" dirty="0">
                <a:solidFill>
                  <a:srgbClr val="000000"/>
                </a:solidFill>
                <a:effectLst/>
                <a:latin typeface="Arial" panose="020B0604020202020204" pitchFamily="34" charset="0"/>
              </a:rPr>
              <a:t>​</a:t>
            </a:r>
            <a:br>
              <a:rPr lang="en-GB" sz="2000" b="0" i="0" dirty="0">
                <a:solidFill>
                  <a:srgbClr val="000000"/>
                </a:solidFill>
                <a:effectLst/>
                <a:latin typeface="Arial" panose="020B0604020202020204" pitchFamily="34" charset="0"/>
              </a:rPr>
            </a:br>
            <a:r>
              <a:rPr lang="en-GB" sz="2000" b="0" i="0" u="none" strike="noStrike" dirty="0">
                <a:solidFill>
                  <a:srgbClr val="FFFFFF"/>
                </a:solidFill>
                <a:effectLst/>
                <a:latin typeface="Arial" panose="020B0604020202020204" pitchFamily="34" charset="0"/>
              </a:rPr>
              <a:t>the role and responsibilities </a:t>
            </a:r>
            <a:r>
              <a:rPr lang="en-GB" sz="2000" b="0" i="0" dirty="0">
                <a:solidFill>
                  <a:srgbClr val="000000"/>
                </a:solidFill>
                <a:effectLst/>
                <a:latin typeface="Arial" panose="020B0604020202020204" pitchFamily="34" charset="0"/>
              </a:rPr>
              <a:t>​</a:t>
            </a:r>
            <a:br>
              <a:rPr lang="en-GB" sz="2000" b="0" i="0" dirty="0">
                <a:solidFill>
                  <a:srgbClr val="000000"/>
                </a:solidFill>
                <a:effectLst/>
                <a:latin typeface="Arial" panose="020B0604020202020204" pitchFamily="34" charset="0"/>
              </a:rPr>
            </a:br>
            <a:r>
              <a:rPr lang="en-GB" sz="2000" b="0" i="0" u="none" strike="noStrike" dirty="0">
                <a:solidFill>
                  <a:srgbClr val="FFFFFF"/>
                </a:solidFill>
                <a:effectLst/>
                <a:latin typeface="Arial" panose="020B0604020202020204" pitchFamily="34" charset="0"/>
              </a:rPr>
              <a:t>of a haematologist</a:t>
            </a:r>
            <a:endParaRPr lang="en-GB" sz="2000" dirty="0">
              <a:solidFill>
                <a:schemeClr val="bg1"/>
              </a:solidFill>
            </a:endParaRPr>
          </a:p>
        </p:txBody>
      </p:sp>
      <p:pic>
        <p:nvPicPr>
          <p:cNvPr id="5" name="Online Media 4" title="Step into the NHS secondary schools competition 2023 - regional winner">
            <a:hlinkClick r:id="" action="ppaction://media"/>
            <a:extLst>
              <a:ext uri="{FF2B5EF4-FFF2-40B4-BE49-F238E27FC236}">
                <a16:creationId xmlns:a16="http://schemas.microsoft.com/office/drawing/2014/main" id="{7B1ED243-991A-0BBE-170B-A2F2CA0B6090}"/>
              </a:ext>
            </a:extLst>
          </p:cNvPr>
          <p:cNvPicPr>
            <a:picLocks noRot="1" noChangeAspect="1"/>
          </p:cNvPicPr>
          <p:nvPr>
            <a:videoFile r:link="rId1"/>
          </p:nvPr>
        </p:nvPicPr>
        <p:blipFill>
          <a:blip r:embed="rId4"/>
          <a:stretch>
            <a:fillRect/>
          </a:stretch>
        </p:blipFill>
        <p:spPr>
          <a:xfrm>
            <a:off x="3302000" y="1971862"/>
            <a:ext cx="7134411" cy="4046070"/>
          </a:xfrm>
          <a:prstGeom prst="rect">
            <a:avLst/>
          </a:prstGeom>
        </p:spPr>
      </p:pic>
    </p:spTree>
    <p:extLst>
      <p:ext uri="{BB962C8B-B14F-4D97-AF65-F5344CB8AC3E}">
        <p14:creationId xmlns:p14="http://schemas.microsoft.com/office/powerpoint/2010/main" val="5443718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a:t>
            </a:r>
            <a:r>
              <a:rPr lang="en-GB" b="0"/>
              <a:t>Art therapist</a:t>
            </a:r>
            <a:br>
              <a:rPr lang="en-GB"/>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221778" y="2505710"/>
            <a:ext cx="2250446" cy="2228611"/>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dirty="0">
                <a:solidFill>
                  <a:schemeClr val="bg1"/>
                </a:solidFill>
              </a:rPr>
              <a:t>Radio show explaining</a:t>
            </a:r>
            <a:br>
              <a:rPr lang="en-GB" sz="2000" b="0" dirty="0">
                <a:solidFill>
                  <a:schemeClr val="bg1"/>
                </a:solidFill>
              </a:rPr>
            </a:br>
            <a:r>
              <a:rPr lang="en-GB" sz="2000" b="0" dirty="0">
                <a:solidFill>
                  <a:schemeClr val="bg1"/>
                </a:solidFill>
              </a:rPr>
              <a:t>the role and responsibilities </a:t>
            </a:r>
            <a:br>
              <a:rPr lang="en-GB" sz="2000" b="0" dirty="0">
                <a:solidFill>
                  <a:schemeClr val="bg1"/>
                </a:solidFill>
              </a:rPr>
            </a:br>
            <a:r>
              <a:rPr lang="en-GB" sz="2000" b="0" dirty="0">
                <a:solidFill>
                  <a:schemeClr val="bg1"/>
                </a:solidFill>
              </a:rPr>
              <a:t>of an art therapist in an interview format</a:t>
            </a:r>
            <a:endParaRPr lang="en-GB" sz="2000" b="0" dirty="0">
              <a:solidFill>
                <a:schemeClr val="bg1"/>
              </a:solidFill>
              <a:cs typeface="Arial"/>
            </a:endParaRPr>
          </a:p>
          <a:p>
            <a:endParaRPr lang="en-GB" sz="2000" dirty="0">
              <a:solidFill>
                <a:schemeClr val="bg1"/>
              </a:solidFill>
            </a:endParaRPr>
          </a:p>
        </p:txBody>
      </p:sp>
      <p:pic>
        <p:nvPicPr>
          <p:cNvPr id="9" name="Online Media 8" title="Step into the NHS secondary school competition 2024 - Kent, Surrey and Sussex regional winner">
            <a:hlinkClick r:id="" action="ppaction://media"/>
            <a:extLst>
              <a:ext uri="{FF2B5EF4-FFF2-40B4-BE49-F238E27FC236}">
                <a16:creationId xmlns:a16="http://schemas.microsoft.com/office/drawing/2014/main" id="{2B572D8E-C851-9263-69C0-D1391ED402EB}"/>
              </a:ext>
            </a:extLst>
          </p:cNvPr>
          <p:cNvPicPr>
            <a:picLocks noRot="1" noChangeAspect="1"/>
          </p:cNvPicPr>
          <p:nvPr>
            <a:videoFile r:link="rId1"/>
          </p:nvPr>
        </p:nvPicPr>
        <p:blipFill>
          <a:blip r:embed="rId4"/>
          <a:stretch>
            <a:fillRect/>
          </a:stretch>
        </p:blipFill>
        <p:spPr>
          <a:xfrm>
            <a:off x="3076069" y="1968500"/>
            <a:ext cx="7664956" cy="4330700"/>
          </a:xfrm>
          <a:prstGeom prst="rect">
            <a:avLst/>
          </a:prstGeom>
        </p:spPr>
      </p:pic>
    </p:spTree>
    <p:extLst>
      <p:ext uri="{BB962C8B-B14F-4D97-AF65-F5344CB8AC3E}">
        <p14:creationId xmlns:p14="http://schemas.microsoft.com/office/powerpoint/2010/main" val="17902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dirty="0"/>
              <a:t>Career chosen: </a:t>
            </a:r>
            <a:r>
              <a:rPr lang="en-GB" b="0" dirty="0"/>
              <a:t>Laundry assistant</a:t>
            </a:r>
            <a:endParaRPr lang="en-GB" b="0" dirty="0">
              <a:cs typeface="Arial"/>
            </a:endParaRPr>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201928" y="2044700"/>
            <a:ext cx="2250446" cy="2564420"/>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solidFill>
                  <a:schemeClr val="bg1"/>
                </a:solidFill>
              </a:rPr>
              <a:t>Entry type</a:t>
            </a:r>
          </a:p>
          <a:p>
            <a:r>
              <a:rPr lang="en-GB" sz="2000" b="0" i="0" u="none" strike="noStrike" dirty="0">
                <a:solidFill>
                  <a:srgbClr val="FFFFFF"/>
                </a:solidFill>
                <a:effectLst/>
                <a:latin typeface="Arial" panose="020B0604020202020204" pitchFamily="34" charset="0"/>
              </a:rPr>
              <a:t>This unique video sim demonstrates what a laundry assistant does, as well as the skills and qualifications needed</a:t>
            </a:r>
            <a:endParaRPr lang="en-GB" sz="2000" dirty="0">
              <a:solidFill>
                <a:schemeClr val="bg1"/>
              </a:solidFill>
              <a:latin typeface="Arial"/>
              <a:cs typeface="Arial"/>
            </a:endParaRPr>
          </a:p>
        </p:txBody>
      </p:sp>
      <p:pic>
        <p:nvPicPr>
          <p:cNvPr id="2" name="Online Media 1" title="Step into the NHS secondary schools' competition 2021/22 - North West regional winners">
            <a:hlinkClick r:id="" action="ppaction://media"/>
            <a:extLst>
              <a:ext uri="{FF2B5EF4-FFF2-40B4-BE49-F238E27FC236}">
                <a16:creationId xmlns:a16="http://schemas.microsoft.com/office/drawing/2014/main" id="{00EACC04-BFBD-B588-873B-1169C01A04EB}"/>
              </a:ext>
            </a:extLst>
          </p:cNvPr>
          <p:cNvPicPr>
            <a:picLocks noRot="1" noChangeAspect="1"/>
          </p:cNvPicPr>
          <p:nvPr>
            <a:videoFile r:link="rId1"/>
          </p:nvPr>
        </p:nvPicPr>
        <p:blipFill>
          <a:blip r:embed="rId4"/>
          <a:stretch>
            <a:fillRect/>
          </a:stretch>
        </p:blipFill>
        <p:spPr>
          <a:xfrm>
            <a:off x="3705412" y="2039471"/>
            <a:ext cx="6081057" cy="4549587"/>
          </a:xfrm>
          <a:prstGeom prst="rect">
            <a:avLst/>
          </a:prstGeom>
        </p:spPr>
      </p:pic>
    </p:spTree>
    <p:extLst>
      <p:ext uri="{BB962C8B-B14F-4D97-AF65-F5344CB8AC3E}">
        <p14:creationId xmlns:p14="http://schemas.microsoft.com/office/powerpoint/2010/main" val="1810826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a:t>
            </a:r>
            <a:r>
              <a:rPr lang="en-GB" b="0"/>
              <a:t>Diagnostic radiographer</a:t>
            </a:r>
            <a:br>
              <a:rPr lang="en-GB"/>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5743" y="2022171"/>
            <a:ext cx="2202970" cy="283905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solidFill>
                  <a:schemeClr val="bg1"/>
                </a:solidFill>
              </a:rPr>
              <a:t>Entry type</a:t>
            </a:r>
          </a:p>
          <a:p>
            <a:r>
              <a:rPr lang="en-US" sz="2000" b="0">
                <a:solidFill>
                  <a:schemeClr val="bg1"/>
                </a:solidFill>
              </a:rPr>
              <a:t>Poster board and model with information about diagnostic radiography, including a model of a radiographer at work!</a:t>
            </a:r>
            <a:endParaRPr lang="en-US" sz="2000" b="0">
              <a:solidFill>
                <a:schemeClr val="bg1"/>
              </a:solidFill>
              <a:cs typeface="Arial"/>
            </a:endParaRPr>
          </a:p>
        </p:txBody>
      </p:sp>
      <p:pic>
        <p:nvPicPr>
          <p:cNvPr id="4" name="Picture 3" descr="A cork board with papers and a toy&#10;&#10;Description automatically generated">
            <a:extLst>
              <a:ext uri="{FF2B5EF4-FFF2-40B4-BE49-F238E27FC236}">
                <a16:creationId xmlns:a16="http://schemas.microsoft.com/office/drawing/2014/main" id="{BABD8ADC-6F43-9796-2C89-0BDDAE22F8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8825" y="2022171"/>
            <a:ext cx="6076121" cy="4557091"/>
          </a:xfrm>
          <a:prstGeom prst="rect">
            <a:avLst/>
          </a:prstGeom>
        </p:spPr>
      </p:pic>
    </p:spTree>
    <p:extLst>
      <p:ext uri="{BB962C8B-B14F-4D97-AF65-F5344CB8AC3E}">
        <p14:creationId xmlns:p14="http://schemas.microsoft.com/office/powerpoint/2010/main" val="2072959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rotWithShape="1">
          <a:blip r:embed="rId3"/>
          <a:srcRect l="19596" r="6118"/>
          <a:stretch/>
        </p:blipFill>
        <p:spPr>
          <a:xfrm>
            <a:off x="-3882" y="1308735"/>
            <a:ext cx="2748987" cy="4670742"/>
          </a:xfrm>
        </p:spPr>
      </p:pic>
      <p:sp>
        <p:nvSpPr>
          <p:cNvPr id="10" name="Title 1">
            <a:extLst>
              <a:ext uri="{FF2B5EF4-FFF2-40B4-BE49-F238E27FC236}">
                <a16:creationId xmlns:a16="http://schemas.microsoft.com/office/drawing/2014/main" id="{C5E84C1F-633D-906B-7859-24A64A756F7F}"/>
              </a:ext>
            </a:extLst>
          </p:cNvPr>
          <p:cNvSpPr>
            <a:spLocks noGrp="1"/>
          </p:cNvSpPr>
          <p:nvPr>
            <p:ph type="title"/>
          </p:nvPr>
        </p:nvSpPr>
        <p:spPr>
          <a:xfrm>
            <a:off x="3305175" y="1230258"/>
            <a:ext cx="6866963" cy="529859"/>
          </a:xfrm>
        </p:spPr>
        <p:txBody>
          <a:bodyPr/>
          <a:lstStyle/>
          <a:p>
            <a:r>
              <a:rPr lang="en-GB" dirty="0"/>
              <a:t>What’s in this lesson? </a:t>
            </a:r>
          </a:p>
        </p:txBody>
      </p:sp>
      <p:sp>
        <p:nvSpPr>
          <p:cNvPr id="11" name="Content Placeholder 6">
            <a:extLst>
              <a:ext uri="{FF2B5EF4-FFF2-40B4-BE49-F238E27FC236}">
                <a16:creationId xmlns:a16="http://schemas.microsoft.com/office/drawing/2014/main" id="{1D975F5B-2AFC-8207-BB26-FFEC62151B37}"/>
              </a:ext>
            </a:extLst>
          </p:cNvPr>
          <p:cNvSpPr txBox="1">
            <a:spLocks/>
          </p:cNvSpPr>
          <p:nvPr/>
        </p:nvSpPr>
        <p:spPr>
          <a:xfrm>
            <a:off x="3305175" y="1485424"/>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2000" b="1" dirty="0"/>
          </a:p>
          <a:p>
            <a:r>
              <a:rPr lang="en-GB" sz="2000" dirty="0"/>
              <a:t>Watch the video as an introduction to the competition task and then work through the three steps:</a:t>
            </a:r>
          </a:p>
          <a:p>
            <a:endParaRPr lang="en-GB" sz="2000" b="1" dirty="0"/>
          </a:p>
          <a:p>
            <a:r>
              <a:rPr lang="en-GB" sz="2000" b="1" dirty="0"/>
              <a:t>Step 1 </a:t>
            </a:r>
            <a:r>
              <a:rPr lang="en-GB" sz="2000" dirty="0"/>
              <a:t>(</a:t>
            </a:r>
            <a:r>
              <a:rPr lang="en-GB" sz="2000" dirty="0">
                <a:solidFill>
                  <a:srgbClr val="3366BB"/>
                </a:solidFill>
                <a:hlinkClick r:id="rId4" action="ppaction://hlinksldjump">
                  <a:extLst>
                    <a:ext uri="{A12FA001-AC4F-418D-AE19-62706E023703}">
                      <ahyp:hlinkClr xmlns:ahyp="http://schemas.microsoft.com/office/drawing/2018/hyperlinkcolor" val="tx"/>
                    </a:ext>
                  </a:extLst>
                </a:hlinkClick>
              </a:rPr>
              <a:t>slide 4</a:t>
            </a:r>
            <a:r>
              <a:rPr lang="en-GB" sz="2000" dirty="0"/>
              <a:t>): the discovery phase. Use some online tools to discover the variety of roles within the NHS (25 minutes).</a:t>
            </a:r>
          </a:p>
          <a:p>
            <a:endParaRPr lang="en-GB" sz="2000" dirty="0"/>
          </a:p>
          <a:p>
            <a:r>
              <a:rPr lang="en-GB" sz="2000" b="1" dirty="0"/>
              <a:t>Step 2 </a:t>
            </a:r>
            <a:r>
              <a:rPr lang="en-GB" sz="2000" dirty="0"/>
              <a:t>(</a:t>
            </a:r>
            <a:r>
              <a:rPr lang="en-GB" sz="2000" dirty="0">
                <a:solidFill>
                  <a:srgbClr val="3466BB"/>
                </a:solidFill>
                <a:hlinkClick r:id="rId5" action="ppaction://hlinksldjump">
                  <a:extLst>
                    <a:ext uri="{A12FA001-AC4F-418D-AE19-62706E023703}">
                      <ahyp:hlinkClr xmlns:ahyp="http://schemas.microsoft.com/office/drawing/2018/hyperlinkcolor" val="tx"/>
                    </a:ext>
                  </a:extLst>
                </a:hlinkClick>
              </a:rPr>
              <a:t>slide 10</a:t>
            </a:r>
            <a:r>
              <a:rPr lang="en-GB" sz="2000" dirty="0"/>
              <a:t>): understanding the job. Research your chosen role and fully understand the responsibilities (25 minutes).</a:t>
            </a:r>
          </a:p>
          <a:p>
            <a:endParaRPr lang="en-GB" sz="2000" dirty="0"/>
          </a:p>
          <a:p>
            <a:r>
              <a:rPr lang="en-GB" sz="2000" b="1" dirty="0"/>
              <a:t>Step 3 </a:t>
            </a:r>
            <a:r>
              <a:rPr lang="en-GB" sz="2000" dirty="0"/>
              <a:t>(</a:t>
            </a:r>
            <a:r>
              <a:rPr lang="en-GB" sz="2000" dirty="0">
                <a:solidFill>
                  <a:srgbClr val="3366BB"/>
                </a:solidFill>
                <a:hlinkClick r:id="rId6" action="ppaction://hlinksldjump">
                  <a:extLst>
                    <a:ext uri="{A12FA001-AC4F-418D-AE19-62706E023703}">
                      <ahyp:hlinkClr xmlns:ahyp="http://schemas.microsoft.com/office/drawing/2018/hyperlinkcolor" val="tx"/>
                    </a:ext>
                  </a:extLst>
                </a:hlinkClick>
              </a:rPr>
              <a:t>slide 14</a:t>
            </a:r>
            <a:r>
              <a:rPr lang="en-GB" sz="2000" dirty="0"/>
              <a:t>): the job advertisement. Begin thinking about creating your entry (10 minutes). </a:t>
            </a:r>
          </a:p>
        </p:txBody>
      </p:sp>
    </p:spTree>
    <p:extLst>
      <p:ext uri="{BB962C8B-B14F-4D97-AF65-F5344CB8AC3E}">
        <p14:creationId xmlns:p14="http://schemas.microsoft.com/office/powerpoint/2010/main" val="1948839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86125" y="1278953"/>
            <a:ext cx="7442200" cy="547492"/>
          </a:xfrm>
        </p:spPr>
        <p:txBody>
          <a:bodyPr/>
          <a:lstStyle/>
          <a:p>
            <a:r>
              <a:rPr lang="en-GB"/>
              <a:t>Career chosen: </a:t>
            </a:r>
            <a:r>
              <a:rPr lang="en-GB" b="0"/>
              <a:t>Orthotist</a:t>
            </a:r>
            <a:br>
              <a:rPr lang="en-GB"/>
            </a:b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7634" y="2034871"/>
            <a:ext cx="2451576" cy="2951235"/>
          </a:xfrm>
          <a:prstGeom prst="rect">
            <a:avLst/>
          </a:prstGeom>
        </p:spPr>
        <p:txBody>
          <a:bodyPr vert="horz" lIns="0" tIns="0" rIns="0" bIns="0" rtlCol="0" anchor="b"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solidFill>
                  <a:schemeClr val="bg1"/>
                </a:solidFill>
              </a:rPr>
              <a:t>Entry type</a:t>
            </a:r>
          </a:p>
          <a:p>
            <a:r>
              <a:rPr lang="en-US" sz="2000" b="0">
                <a:solidFill>
                  <a:schemeClr val="bg1"/>
                </a:solidFill>
              </a:rPr>
              <a:t>Website and stop motion video explaining the role of an orthotist. It even includes a gallery of orthotist images!</a:t>
            </a:r>
          </a:p>
          <a:p>
            <a:br>
              <a:rPr lang="en-US" sz="2000">
                <a:solidFill>
                  <a:schemeClr val="bg1"/>
                </a:solidFill>
              </a:rPr>
            </a:br>
            <a:r>
              <a:rPr lang="en-GB" sz="1800">
                <a:hlinkClick r:id="rId3"/>
              </a:rPr>
              <a:t>See the website</a:t>
            </a:r>
            <a:endParaRPr lang="en-US" sz="2000">
              <a:solidFill>
                <a:schemeClr val="bg2"/>
              </a:solidFill>
            </a:endParaRPr>
          </a:p>
        </p:txBody>
      </p:sp>
      <p:pic>
        <p:nvPicPr>
          <p:cNvPr id="4" name="Picture 3">
            <a:extLst>
              <a:ext uri="{FF2B5EF4-FFF2-40B4-BE49-F238E27FC236}">
                <a16:creationId xmlns:a16="http://schemas.microsoft.com/office/drawing/2014/main" id="{6EA26BD0-B067-80D6-FE89-E56F35D58F7F}"/>
              </a:ext>
            </a:extLst>
          </p:cNvPr>
          <p:cNvPicPr>
            <a:picLocks noChangeAspect="1"/>
          </p:cNvPicPr>
          <p:nvPr/>
        </p:nvPicPr>
        <p:blipFill rotWithShape="1">
          <a:blip r:embed="rId4"/>
          <a:srcRect l="28452" t="4369" r="26782"/>
          <a:stretch/>
        </p:blipFill>
        <p:spPr>
          <a:xfrm>
            <a:off x="3015574" y="2034871"/>
            <a:ext cx="3842427" cy="3728147"/>
          </a:xfrm>
          <a:prstGeom prst="rect">
            <a:avLst/>
          </a:prstGeom>
        </p:spPr>
      </p:pic>
      <p:pic>
        <p:nvPicPr>
          <p:cNvPr id="5" name="Picture 4">
            <a:extLst>
              <a:ext uri="{FF2B5EF4-FFF2-40B4-BE49-F238E27FC236}">
                <a16:creationId xmlns:a16="http://schemas.microsoft.com/office/drawing/2014/main" id="{E0A8133D-7D9B-CD4C-AE0A-806D010C1551}"/>
              </a:ext>
            </a:extLst>
          </p:cNvPr>
          <p:cNvPicPr>
            <a:picLocks noChangeAspect="1"/>
          </p:cNvPicPr>
          <p:nvPr/>
        </p:nvPicPr>
        <p:blipFill rotWithShape="1">
          <a:blip r:embed="rId5"/>
          <a:srcRect l="8046" r="6146"/>
          <a:stretch/>
        </p:blipFill>
        <p:spPr>
          <a:xfrm>
            <a:off x="6356752" y="3149733"/>
            <a:ext cx="4526405" cy="3317145"/>
          </a:xfrm>
          <a:prstGeom prst="rect">
            <a:avLst/>
          </a:prstGeom>
        </p:spPr>
      </p:pic>
    </p:spTree>
    <p:extLst>
      <p:ext uri="{BB962C8B-B14F-4D97-AF65-F5344CB8AC3E}">
        <p14:creationId xmlns:p14="http://schemas.microsoft.com/office/powerpoint/2010/main" val="595622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F017EC-C00B-6343-9E84-1024E3197A7D}"/>
              </a:ext>
            </a:extLst>
          </p:cNvPr>
          <p:cNvSpPr>
            <a:spLocks noGrp="1"/>
          </p:cNvSpPr>
          <p:nvPr>
            <p:ph type="title"/>
          </p:nvPr>
        </p:nvSpPr>
        <p:spPr>
          <a:xfrm>
            <a:off x="3298825" y="1278953"/>
            <a:ext cx="7442200" cy="547492"/>
          </a:xfrm>
        </p:spPr>
        <p:txBody>
          <a:bodyPr/>
          <a:lstStyle/>
          <a:p>
            <a:r>
              <a:rPr lang="en-GB"/>
              <a:t>Career chosen: </a:t>
            </a:r>
            <a:r>
              <a:rPr lang="en-GB" b="0"/>
              <a:t>Paramedic</a:t>
            </a:r>
            <a:endParaRPr lang="en-GB"/>
          </a:p>
        </p:txBody>
      </p:sp>
      <p:sp>
        <p:nvSpPr>
          <p:cNvPr id="7" name="Content Placeholder 1">
            <a:extLst>
              <a:ext uri="{FF2B5EF4-FFF2-40B4-BE49-F238E27FC236}">
                <a16:creationId xmlns:a16="http://schemas.microsoft.com/office/drawing/2014/main" id="{CD588384-EC99-D047-90F0-A3ADD19B4C1A}"/>
              </a:ext>
            </a:extLst>
          </p:cNvPr>
          <p:cNvSpPr txBox="1">
            <a:spLocks/>
          </p:cNvSpPr>
          <p:nvPr/>
        </p:nvSpPr>
        <p:spPr>
          <a:xfrm>
            <a:off x="198918" y="2022171"/>
            <a:ext cx="2202970" cy="2839057"/>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8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solidFill>
                  <a:schemeClr val="bg1"/>
                </a:solidFill>
              </a:rPr>
              <a:t>Entry type</a:t>
            </a:r>
          </a:p>
          <a:p>
            <a:r>
              <a:rPr lang="en-US" sz="2000" b="0">
                <a:solidFill>
                  <a:schemeClr val="bg1"/>
                </a:solidFill>
              </a:rPr>
              <a:t>Leaflet advertising for a paramedic with ‘Needs you!’ tagline. Great summary of skills and tasks</a:t>
            </a:r>
          </a:p>
          <a:p>
            <a:r>
              <a:rPr lang="en-US" sz="2000">
                <a:solidFill>
                  <a:schemeClr val="bg1"/>
                </a:solidFill>
                <a:cs typeface="Arial"/>
                <a:hlinkClick r:id="rId2"/>
              </a:rPr>
              <a:t>See the full leaflet</a:t>
            </a:r>
            <a:endParaRPr lang="en-US" sz="2000">
              <a:solidFill>
                <a:schemeClr val="bg1"/>
              </a:solidFill>
              <a:cs typeface="Arial"/>
            </a:endParaRPr>
          </a:p>
        </p:txBody>
      </p:sp>
      <p:pic>
        <p:nvPicPr>
          <p:cNvPr id="4" name="Picture 3">
            <a:extLst>
              <a:ext uri="{FF2B5EF4-FFF2-40B4-BE49-F238E27FC236}">
                <a16:creationId xmlns:a16="http://schemas.microsoft.com/office/drawing/2014/main" id="{5ED6256F-6383-3418-6186-723343BB7EE7}"/>
              </a:ext>
            </a:extLst>
          </p:cNvPr>
          <p:cNvPicPr>
            <a:picLocks noChangeAspect="1"/>
          </p:cNvPicPr>
          <p:nvPr/>
        </p:nvPicPr>
        <p:blipFill>
          <a:blip r:embed="rId3"/>
          <a:stretch>
            <a:fillRect/>
          </a:stretch>
        </p:blipFill>
        <p:spPr>
          <a:xfrm>
            <a:off x="3298825" y="1826445"/>
            <a:ext cx="5995281" cy="4520947"/>
          </a:xfrm>
          <a:prstGeom prst="rect">
            <a:avLst/>
          </a:prstGeom>
        </p:spPr>
      </p:pic>
    </p:spTree>
    <p:extLst>
      <p:ext uri="{BB962C8B-B14F-4D97-AF65-F5344CB8AC3E}">
        <p14:creationId xmlns:p14="http://schemas.microsoft.com/office/powerpoint/2010/main" val="3221105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4BA292-B1C5-5A25-EEDF-CB890132BBE3}"/>
              </a:ext>
            </a:extLst>
          </p:cNvPr>
          <p:cNvPicPr>
            <a:picLocks noChangeAspect="1"/>
          </p:cNvPicPr>
          <p:nvPr/>
        </p:nvPicPr>
        <p:blipFill rotWithShape="1">
          <a:blip r:embed="rId3"/>
          <a:srcRect b="6082"/>
          <a:stretch/>
        </p:blipFill>
        <p:spPr>
          <a:xfrm>
            <a:off x="3305175" y="2418019"/>
            <a:ext cx="7442199" cy="3561458"/>
          </a:xfrm>
          <a:prstGeom prst="rect">
            <a:avLst/>
          </a:prstGeom>
        </p:spPr>
      </p:pic>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7685" r="17685"/>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a:t>Step into the NHS online gallery</a:t>
            </a:r>
          </a:p>
        </p:txBody>
      </p:sp>
      <p:sp>
        <p:nvSpPr>
          <p:cNvPr id="8" name="Content Placeholder 3">
            <a:extLst>
              <a:ext uri="{FF2B5EF4-FFF2-40B4-BE49-F238E27FC236}">
                <a16:creationId xmlns:a16="http://schemas.microsoft.com/office/drawing/2014/main" id="{13F4B7F1-B317-3CBF-AB38-45F746D890C4}"/>
              </a:ext>
            </a:extLst>
          </p:cNvPr>
          <p:cNvSpPr txBox="1">
            <a:spLocks/>
          </p:cNvSpPr>
          <p:nvPr/>
        </p:nvSpPr>
        <p:spPr>
          <a:xfrm>
            <a:off x="3305175" y="2054582"/>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See our </a:t>
            </a:r>
            <a:r>
              <a:rPr lang="en-GB" sz="2000" dirty="0">
                <a:hlinkClick r:id="rId5">
                  <a:extLst>
                    <a:ext uri="{A12FA001-AC4F-418D-AE19-62706E023703}">
                      <ahyp:hlinkClr xmlns:ahyp="http://schemas.microsoft.com/office/drawing/2018/hyperlinkcolor" val="tx"/>
                    </a:ext>
                  </a:extLst>
                </a:hlinkClick>
              </a:rPr>
              <a:t>online gallery</a:t>
            </a:r>
            <a:r>
              <a:rPr lang="en-GB" sz="2000" dirty="0"/>
              <a:t> </a:t>
            </a:r>
            <a:r>
              <a:rPr lang="en-GB" sz="2000" dirty="0">
                <a:solidFill>
                  <a:srgbClr val="003087"/>
                </a:solidFill>
              </a:rPr>
              <a:t>and </a:t>
            </a:r>
            <a:r>
              <a:rPr lang="en-GB" sz="2000" dirty="0">
                <a:solidFill>
                  <a:srgbClr val="003087"/>
                </a:solidFill>
                <a:hlinkClick r:id="rId6">
                  <a:extLst>
                    <a:ext uri="{A12FA001-AC4F-418D-AE19-62706E023703}">
                      <ahyp:hlinkClr xmlns:ahyp="http://schemas.microsoft.com/office/drawing/2018/hyperlinkcolor" val="tx"/>
                    </a:ext>
                  </a:extLst>
                </a:hlinkClick>
              </a:rPr>
              <a:t>YouTube playlist</a:t>
            </a:r>
            <a:r>
              <a:rPr lang="en-GB" sz="2000" dirty="0">
                <a:solidFill>
                  <a:srgbClr val="003087"/>
                </a:solidFill>
              </a:rPr>
              <a:t> for more </a:t>
            </a:r>
            <a:r>
              <a:rPr lang="en-GB" sz="2000" dirty="0"/>
              <a:t>inspiration!</a:t>
            </a:r>
          </a:p>
          <a:p>
            <a:endParaRPr lang="en-GB" dirty="0"/>
          </a:p>
        </p:txBody>
      </p:sp>
    </p:spTree>
    <p:extLst>
      <p:ext uri="{BB962C8B-B14F-4D97-AF65-F5344CB8AC3E}">
        <p14:creationId xmlns:p14="http://schemas.microsoft.com/office/powerpoint/2010/main" val="11255902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712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The prizes</a:t>
            </a:r>
          </a:p>
        </p:txBody>
      </p:sp>
      <p:sp>
        <p:nvSpPr>
          <p:cNvPr id="9" name="Content Placeholder 6">
            <a:extLst>
              <a:ext uri="{FF2B5EF4-FFF2-40B4-BE49-F238E27FC236}">
                <a16:creationId xmlns:a16="http://schemas.microsoft.com/office/drawing/2014/main" id="{17CD475D-10BA-74D6-DB77-276B86562FA2}"/>
              </a:ext>
            </a:extLst>
          </p:cNvPr>
          <p:cNvSpPr txBox="1">
            <a:spLocks/>
          </p:cNvSpPr>
          <p:nvPr/>
        </p:nvSpPr>
        <p:spPr>
          <a:xfrm>
            <a:off x="3303500" y="2038924"/>
            <a:ext cx="3567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Overall winner </a:t>
            </a:r>
          </a:p>
          <a:p>
            <a:pPr marL="342900" indent="-342900">
              <a:buFont typeface="Arial" panose="020B0604020202020204" pitchFamily="34" charset="0"/>
              <a:buChar char="•"/>
            </a:pPr>
            <a:r>
              <a:rPr lang="en-US" sz="2000" dirty="0"/>
              <a:t>entry displayed in public as a real-life job advert </a:t>
            </a:r>
          </a:p>
          <a:p>
            <a:pPr marL="342900" indent="-342900">
              <a:buFont typeface="Arial" panose="020B0604020202020204" pitchFamily="34" charset="0"/>
              <a:buChar char="•"/>
            </a:pPr>
            <a:r>
              <a:rPr lang="en-US" sz="2000" dirty="0"/>
              <a:t>£50 Amazon voucher each, plus an NHS goody bag</a:t>
            </a:r>
          </a:p>
          <a:p>
            <a:pPr marL="342900" indent="-342900">
              <a:buFont typeface="Arial" panose="020B0604020202020204" pitchFamily="34" charset="0"/>
              <a:buChar char="•"/>
            </a:pPr>
            <a:r>
              <a:rPr lang="en-US" sz="2000" dirty="0"/>
              <a:t>a framed certificate each</a:t>
            </a:r>
          </a:p>
          <a:p>
            <a:pPr marL="342900" indent="-342900">
              <a:buFont typeface="Arial" panose="020B0604020202020204" pitchFamily="34" charset="0"/>
              <a:buChar char="•"/>
            </a:pPr>
            <a:r>
              <a:rPr lang="en-US" sz="2000" dirty="0"/>
              <a:t>a prize for your school!</a:t>
            </a:r>
          </a:p>
          <a:p>
            <a:pPr marL="342900" indent="-342900">
              <a:buFont typeface="Arial" panose="020B0604020202020204" pitchFamily="34" charset="0"/>
              <a:buChar char="•"/>
            </a:pPr>
            <a:endParaRPr lang="en-US" sz="2000" dirty="0"/>
          </a:p>
          <a:p>
            <a:r>
              <a:rPr lang="en-GB" sz="1800" b="1" i="0" u="none" strike="noStrike" dirty="0">
                <a:solidFill>
                  <a:srgbClr val="006747"/>
                </a:solidFill>
                <a:effectLst/>
                <a:latin typeface="Arial" panose="020B0604020202020204" pitchFamily="34" charset="0"/>
              </a:rPr>
              <a:t>Winning entries will be showcased on our online gallery!</a:t>
            </a:r>
            <a:endParaRPr lang="en-US" sz="1800" b="1" dirty="0"/>
          </a:p>
          <a:p>
            <a:endParaRPr lang="en-GB" sz="2000" b="1" dirty="0"/>
          </a:p>
        </p:txBody>
      </p:sp>
      <p:sp>
        <p:nvSpPr>
          <p:cNvPr id="11" name="Content Placeholder 6">
            <a:extLst>
              <a:ext uri="{FF2B5EF4-FFF2-40B4-BE49-F238E27FC236}">
                <a16:creationId xmlns:a16="http://schemas.microsoft.com/office/drawing/2014/main" id="{563FD785-BB61-0501-BAA7-A39958401B5C}"/>
              </a:ext>
            </a:extLst>
          </p:cNvPr>
          <p:cNvSpPr txBox="1">
            <a:spLocks/>
          </p:cNvSpPr>
          <p:nvPr/>
        </p:nvSpPr>
        <p:spPr>
          <a:xfrm>
            <a:off x="7202631" y="2038924"/>
            <a:ext cx="432897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Regional winners</a:t>
            </a:r>
          </a:p>
          <a:p>
            <a:pPr marL="342900" indent="-342900">
              <a:buFont typeface="Arial" panose="020B0604020202020204" pitchFamily="34" charset="0"/>
              <a:buChar char="•"/>
            </a:pPr>
            <a:r>
              <a:rPr lang="en-US" sz="2000" dirty="0"/>
              <a:t>£25 Amazon voucher each, plus an NHS goody bag and certificate</a:t>
            </a:r>
          </a:p>
          <a:p>
            <a:pPr marL="342900" indent="-342900">
              <a:buFont typeface="Arial" panose="020B0604020202020204" pitchFamily="34" charset="0"/>
              <a:buChar char="•"/>
            </a:pPr>
            <a:endParaRPr lang="en-US" sz="2000" dirty="0"/>
          </a:p>
          <a:p>
            <a:r>
              <a:rPr lang="en-US" sz="2000" b="1" dirty="0">
                <a:solidFill>
                  <a:schemeClr val="tx2"/>
                </a:solidFill>
              </a:rPr>
              <a:t>What if I don’t win?</a:t>
            </a:r>
          </a:p>
          <a:p>
            <a:pPr marL="342900" indent="-342900">
              <a:buFont typeface="Arial" panose="020B0604020202020204" pitchFamily="34" charset="0"/>
              <a:buChar char="•"/>
            </a:pPr>
            <a:r>
              <a:rPr lang="en-US" sz="2000" dirty="0">
                <a:solidFill>
                  <a:schemeClr val="tx2"/>
                </a:solidFill>
              </a:rPr>
              <a:t>Best entries get a highly commended certificate </a:t>
            </a:r>
          </a:p>
          <a:p>
            <a:pPr marL="342900" indent="-342900">
              <a:buFont typeface="Arial" panose="020B0604020202020204" pitchFamily="34" charset="0"/>
              <a:buChar char="•"/>
            </a:pPr>
            <a:r>
              <a:rPr lang="en-US" sz="2000" dirty="0"/>
              <a:t>D</a:t>
            </a:r>
            <a:r>
              <a:rPr lang="en-US" sz="2000" dirty="0">
                <a:solidFill>
                  <a:schemeClr val="tx2"/>
                </a:solidFill>
              </a:rPr>
              <a:t>igital ‘well done’ certificates for everyone else</a:t>
            </a:r>
          </a:p>
          <a:p>
            <a:pPr marL="342900" indent="-342900">
              <a:buFont typeface="Arial" panose="020B0604020202020204" pitchFamily="34" charset="0"/>
              <a:buChar char="•"/>
            </a:pPr>
            <a:endParaRPr lang="en-US" sz="2000" dirty="0"/>
          </a:p>
          <a:p>
            <a:endParaRPr lang="en-US" sz="1800" b="1" dirty="0"/>
          </a:p>
          <a:p>
            <a:endParaRPr lang="en-GB" sz="2000" b="1" dirty="0"/>
          </a:p>
        </p:txBody>
      </p:sp>
      <p:pic>
        <p:nvPicPr>
          <p:cNvPr id="8" name="Picture Placeholder 7" descr="A group of people standing in front of a large sign&#10;&#10;Description automatically generated">
            <a:extLst>
              <a:ext uri="{FF2B5EF4-FFF2-40B4-BE49-F238E27FC236}">
                <a16:creationId xmlns:a16="http://schemas.microsoft.com/office/drawing/2014/main" id="{AE6FBE05-7453-D2F0-EA9C-1F4C2F840F7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036" r="26036"/>
          <a:stretch>
            <a:fillRect/>
          </a:stretch>
        </p:blipFill>
        <p:spPr/>
      </p:pic>
    </p:spTree>
    <p:extLst>
      <p:ext uri="{BB962C8B-B14F-4D97-AF65-F5344CB8AC3E}">
        <p14:creationId xmlns:p14="http://schemas.microsoft.com/office/powerpoint/2010/main" val="93800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3612" r="23612"/>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Time to get started</a:t>
            </a:r>
          </a:p>
        </p:txBody>
      </p:sp>
      <p:sp>
        <p:nvSpPr>
          <p:cNvPr id="5" name="Content Placeholder 6">
            <a:extLst>
              <a:ext uri="{FF2B5EF4-FFF2-40B4-BE49-F238E27FC236}">
                <a16:creationId xmlns:a16="http://schemas.microsoft.com/office/drawing/2014/main" id="{35B98195-E3DB-0590-DA7E-6654286C9E22}"/>
              </a:ext>
            </a:extLst>
          </p:cNvPr>
          <p:cNvSpPr>
            <a:spLocks noGrp="1"/>
          </p:cNvSpPr>
          <p:nvPr>
            <p:ph idx="1"/>
          </p:nvPr>
        </p:nvSpPr>
        <p:spPr>
          <a:xfrm>
            <a:off x="3328900" y="2040689"/>
            <a:ext cx="3570164" cy="4255598"/>
          </a:xfrm>
        </p:spPr>
        <p:txBody>
          <a:bodyPr/>
          <a:lstStyle/>
          <a:p>
            <a:r>
              <a:rPr lang="en-GB" sz="2000" dirty="0"/>
              <a:t>Now you understand your chosen career, create a fun and lively job advertisement.</a:t>
            </a:r>
          </a:p>
          <a:p>
            <a:endParaRPr lang="en-GB" sz="2000" dirty="0"/>
          </a:p>
          <a:p>
            <a:r>
              <a:rPr lang="en-GB" sz="2000" dirty="0"/>
              <a:t>It should show the research you have completed and explain any experience or qualifications the role requires.</a:t>
            </a:r>
          </a:p>
          <a:p>
            <a:endParaRPr lang="en-GB" sz="2000" dirty="0"/>
          </a:p>
          <a:p>
            <a:r>
              <a:rPr lang="en-GB" sz="2000" dirty="0"/>
              <a:t>Our</a:t>
            </a:r>
            <a:r>
              <a:rPr lang="en-GB" sz="2000" dirty="0">
                <a:solidFill>
                  <a:schemeClr val="tx2"/>
                </a:solidFill>
              </a:rPr>
              <a:t> guidance sheet can help you with your planning.</a:t>
            </a:r>
          </a:p>
        </p:txBody>
      </p:sp>
      <p:pic>
        <p:nvPicPr>
          <p:cNvPr id="9" name="Picture 8">
            <a:extLst>
              <a:ext uri="{FF2B5EF4-FFF2-40B4-BE49-F238E27FC236}">
                <a16:creationId xmlns:a16="http://schemas.microsoft.com/office/drawing/2014/main" id="{3D51723E-89CF-69DD-5AE8-49741E9A4260}"/>
              </a:ext>
            </a:extLst>
          </p:cNvPr>
          <p:cNvPicPr>
            <a:picLocks noChangeAspect="1"/>
          </p:cNvPicPr>
          <p:nvPr/>
        </p:nvPicPr>
        <p:blipFill>
          <a:blip r:embed="rId4"/>
          <a:stretch>
            <a:fillRect/>
          </a:stretch>
        </p:blipFill>
        <p:spPr>
          <a:xfrm>
            <a:off x="6989234" y="2040689"/>
            <a:ext cx="4494261" cy="3120711"/>
          </a:xfrm>
          <a:prstGeom prst="rect">
            <a:avLst/>
          </a:prstGeom>
          <a:ln>
            <a:solidFill>
              <a:schemeClr val="accent1"/>
            </a:solidFill>
          </a:ln>
        </p:spPr>
      </p:pic>
    </p:spTree>
    <p:extLst>
      <p:ext uri="{BB962C8B-B14F-4D97-AF65-F5344CB8AC3E}">
        <p14:creationId xmlns:p14="http://schemas.microsoft.com/office/powerpoint/2010/main" val="890322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E51814-8D1C-EDDB-F1E2-9CBADF545C5A}"/>
              </a:ext>
            </a:extLst>
          </p:cNvPr>
          <p:cNvSpPr txBox="1">
            <a:spLocks/>
          </p:cNvSpPr>
          <p:nvPr/>
        </p:nvSpPr>
        <p:spPr>
          <a:xfrm>
            <a:off x="3177356" y="441502"/>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The Step into the NHS Day</a:t>
            </a:r>
          </a:p>
        </p:txBody>
      </p:sp>
      <p:sp>
        <p:nvSpPr>
          <p:cNvPr id="4" name="Content Placeholder 2">
            <a:extLst>
              <a:ext uri="{FF2B5EF4-FFF2-40B4-BE49-F238E27FC236}">
                <a16:creationId xmlns:a16="http://schemas.microsoft.com/office/drawing/2014/main" id="{34610189-1626-2B43-822E-1AF2C084677F}"/>
              </a:ext>
            </a:extLst>
          </p:cNvPr>
          <p:cNvSpPr>
            <a:spLocks noGrp="1"/>
          </p:cNvSpPr>
          <p:nvPr>
            <p:ph idx="1"/>
          </p:nvPr>
        </p:nvSpPr>
        <p:spPr>
          <a:xfrm>
            <a:off x="3177356" y="1574206"/>
            <a:ext cx="7138542" cy="4670742"/>
          </a:xfrm>
        </p:spPr>
        <p:txBody>
          <a:bodyPr vert="horz" lIns="0" tIns="0" rIns="0" bIns="0" rtlCol="0" anchor="t">
            <a:noAutofit/>
          </a:bodyPr>
          <a:lstStyle/>
          <a:p>
            <a:r>
              <a:rPr lang="en-GB" sz="2400" dirty="0"/>
              <a:t>Hear LIVE from NHS staff!</a:t>
            </a:r>
          </a:p>
          <a:p>
            <a:endParaRPr lang="en-GB" sz="1800" dirty="0">
              <a:solidFill>
                <a:srgbClr val="003087"/>
              </a:solidFill>
              <a:latin typeface="Arial" panose="020B0604020202020204" pitchFamily="34" charset="0"/>
            </a:endParaRPr>
          </a:p>
          <a:p>
            <a:r>
              <a:rPr lang="en-GB" sz="2400" dirty="0"/>
              <a:t>Join us to hear from lots of different NHS staff members, complete fun activities and ask any burning questions you might have.</a:t>
            </a:r>
          </a:p>
          <a:p>
            <a:endParaRPr lang="en-US" sz="2400" dirty="0">
              <a:cs typeface="Arial"/>
            </a:endParaRPr>
          </a:p>
          <a:p>
            <a:r>
              <a:rPr lang="en-US" sz="2400" b="1" dirty="0">
                <a:cs typeface="Arial"/>
              </a:rPr>
              <a:t>How will the day help me?</a:t>
            </a:r>
          </a:p>
          <a:p>
            <a:pPr>
              <a:buFont typeface="Arial" panose="020B0604020202020204" pitchFamily="34" charset="0"/>
              <a:buChar char="•"/>
            </a:pPr>
            <a:r>
              <a:rPr lang="en-US" sz="2400" dirty="0"/>
              <a:t> You’ll learn about different roles within the NHS</a:t>
            </a:r>
            <a:endParaRPr lang="en-US" sz="1100" dirty="0"/>
          </a:p>
          <a:p>
            <a:pPr>
              <a:buFont typeface="Arial" panose="020B0604020202020204" pitchFamily="34" charset="0"/>
              <a:buChar char="•"/>
            </a:pPr>
            <a:r>
              <a:rPr lang="en-US" sz="2400" dirty="0"/>
              <a:t> You’ll be able to use this learning to then create a fantastic job advert (if you haven’t already started!)</a:t>
            </a:r>
          </a:p>
          <a:p>
            <a:pPr marL="0" indent="0">
              <a:buNone/>
            </a:pPr>
            <a:endParaRPr lang="en-US" sz="2000" b="1" dirty="0"/>
          </a:p>
          <a:p>
            <a:pPr marL="0" indent="0">
              <a:buNone/>
            </a:pPr>
            <a:endParaRPr lang="en-GB" sz="2000" dirty="0"/>
          </a:p>
        </p:txBody>
      </p:sp>
      <p:sp>
        <p:nvSpPr>
          <p:cNvPr id="5" name="Rectangle 4">
            <a:extLst>
              <a:ext uri="{FF2B5EF4-FFF2-40B4-BE49-F238E27FC236}">
                <a16:creationId xmlns:a16="http://schemas.microsoft.com/office/drawing/2014/main" id="{DA0F5509-FEC2-93A0-2201-0A200D46F7F4}"/>
              </a:ext>
            </a:extLst>
          </p:cNvPr>
          <p:cNvSpPr/>
          <p:nvPr/>
        </p:nvSpPr>
        <p:spPr>
          <a:xfrm>
            <a:off x="10127411" y="2729838"/>
            <a:ext cx="2064589" cy="1398324"/>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Join us on </a:t>
            </a:r>
            <a:r>
              <a:rPr lang="en-US" sz="2400" b="1" dirty="0"/>
              <a:t>Wednesday 5 March</a:t>
            </a:r>
            <a:endParaRPr lang="en-US" sz="2400" b="1" dirty="0">
              <a:cs typeface="Arial"/>
            </a:endParaRPr>
          </a:p>
        </p:txBody>
      </p:sp>
      <p:pic>
        <p:nvPicPr>
          <p:cNvPr id="2" name="Picture Placeholder 6">
            <a:extLst>
              <a:ext uri="{FF2B5EF4-FFF2-40B4-BE49-F238E27FC236}">
                <a16:creationId xmlns:a16="http://schemas.microsoft.com/office/drawing/2014/main" id="{E0A6435A-8DCD-BBDD-846D-2BB1490CA1A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765" r="14765"/>
          <a:stretch/>
        </p:blipFill>
        <p:spPr>
          <a:xfrm>
            <a:off x="-3175" y="1308100"/>
            <a:ext cx="2747963" cy="4672013"/>
          </a:xfrm>
        </p:spPr>
      </p:pic>
    </p:spTree>
    <p:extLst>
      <p:ext uri="{BB962C8B-B14F-4D97-AF65-F5344CB8AC3E}">
        <p14:creationId xmlns:p14="http://schemas.microsoft.com/office/powerpoint/2010/main" val="991333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DEF8B7-400C-264D-89A9-21C9DA802210}"/>
              </a:ext>
            </a:extLst>
          </p:cNvPr>
          <p:cNvSpPr>
            <a:spLocks noGrp="1"/>
          </p:cNvSpPr>
          <p:nvPr>
            <p:ph type="body" sz="quarter" idx="14"/>
          </p:nvPr>
        </p:nvSpPr>
        <p:spPr>
          <a:xfrm>
            <a:off x="2117763" y="1625509"/>
            <a:ext cx="4878040" cy="2805300"/>
          </a:xfrm>
        </p:spPr>
        <p:txBody>
          <a:bodyPr/>
          <a:lstStyle/>
          <a:p>
            <a:r>
              <a:rPr lang="en-US" dirty="0"/>
              <a:t>Best of luck!</a:t>
            </a:r>
          </a:p>
          <a:p>
            <a:endParaRPr lang="en-US" dirty="0"/>
          </a:p>
          <a:p>
            <a:r>
              <a:rPr lang="en-US" dirty="0"/>
              <a:t>Together we can make a difference!</a:t>
            </a:r>
          </a:p>
        </p:txBody>
      </p:sp>
    </p:spTree>
    <p:extLst>
      <p:ext uri="{BB962C8B-B14F-4D97-AF65-F5344CB8AC3E}">
        <p14:creationId xmlns:p14="http://schemas.microsoft.com/office/powerpoint/2010/main" val="1154050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145E7D5-1433-18BC-5195-975132073356}"/>
              </a:ext>
            </a:extLst>
          </p:cNvPr>
          <p:cNvSpPr>
            <a:spLocks noGrp="1"/>
          </p:cNvSpPr>
          <p:nvPr>
            <p:ph type="title"/>
          </p:nvPr>
        </p:nvSpPr>
        <p:spPr>
          <a:xfrm>
            <a:off x="3305175" y="1235222"/>
            <a:ext cx="6866963" cy="529859"/>
          </a:xfrm>
        </p:spPr>
        <p:txBody>
          <a:bodyPr/>
          <a:lstStyle/>
          <a:p>
            <a:r>
              <a:rPr lang="en-GB" dirty="0"/>
              <a:t>Introducing the competition</a:t>
            </a:r>
          </a:p>
        </p:txBody>
      </p:sp>
      <p:sp>
        <p:nvSpPr>
          <p:cNvPr id="7" name="Title 1">
            <a:extLst>
              <a:ext uri="{FF2B5EF4-FFF2-40B4-BE49-F238E27FC236}">
                <a16:creationId xmlns:a16="http://schemas.microsoft.com/office/drawing/2014/main" id="{2EB755F6-486D-2946-260E-754A584AC922}"/>
              </a:ext>
            </a:extLst>
          </p:cNvPr>
          <p:cNvSpPr txBox="1">
            <a:spLocks/>
          </p:cNvSpPr>
          <p:nvPr/>
        </p:nvSpPr>
        <p:spPr>
          <a:xfrm>
            <a:off x="318169" y="4499456"/>
            <a:ext cx="2073472" cy="2358544"/>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sz="2000" b="0" dirty="0">
                <a:solidFill>
                  <a:schemeClr val="bg1"/>
                </a:solidFill>
              </a:rPr>
              <a:t>Watch the video to learn about the NHS and how to enter the competition. </a:t>
            </a:r>
          </a:p>
        </p:txBody>
      </p:sp>
      <p:pic>
        <p:nvPicPr>
          <p:cNvPr id="2" name="Online Media 1" title="Step into the NHS for secondary schools - introducing the competition animation">
            <a:hlinkClick r:id="" action="ppaction://media"/>
            <a:extLst>
              <a:ext uri="{FF2B5EF4-FFF2-40B4-BE49-F238E27FC236}">
                <a16:creationId xmlns:a16="http://schemas.microsoft.com/office/drawing/2014/main" id="{6EC38CEF-7191-DF42-450B-1F2B1B85F437}"/>
              </a:ext>
            </a:extLst>
          </p:cNvPr>
          <p:cNvPicPr>
            <a:picLocks noRot="1" noChangeAspect="1"/>
          </p:cNvPicPr>
          <p:nvPr>
            <a:videoFile r:link="rId1"/>
          </p:nvPr>
        </p:nvPicPr>
        <p:blipFill>
          <a:blip r:embed="rId4"/>
          <a:stretch>
            <a:fillRect/>
          </a:stretch>
        </p:blipFill>
        <p:spPr>
          <a:xfrm>
            <a:off x="3305174" y="1950872"/>
            <a:ext cx="6866963" cy="3879834"/>
          </a:xfrm>
          <a:prstGeom prst="rect">
            <a:avLst/>
          </a:prstGeom>
        </p:spPr>
      </p:pic>
    </p:spTree>
    <p:extLst>
      <p:ext uri="{BB962C8B-B14F-4D97-AF65-F5344CB8AC3E}">
        <p14:creationId xmlns:p14="http://schemas.microsoft.com/office/powerpoint/2010/main" val="56269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4F79D6-AF2D-4D93-81DC-983D8C3C3E91}"/>
              </a:ext>
            </a:extLst>
          </p:cNvPr>
          <p:cNvSpPr>
            <a:spLocks noGrp="1"/>
          </p:cNvSpPr>
          <p:nvPr>
            <p:ph type="body" sz="quarter" idx="14"/>
          </p:nvPr>
        </p:nvSpPr>
        <p:spPr>
          <a:xfrm>
            <a:off x="720000" y="2626725"/>
            <a:ext cx="6138949" cy="3002428"/>
          </a:xfrm>
        </p:spPr>
        <p:txBody>
          <a:bodyPr/>
          <a:lstStyle/>
          <a:p>
            <a:r>
              <a:rPr lang="en-GB" dirty="0"/>
              <a:t>Step 1:</a:t>
            </a:r>
            <a:br>
              <a:rPr lang="en-GB" dirty="0"/>
            </a:br>
            <a:r>
              <a:rPr lang="en-GB" dirty="0"/>
              <a:t>The discovery phase</a:t>
            </a:r>
          </a:p>
          <a:p>
            <a:endParaRPr lang="en-GB" dirty="0"/>
          </a:p>
          <a:p>
            <a:endParaRPr lang="en-US" b="1" dirty="0">
              <a:solidFill>
                <a:schemeClr val="bg2"/>
              </a:solidFill>
            </a:endParaRPr>
          </a:p>
        </p:txBody>
      </p:sp>
      <p:sp>
        <p:nvSpPr>
          <p:cNvPr id="8" name="TextBox 7">
            <a:extLst>
              <a:ext uri="{FF2B5EF4-FFF2-40B4-BE49-F238E27FC236}">
                <a16:creationId xmlns:a16="http://schemas.microsoft.com/office/drawing/2014/main" id="{9A19152E-19CB-2F6B-8BCD-BAA593C495FC}"/>
              </a:ext>
            </a:extLst>
          </p:cNvPr>
          <p:cNvSpPr txBox="1"/>
          <p:nvPr/>
        </p:nvSpPr>
        <p:spPr>
          <a:xfrm>
            <a:off x="720000" y="3915573"/>
            <a:ext cx="6100762" cy="424732"/>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FFFFFF"/>
                </a:solidFill>
                <a:effectLst/>
                <a:uLnTx/>
                <a:uFillTx/>
                <a:latin typeface="Arial" panose="020B0604020202020204"/>
                <a:ea typeface="+mn-ea"/>
                <a:cs typeface="+mn-cs"/>
              </a:rPr>
              <a:t>Discover over 350 careers in the NHS </a:t>
            </a:r>
          </a:p>
        </p:txBody>
      </p:sp>
      <p:grpSp>
        <p:nvGrpSpPr>
          <p:cNvPr id="3" name="Group 2">
            <a:extLst>
              <a:ext uri="{FF2B5EF4-FFF2-40B4-BE49-F238E27FC236}">
                <a16:creationId xmlns:a16="http://schemas.microsoft.com/office/drawing/2014/main" id="{6BC0DFB7-D34E-8104-F70D-1CB8B1072B86}"/>
              </a:ext>
            </a:extLst>
          </p:cNvPr>
          <p:cNvGrpSpPr/>
          <p:nvPr/>
        </p:nvGrpSpPr>
        <p:grpSpPr>
          <a:xfrm>
            <a:off x="808900" y="4477817"/>
            <a:ext cx="1922903" cy="409326"/>
            <a:chOff x="796200" y="4388917"/>
            <a:chExt cx="1922903" cy="409326"/>
          </a:xfrm>
        </p:grpSpPr>
        <p:pic>
          <p:nvPicPr>
            <p:cNvPr id="10" name="Picture 9">
              <a:extLst>
                <a:ext uri="{FF2B5EF4-FFF2-40B4-BE49-F238E27FC236}">
                  <a16:creationId xmlns:a16="http://schemas.microsoft.com/office/drawing/2014/main" id="{85077457-4012-A9EF-981B-58C7886CA625}"/>
                </a:ext>
              </a:extLst>
            </p:cNvPr>
            <p:cNvPicPr>
              <a:picLocks noChangeAspect="1"/>
            </p:cNvPicPr>
            <p:nvPr/>
          </p:nvPicPr>
          <p:blipFill>
            <a:blip r:embed="rId3"/>
            <a:stretch>
              <a:fillRect/>
            </a:stretch>
          </p:blipFill>
          <p:spPr>
            <a:xfrm>
              <a:off x="796200" y="4388917"/>
              <a:ext cx="370306" cy="370306"/>
            </a:xfrm>
            <a:prstGeom prst="rect">
              <a:avLst/>
            </a:prstGeom>
          </p:spPr>
        </p:pic>
        <p:sp>
          <p:nvSpPr>
            <p:cNvPr id="12" name="Text Placeholder 1">
              <a:extLst>
                <a:ext uri="{FF2B5EF4-FFF2-40B4-BE49-F238E27FC236}">
                  <a16:creationId xmlns:a16="http://schemas.microsoft.com/office/drawing/2014/main" id="{5E05D3A1-771F-A8C7-2CC7-48AFD0B1D7F8}"/>
                </a:ext>
              </a:extLst>
            </p:cNvPr>
            <p:cNvSpPr txBox="1">
              <a:spLocks/>
            </p:cNvSpPr>
            <p:nvPr/>
          </p:nvSpPr>
          <p:spPr>
            <a:xfrm>
              <a:off x="1295592" y="446439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25 minutes</a:t>
              </a:r>
              <a:endParaRPr lang="en-US" sz="1800" dirty="0"/>
            </a:p>
          </p:txBody>
        </p:sp>
      </p:grpSp>
    </p:spTree>
    <p:extLst>
      <p:ext uri="{BB962C8B-B14F-4D97-AF65-F5344CB8AC3E}">
        <p14:creationId xmlns:p14="http://schemas.microsoft.com/office/powerpoint/2010/main" val="2809910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Step into the NHS - staff stories">
            <a:hlinkClick r:id="" action="ppaction://media"/>
            <a:extLst>
              <a:ext uri="{FF2B5EF4-FFF2-40B4-BE49-F238E27FC236}">
                <a16:creationId xmlns:a16="http://schemas.microsoft.com/office/drawing/2014/main" id="{8B470578-EF75-BE9B-C176-6F82E86BAF86}"/>
              </a:ext>
            </a:extLst>
          </p:cNvPr>
          <p:cNvPicPr>
            <a:picLocks noRot="1" noChangeAspect="1"/>
          </p:cNvPicPr>
          <p:nvPr>
            <a:videoFile r:link="rId1"/>
          </p:nvPr>
        </p:nvPicPr>
        <p:blipFill rotWithShape="1">
          <a:blip r:embed="rId4"/>
          <a:srcRect t="1400" b="-2228"/>
          <a:stretch/>
        </p:blipFill>
        <p:spPr>
          <a:xfrm>
            <a:off x="3836894" y="2086409"/>
            <a:ext cx="6772079" cy="3826225"/>
          </a:xfrm>
          <a:prstGeom prst="rect">
            <a:avLst/>
          </a:prstGeom>
        </p:spPr>
      </p:pic>
      <p:sp>
        <p:nvSpPr>
          <p:cNvPr id="3" name="Title 1">
            <a:extLst>
              <a:ext uri="{FF2B5EF4-FFF2-40B4-BE49-F238E27FC236}">
                <a16:creationId xmlns:a16="http://schemas.microsoft.com/office/drawing/2014/main" id="{4053301F-F36B-BDE8-38D1-3755F5B08156}"/>
              </a:ext>
            </a:extLst>
          </p:cNvPr>
          <p:cNvSpPr>
            <a:spLocks noGrp="1"/>
          </p:cNvSpPr>
          <p:nvPr>
            <p:ph type="title"/>
          </p:nvPr>
        </p:nvSpPr>
        <p:spPr>
          <a:xfrm>
            <a:off x="311819" y="4262482"/>
            <a:ext cx="2073472" cy="2358544"/>
          </a:xfrm>
        </p:spPr>
        <p:txBody>
          <a:bodyPr/>
          <a:lstStyle/>
          <a:p>
            <a:r>
              <a:rPr lang="en-US" sz="2000" b="0" dirty="0">
                <a:solidFill>
                  <a:schemeClr val="bg1"/>
                </a:solidFill>
              </a:rPr>
              <a:t>There are over 350 different careers available in the NHS!</a:t>
            </a:r>
            <a:br>
              <a:rPr lang="en-US" sz="2000" b="0" dirty="0">
                <a:solidFill>
                  <a:schemeClr val="bg1"/>
                </a:solidFill>
              </a:rPr>
            </a:br>
            <a:r>
              <a:rPr lang="en-US" sz="2000" b="0" dirty="0">
                <a:solidFill>
                  <a:schemeClr val="bg1"/>
                </a:solidFill>
              </a:rPr>
              <a:t>Here are just some of the NHS team to tell you about their jobs. </a:t>
            </a:r>
            <a:endParaRPr lang="en-GB" sz="2000" b="0" dirty="0">
              <a:solidFill>
                <a:schemeClr val="bg1"/>
              </a:solidFill>
            </a:endParaRPr>
          </a:p>
        </p:txBody>
      </p:sp>
      <p:sp>
        <p:nvSpPr>
          <p:cNvPr id="4" name="Title 1">
            <a:extLst>
              <a:ext uri="{FF2B5EF4-FFF2-40B4-BE49-F238E27FC236}">
                <a16:creationId xmlns:a16="http://schemas.microsoft.com/office/drawing/2014/main" id="{70DD4BE1-ED55-6F62-E6B3-D81E1C9044D9}"/>
              </a:ext>
            </a:extLst>
          </p:cNvPr>
          <p:cNvSpPr txBox="1">
            <a:spLocks/>
          </p:cNvSpPr>
          <p:nvPr/>
        </p:nvSpPr>
        <p:spPr>
          <a:xfrm>
            <a:off x="3295650" y="1283866"/>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Meet some of the NHS team</a:t>
            </a:r>
          </a:p>
        </p:txBody>
      </p:sp>
    </p:spTree>
    <p:extLst>
      <p:ext uri="{BB962C8B-B14F-4D97-AF65-F5344CB8AC3E}">
        <p14:creationId xmlns:p14="http://schemas.microsoft.com/office/powerpoint/2010/main" val="338383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9487" r="19487"/>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Discover over 350 NHS careers </a:t>
            </a:r>
          </a:p>
        </p:txBody>
      </p:sp>
      <p:sp>
        <p:nvSpPr>
          <p:cNvPr id="9" name="Content Placeholder 6">
            <a:extLst>
              <a:ext uri="{FF2B5EF4-FFF2-40B4-BE49-F238E27FC236}">
                <a16:creationId xmlns:a16="http://schemas.microsoft.com/office/drawing/2014/main" id="{8D166238-75D3-0005-904E-5BD486117AE2}"/>
              </a:ext>
            </a:extLst>
          </p:cNvPr>
          <p:cNvSpPr>
            <a:spLocks noGrp="1"/>
          </p:cNvSpPr>
          <p:nvPr>
            <p:ph idx="1"/>
          </p:nvPr>
        </p:nvSpPr>
        <p:spPr>
          <a:xfrm>
            <a:off x="3305175" y="1909941"/>
            <a:ext cx="7442200" cy="3468330"/>
          </a:xfrm>
        </p:spPr>
        <p:txBody>
          <a:bodyPr vert="horz" lIns="0" tIns="0" rIns="0" bIns="0" rtlCol="0" anchor="t">
            <a:noAutofit/>
          </a:bodyPr>
          <a:lstStyle/>
          <a:p>
            <a:r>
              <a:rPr lang="en-GB" sz="2000" dirty="0"/>
              <a:t>Discover a wide variety of roles in the NHS using the following:</a:t>
            </a:r>
          </a:p>
          <a:p>
            <a:endParaRPr lang="en-GB" sz="2000" dirty="0"/>
          </a:p>
          <a:p>
            <a:pPr marL="342900" indent="-342900">
              <a:buFont typeface="Arial" panose="020B0604020202020204" pitchFamily="34" charset="0"/>
              <a:buChar char="•"/>
            </a:pPr>
            <a:r>
              <a:rPr lang="en-GB" sz="2000" dirty="0"/>
              <a:t>The </a:t>
            </a:r>
            <a:r>
              <a:rPr lang="en-GB" sz="2000" dirty="0">
                <a:solidFill>
                  <a:schemeClr val="accent1"/>
                </a:solidFill>
                <a:hlinkClick r:id="rId4">
                  <a:extLst>
                    <a:ext uri="{A12FA001-AC4F-418D-AE19-62706E023703}">
                      <ahyp:hlinkClr xmlns:ahyp="http://schemas.microsoft.com/office/drawing/2018/hyperlinkcolor" val="tx"/>
                    </a:ext>
                  </a:extLst>
                </a:hlinkClick>
              </a:rPr>
              <a:t>Career mapper quiz</a:t>
            </a:r>
            <a:endParaRPr lang="en-GB" sz="2000" dirty="0">
              <a:solidFill>
                <a:schemeClr val="accent1"/>
              </a:solidFill>
            </a:endParaRPr>
          </a:p>
          <a:p>
            <a:pPr marL="342900" indent="-342900">
              <a:buFont typeface="Arial" panose="020B0604020202020204" pitchFamily="34" charset="0"/>
              <a:buChar char="•"/>
            </a:pPr>
            <a:r>
              <a:rPr lang="en-GB" sz="2000" dirty="0"/>
              <a:t>The </a:t>
            </a:r>
            <a:r>
              <a:rPr lang="en-GB" sz="2000" dirty="0">
                <a:solidFill>
                  <a:srgbClr val="005EBB"/>
                </a:solidFill>
                <a:hlinkClick r:id="rId5">
                  <a:extLst>
                    <a:ext uri="{A12FA001-AC4F-418D-AE19-62706E023703}">
                      <ahyp:hlinkClr xmlns:ahyp="http://schemas.microsoft.com/office/drawing/2018/hyperlinkcolor" val="tx"/>
                    </a:ext>
                  </a:extLst>
                </a:hlinkClick>
              </a:rPr>
              <a:t>Careers A-Z</a:t>
            </a:r>
            <a:endParaRPr lang="en-GB" sz="2000" dirty="0">
              <a:solidFill>
                <a:srgbClr val="005EBB"/>
              </a:solidFill>
            </a:endParaRPr>
          </a:p>
          <a:p>
            <a:endParaRPr lang="en-GB" sz="2000" dirty="0"/>
          </a:p>
          <a:p>
            <a:r>
              <a:rPr lang="en-GB" sz="2000" dirty="0"/>
              <a:t>We’ll show you how to use them on the next two slides.</a:t>
            </a:r>
          </a:p>
          <a:p>
            <a:endParaRPr lang="en-GB" sz="2000" dirty="0"/>
          </a:p>
          <a:p>
            <a:r>
              <a:rPr lang="en-GB" sz="2000" dirty="0"/>
              <a:t>At the end of this activity, you’ll need to decide which NHS career you’d like to advertise in your competition entry.</a:t>
            </a:r>
          </a:p>
          <a:p>
            <a:endParaRPr lang="en-GB" sz="2000" dirty="0"/>
          </a:p>
        </p:txBody>
      </p:sp>
    </p:spTree>
    <p:extLst>
      <p:ext uri="{BB962C8B-B14F-4D97-AF65-F5344CB8AC3E}">
        <p14:creationId xmlns:p14="http://schemas.microsoft.com/office/powerpoint/2010/main" val="2583011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7913EC-9AA1-5832-6AA9-8D5BD9394654}"/>
              </a:ext>
            </a:extLst>
          </p:cNvPr>
          <p:cNvPicPr>
            <a:picLocks noChangeAspect="1"/>
          </p:cNvPicPr>
          <p:nvPr/>
        </p:nvPicPr>
        <p:blipFill>
          <a:blip r:embed="rId3"/>
          <a:stretch>
            <a:fillRect/>
          </a:stretch>
        </p:blipFill>
        <p:spPr>
          <a:xfrm>
            <a:off x="3114392" y="643435"/>
            <a:ext cx="4563358" cy="2926844"/>
          </a:xfrm>
          <a:prstGeom prst="rect">
            <a:avLst/>
          </a:prstGeom>
          <a:ln>
            <a:solidFill>
              <a:schemeClr val="accent1"/>
            </a:solidFill>
          </a:ln>
        </p:spPr>
      </p:pic>
      <p:sp>
        <p:nvSpPr>
          <p:cNvPr id="4" name="TextBox 3">
            <a:extLst>
              <a:ext uri="{FF2B5EF4-FFF2-40B4-BE49-F238E27FC236}">
                <a16:creationId xmlns:a16="http://schemas.microsoft.com/office/drawing/2014/main" id="{E08463F9-88BA-4328-D751-FA813F06D013}"/>
              </a:ext>
            </a:extLst>
          </p:cNvPr>
          <p:cNvSpPr txBox="1"/>
          <p:nvPr/>
        </p:nvSpPr>
        <p:spPr>
          <a:xfrm>
            <a:off x="311150" y="4254500"/>
            <a:ext cx="2257425" cy="2590800"/>
          </a:xfrm>
          <a:prstGeom prst="rect">
            <a:avLst/>
          </a:prstGeom>
          <a:noFill/>
        </p:spPr>
        <p:txBody>
          <a:bodyPr wrap="square" lIns="0" tIns="0" rIns="0" bIns="0" rtlCol="0">
            <a:noAutofit/>
          </a:bodyPr>
          <a:lstStyle/>
          <a:p>
            <a:r>
              <a:rPr lang="en-GB" sz="3200" b="1" dirty="0">
                <a:solidFill>
                  <a:schemeClr val="bg1"/>
                </a:solidFill>
              </a:rPr>
              <a:t>Career mapper </a:t>
            </a:r>
          </a:p>
          <a:p>
            <a:r>
              <a:rPr lang="en-GB" sz="3200" b="1" dirty="0">
                <a:solidFill>
                  <a:schemeClr val="bg1"/>
                </a:solidFill>
              </a:rPr>
              <a:t>quiz</a:t>
            </a:r>
          </a:p>
        </p:txBody>
      </p:sp>
      <p:pic>
        <p:nvPicPr>
          <p:cNvPr id="5" name="Picture 4">
            <a:extLst>
              <a:ext uri="{FF2B5EF4-FFF2-40B4-BE49-F238E27FC236}">
                <a16:creationId xmlns:a16="http://schemas.microsoft.com/office/drawing/2014/main" id="{A4F85232-4CE1-6496-8125-8EE531D4A6AD}"/>
              </a:ext>
            </a:extLst>
          </p:cNvPr>
          <p:cNvPicPr>
            <a:picLocks noChangeAspect="1"/>
          </p:cNvPicPr>
          <p:nvPr/>
        </p:nvPicPr>
        <p:blipFill rotWithShape="1">
          <a:blip r:embed="rId4"/>
          <a:srcRect r="33329"/>
          <a:stretch/>
        </p:blipFill>
        <p:spPr>
          <a:xfrm>
            <a:off x="6862709" y="2978590"/>
            <a:ext cx="4798565" cy="3202860"/>
          </a:xfrm>
          <a:prstGeom prst="rect">
            <a:avLst/>
          </a:prstGeom>
          <a:ln>
            <a:solidFill>
              <a:schemeClr val="accent1"/>
            </a:solidFill>
          </a:ln>
        </p:spPr>
      </p:pic>
      <p:sp>
        <p:nvSpPr>
          <p:cNvPr id="6" name="Content Placeholder 6">
            <a:extLst>
              <a:ext uri="{FF2B5EF4-FFF2-40B4-BE49-F238E27FC236}">
                <a16:creationId xmlns:a16="http://schemas.microsoft.com/office/drawing/2014/main" id="{87513AB7-D993-C8B0-E23F-0950A5BA779C}"/>
              </a:ext>
            </a:extLst>
          </p:cNvPr>
          <p:cNvSpPr>
            <a:spLocks noGrp="1"/>
          </p:cNvSpPr>
          <p:nvPr>
            <p:ph idx="1"/>
          </p:nvPr>
        </p:nvSpPr>
        <p:spPr>
          <a:xfrm>
            <a:off x="8075927" y="1439977"/>
            <a:ext cx="3041495" cy="1240520"/>
          </a:xfrm>
        </p:spPr>
        <p:txBody>
          <a:bodyPr/>
          <a:lstStyle/>
          <a:p>
            <a:r>
              <a:rPr lang="en-GB" sz="2000" dirty="0"/>
              <a:t>Take the test to see which careers best suit you, then select the results to learn more about each one.</a:t>
            </a:r>
          </a:p>
        </p:txBody>
      </p:sp>
    </p:spTree>
    <p:extLst>
      <p:ext uri="{BB962C8B-B14F-4D97-AF65-F5344CB8AC3E}">
        <p14:creationId xmlns:p14="http://schemas.microsoft.com/office/powerpoint/2010/main" val="2758231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27EF96C-3AC9-D1EB-39D8-FC70893434F0}"/>
              </a:ext>
            </a:extLst>
          </p:cNvPr>
          <p:cNvSpPr txBox="1"/>
          <p:nvPr/>
        </p:nvSpPr>
        <p:spPr>
          <a:xfrm>
            <a:off x="304800" y="4267200"/>
            <a:ext cx="2257425" cy="2590800"/>
          </a:xfrm>
          <a:prstGeom prst="rect">
            <a:avLst/>
          </a:prstGeom>
          <a:noFill/>
        </p:spPr>
        <p:txBody>
          <a:bodyPr wrap="square" lIns="0" tIns="0" rIns="0" bIns="0" rtlCol="0">
            <a:noAutofit/>
          </a:bodyPr>
          <a:lstStyle/>
          <a:p>
            <a:r>
              <a:rPr lang="en-GB" sz="3200" b="1" dirty="0">
                <a:solidFill>
                  <a:schemeClr val="bg1"/>
                </a:solidFill>
              </a:rPr>
              <a:t>Careers </a:t>
            </a:r>
          </a:p>
          <a:p>
            <a:r>
              <a:rPr lang="en-GB" sz="3200" b="1" dirty="0">
                <a:solidFill>
                  <a:schemeClr val="bg1"/>
                </a:solidFill>
              </a:rPr>
              <a:t>A-Z</a:t>
            </a:r>
          </a:p>
        </p:txBody>
      </p:sp>
      <p:pic>
        <p:nvPicPr>
          <p:cNvPr id="5" name="Picture 4">
            <a:extLst>
              <a:ext uri="{FF2B5EF4-FFF2-40B4-BE49-F238E27FC236}">
                <a16:creationId xmlns:a16="http://schemas.microsoft.com/office/drawing/2014/main" id="{817401D5-E8C6-21D9-F581-19B70DB400CF}"/>
              </a:ext>
            </a:extLst>
          </p:cNvPr>
          <p:cNvPicPr>
            <a:picLocks noChangeAspect="1"/>
          </p:cNvPicPr>
          <p:nvPr/>
        </p:nvPicPr>
        <p:blipFill rotWithShape="1">
          <a:blip r:embed="rId3"/>
          <a:srcRect l="706" t="683" r="566"/>
          <a:stretch/>
        </p:blipFill>
        <p:spPr>
          <a:xfrm>
            <a:off x="3013418" y="643182"/>
            <a:ext cx="4630943" cy="3459132"/>
          </a:xfrm>
          <a:prstGeom prst="rect">
            <a:avLst/>
          </a:prstGeom>
          <a:ln>
            <a:solidFill>
              <a:schemeClr val="accent1"/>
            </a:solidFill>
          </a:ln>
        </p:spPr>
      </p:pic>
      <p:pic>
        <p:nvPicPr>
          <p:cNvPr id="3" name="Picture 2">
            <a:extLst>
              <a:ext uri="{FF2B5EF4-FFF2-40B4-BE49-F238E27FC236}">
                <a16:creationId xmlns:a16="http://schemas.microsoft.com/office/drawing/2014/main" id="{4B8B0EF3-6551-284C-3F8F-C964A7793EEA}"/>
              </a:ext>
            </a:extLst>
          </p:cNvPr>
          <p:cNvPicPr>
            <a:picLocks noChangeAspect="1"/>
          </p:cNvPicPr>
          <p:nvPr/>
        </p:nvPicPr>
        <p:blipFill rotWithShape="1">
          <a:blip r:embed="rId4"/>
          <a:srcRect l="725" t="1036" r="1703" b="1"/>
          <a:stretch/>
        </p:blipFill>
        <p:spPr>
          <a:xfrm>
            <a:off x="7057081" y="2779413"/>
            <a:ext cx="4630943" cy="3435405"/>
          </a:xfrm>
          <a:prstGeom prst="rect">
            <a:avLst/>
          </a:prstGeom>
          <a:ln>
            <a:solidFill>
              <a:schemeClr val="accent1"/>
            </a:solidFill>
          </a:ln>
        </p:spPr>
      </p:pic>
      <p:sp>
        <p:nvSpPr>
          <p:cNvPr id="10" name="Content Placeholder 6">
            <a:extLst>
              <a:ext uri="{FF2B5EF4-FFF2-40B4-BE49-F238E27FC236}">
                <a16:creationId xmlns:a16="http://schemas.microsoft.com/office/drawing/2014/main" id="{592D95C4-C7F3-211D-5111-90FC93CE7F95}"/>
              </a:ext>
            </a:extLst>
          </p:cNvPr>
          <p:cNvSpPr>
            <a:spLocks noGrp="1"/>
          </p:cNvSpPr>
          <p:nvPr>
            <p:ph idx="1"/>
          </p:nvPr>
        </p:nvSpPr>
        <p:spPr>
          <a:xfrm>
            <a:off x="8145445" y="1433938"/>
            <a:ext cx="3041495" cy="1240520"/>
          </a:xfrm>
        </p:spPr>
        <p:txBody>
          <a:bodyPr/>
          <a:lstStyle/>
          <a:p>
            <a:r>
              <a:rPr lang="en-GB" sz="2000" dirty="0"/>
              <a:t>Use the A-Z to discover a day in the life of some of the NHS team.</a:t>
            </a:r>
          </a:p>
        </p:txBody>
      </p:sp>
    </p:spTree>
    <p:extLst>
      <p:ext uri="{BB962C8B-B14F-4D97-AF65-F5344CB8AC3E}">
        <p14:creationId xmlns:p14="http://schemas.microsoft.com/office/powerpoint/2010/main" val="210719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D6783F1-291C-4BF1-BD4F-6FB65A42885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85" r="17685"/>
          <a:stretch/>
        </p:blipFill>
        <p:spPr>
          <a:xfrm>
            <a:off x="-3882" y="1308735"/>
            <a:ext cx="2748987" cy="4670742"/>
          </a:xfrm>
        </p:spPr>
      </p:pic>
      <p:sp>
        <p:nvSpPr>
          <p:cNvPr id="6" name="Title 1">
            <a:extLst>
              <a:ext uri="{FF2B5EF4-FFF2-40B4-BE49-F238E27FC236}">
                <a16:creationId xmlns:a16="http://schemas.microsoft.com/office/drawing/2014/main" id="{6AE51814-8D1C-EDDB-F1E2-9CBADF545C5A}"/>
              </a:ext>
            </a:extLst>
          </p:cNvPr>
          <p:cNvSpPr txBox="1">
            <a:spLocks/>
          </p:cNvSpPr>
          <p:nvPr/>
        </p:nvSpPr>
        <p:spPr>
          <a:xfrm>
            <a:off x="3305175" y="1283994"/>
            <a:ext cx="6866963" cy="529859"/>
          </a:xfrm>
          <a:prstGeom prst="rect">
            <a:avLst/>
          </a:prstGeom>
        </p:spPr>
        <p:txBody>
          <a:bodyPr vert="horz" lIns="0" tIns="0" rIns="0" bIns="0" rtlCol="0" anchor="t" anchorCtr="0">
            <a:noAutofit/>
          </a:bodyPr>
          <a:lstStyle>
            <a:lvl1pPr marL="0" algn="l" defTabSz="914400" rtl="0" eaLnBrk="1" latinLnBrk="0" hangingPunct="1">
              <a:lnSpc>
                <a:spcPct val="90000"/>
              </a:lnSpc>
              <a:spcBef>
                <a:spcPct val="0"/>
              </a:spcBef>
              <a:buNone/>
              <a:defRPr lang="en-GB" sz="3200" b="1" kern="1200" noProof="0">
                <a:solidFill>
                  <a:schemeClr val="tx2"/>
                </a:solidFill>
                <a:latin typeface="+mj-lt"/>
                <a:ea typeface="+mj-ea"/>
                <a:cs typeface="+mj-cs"/>
              </a:defRPr>
            </a:lvl1pPr>
          </a:lstStyle>
          <a:p>
            <a:r>
              <a:rPr lang="en-GB" dirty="0"/>
              <a:t>Choose a career to advertise</a:t>
            </a:r>
          </a:p>
        </p:txBody>
      </p:sp>
      <p:sp>
        <p:nvSpPr>
          <p:cNvPr id="8" name="Content Placeholder 3">
            <a:extLst>
              <a:ext uri="{FF2B5EF4-FFF2-40B4-BE49-F238E27FC236}">
                <a16:creationId xmlns:a16="http://schemas.microsoft.com/office/drawing/2014/main" id="{13F4B7F1-B317-3CBF-AB38-45F746D890C4}"/>
              </a:ext>
            </a:extLst>
          </p:cNvPr>
          <p:cNvSpPr txBox="1">
            <a:spLocks/>
          </p:cNvSpPr>
          <p:nvPr/>
        </p:nvSpPr>
        <p:spPr>
          <a:xfrm>
            <a:off x="3305175" y="2054582"/>
            <a:ext cx="7442200" cy="346833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2400" kern="1200">
                <a:solidFill>
                  <a:schemeClr val="tx2"/>
                </a:solidFill>
                <a:latin typeface="+mn-lt"/>
                <a:ea typeface="+mn-ea"/>
                <a:cs typeface="+mn-cs"/>
              </a:defRPr>
            </a:lvl2pPr>
            <a:lvl3pPr marL="0" indent="0" algn="l" defTabSz="914400" rtl="0" eaLnBrk="1" latinLnBrk="0" hangingPunct="1">
              <a:lnSpc>
                <a:spcPct val="90000"/>
              </a:lnSpc>
              <a:spcBef>
                <a:spcPts val="500"/>
              </a:spcBef>
              <a:buFont typeface="Arial" panose="020B0604020202020204" pitchFamily="34" charset="0"/>
              <a:buNone/>
              <a:defRPr sz="2200" kern="1200">
                <a:solidFill>
                  <a:schemeClr val="tx2"/>
                </a:solidFill>
                <a:latin typeface="+mn-lt"/>
                <a:ea typeface="+mn-ea"/>
                <a:cs typeface="+mn-cs"/>
              </a:defRPr>
            </a:lvl3pPr>
            <a:lvl4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Did any of the careers you learnt about sound like you?</a:t>
            </a:r>
          </a:p>
          <a:p>
            <a:br>
              <a:rPr lang="en-US" sz="2000" dirty="0"/>
            </a:br>
            <a:r>
              <a:rPr lang="en-US" sz="2000" dirty="0"/>
              <a:t>Did you discover a role you didn’t think existed in the NHS?</a:t>
            </a:r>
          </a:p>
          <a:p>
            <a:br>
              <a:rPr lang="en-US" sz="2000" dirty="0"/>
            </a:br>
            <a:r>
              <a:rPr lang="en-US" sz="2000" dirty="0"/>
              <a:t>Which career did you pick for the competition?</a:t>
            </a:r>
            <a:endParaRPr lang="en-GB" sz="2000" dirty="0"/>
          </a:p>
          <a:p>
            <a:endParaRPr lang="en-GB" dirty="0"/>
          </a:p>
        </p:txBody>
      </p:sp>
    </p:spTree>
    <p:extLst>
      <p:ext uri="{BB962C8B-B14F-4D97-AF65-F5344CB8AC3E}">
        <p14:creationId xmlns:p14="http://schemas.microsoft.com/office/powerpoint/2010/main" val="1478017930"/>
      </p:ext>
    </p:extLst>
  </p:cSld>
  <p:clrMapOvr>
    <a:masterClrMapping/>
  </p:clrMapOvr>
</p:sld>
</file>

<file path=ppt/theme/theme1.xml><?xml version="1.0" encoding="utf-8"?>
<a:theme xmlns:a="http://schemas.openxmlformats.org/drawingml/2006/main" name="Office Theme">
  <a:themeElements>
    <a:clrScheme name="Custom 8">
      <a:dk1>
        <a:srgbClr val="000000"/>
      </a:dk1>
      <a:lt1>
        <a:srgbClr val="FFFFFF"/>
      </a:lt1>
      <a:dk2>
        <a:srgbClr val="003087"/>
      </a:dk2>
      <a:lt2>
        <a:srgbClr val="FFFFFF"/>
      </a:lt2>
      <a:accent1>
        <a:srgbClr val="0072CE"/>
      </a:accent1>
      <a:accent2>
        <a:srgbClr val="41B6E6"/>
      </a:accent2>
      <a:accent3>
        <a:srgbClr val="006747"/>
      </a:accent3>
      <a:accent4>
        <a:srgbClr val="009639"/>
      </a:accent4>
      <a:accent5>
        <a:srgbClr val="78BE20"/>
      </a:accent5>
      <a:accent6>
        <a:srgbClr val="00A499"/>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53EE5CB4F44A4E9C6CC50C8AAF380A" ma:contentTypeVersion="30" ma:contentTypeDescription="Create a new document." ma:contentTypeScope="" ma:versionID="e2b69f46a9c5ac188c27b5f4922c07a5">
  <xsd:schema xmlns:xsd="http://www.w3.org/2001/XMLSchema" xmlns:xs="http://www.w3.org/2001/XMLSchema" xmlns:p="http://schemas.microsoft.com/office/2006/metadata/properties" xmlns:ns1="http://schemas.microsoft.com/sharepoint/v3" xmlns:ns2="9ff71e35-ac56-4d5f-af88-4e1a87be7940" xmlns:ns3="24325a1f-6156-4dc7-ae6c-2ed44c156974" targetNamespace="http://schemas.microsoft.com/office/2006/metadata/properties" ma:root="true" ma:fieldsID="64ad3e24028ff72912ceab7f89792a39" ns1:_="" ns2:_="" ns3:_="">
    <xsd:import namespace="http://schemas.microsoft.com/sharepoint/v3"/>
    <xsd:import namespace="9ff71e35-ac56-4d5f-af88-4e1a87be7940"/>
    <xsd:import namespace="24325a1f-6156-4dc7-ae6c-2ed44c156974"/>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OCR" minOccurs="0"/>
                <xsd:element ref="ns2:MediaServiceLocation" minOccurs="0"/>
                <xsd:element ref="ns2:MediaServiceGenerationTime" minOccurs="0"/>
                <xsd:element ref="ns2:MediaServiceEventHashCode" minOccurs="0"/>
                <xsd:element ref="ns2:Extrainform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71e35-ac56-4d5f-af88-4e1a87be7940"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DateTaken" ma:index="6" nillable="true" ma:displayName="MediaServiceDateTaken" ma:description="" ma:hidden="true" ma:internalName="MediaServiceDateTake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Location" ma:index="10" nillable="true" ma:displayName="Location" ma:description="" ma:internalName="MediaServiceLocatio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Extrainformation" ma:index="13" nillable="true" ma:displayName="Extra information" ma:internalName="Extrainformation" ma:readOnly="false">
      <xsd:simpleType>
        <xsd:restriction base="dms:Text">
          <xsd:maxLength value="255"/>
        </xsd:restriction>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325a1f-6156-4dc7-ae6c-2ed44c156974" elementFormDefault="qualified">
    <xsd:import namespace="http://schemas.microsoft.com/office/2006/documentManagement/types"/>
    <xsd:import namespace="http://schemas.microsoft.com/office/infopath/2007/PartnerControls"/>
    <xsd:element name="SharedWithUsers" ma:index="7"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8"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ef60ed7f-de73-459f-a1bb-cd2c6749ce91}" ma:internalName="TaxCatchAll" ma:showField="CatchAllData" ma:web="24325a1f-6156-4dc7-ae6c-2ed44c15697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1"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4325a1f-6156-4dc7-ae6c-2ed44c156974" xsi:nil="true"/>
    <lcf76f155ced4ddcb4097134ff3c332f xmlns="9ff71e35-ac56-4d5f-af88-4e1a87be7940">
      <Terms xmlns="http://schemas.microsoft.com/office/infopath/2007/PartnerControls"/>
    </lcf76f155ced4ddcb4097134ff3c332f>
    <_ip_UnifiedCompliancePolicyUIAction xmlns="http://schemas.microsoft.com/sharepoint/v3" xsi:nil="true"/>
    <Extrainformation xmlns="9ff71e35-ac56-4d5f-af88-4e1a87be7940"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F02E69E-1B6D-4A16-98EF-30B6B46F2952}"/>
</file>

<file path=customXml/itemProps2.xml><?xml version="1.0" encoding="utf-8"?>
<ds:datastoreItem xmlns:ds="http://schemas.openxmlformats.org/officeDocument/2006/customXml" ds:itemID="{260EC68E-B1B4-4BCB-8705-D295CAC4C011}">
  <ds:schemaRefs>
    <ds:schemaRef ds:uri="http://schemas.microsoft.com/sharepoint/v3/contenttype/forms"/>
  </ds:schemaRefs>
</ds:datastoreItem>
</file>

<file path=customXml/itemProps3.xml><?xml version="1.0" encoding="utf-8"?>
<ds:datastoreItem xmlns:ds="http://schemas.openxmlformats.org/officeDocument/2006/customXml" ds:itemID="{9A018640-83ED-4AB1-9C4D-A928173D979C}">
  <ds:schemaRefs>
    <ds:schemaRef ds:uri="http://purl.org/dc/elements/1.1/"/>
    <ds:schemaRef ds:uri="http://schemas.microsoft.com/office/2006/documentManagement/types"/>
    <ds:schemaRef ds:uri="0b246be7-fe4a-4442-b37a-e696c52f782b"/>
    <ds:schemaRef ds:uri="http://purl.org/dc/dcmitype/"/>
    <ds:schemaRef ds:uri="http://schemas.openxmlformats.org/package/2006/metadata/core-properties"/>
    <ds:schemaRef ds:uri="http://schemas.microsoft.com/office/infopath/2007/PartnerControls"/>
    <ds:schemaRef ds:uri="http://schemas.microsoft.com/office/2006/metadata/properties"/>
    <ds:schemaRef ds:uri="49b40b59-b3c4-41fc-857f-9f1632628cca"/>
    <ds:schemaRef ds:uri="http://www.w3.org/XML/1998/namespace"/>
    <ds:schemaRef ds:uri="http://purl.org/dc/terms/"/>
    <ds:schemaRef ds:uri="76170d13-649a-4117-9c64-ce078c6f4755"/>
    <ds:schemaRef ds:uri="929f89a5-493a-4988-ade2-3696770d1e69"/>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TotalTime>1110</TotalTime>
  <Words>1551</Words>
  <Application>Microsoft Office PowerPoint</Application>
  <PresentationFormat>Widescreen</PresentationFormat>
  <Paragraphs>152</Paragraphs>
  <Slides>26</Slides>
  <Notes>24</Notes>
  <HiddenSlides>0</HiddenSlides>
  <MMClips>5</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One lesson launch</vt:lpstr>
      <vt:lpstr>What’s in this lesson? </vt:lpstr>
      <vt:lpstr>Introducing the competition</vt:lpstr>
      <vt:lpstr>PowerPoint Presentation</vt:lpstr>
      <vt:lpstr>There are over 350 different careers available in the NHS! Here are just some of the NHS team to tell you about their jobs.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Career chosen: Haematologist </vt:lpstr>
      <vt:lpstr>Career chosen: Art therapist </vt:lpstr>
      <vt:lpstr>Career chosen: Laundry assistant</vt:lpstr>
      <vt:lpstr>Career chosen: Diagnostic radiographer </vt:lpstr>
      <vt:lpstr>Career chosen: Orthotist </vt:lpstr>
      <vt:lpstr>Career chosen: Paramedic</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110</cp:revision>
  <dcterms:created xsi:type="dcterms:W3CDTF">2020-09-13T18:14:22Z</dcterms:created>
  <dcterms:modified xsi:type="dcterms:W3CDTF">2024-10-15T16:31:42Z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0x010100F953EE5CB4F44A4E9C6CC50C8AAF380A</vt:lpwstr>
  </property>
  <property fmtid="{D5CDD505-2E9C-101B-9397-08002B2CF9AE}" pid="3" name="MediaServiceImageTags">
    <vt:lpwstr/>
  </property>
</Properties>
</file>