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94_EBC5CC.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A9_2DB7458E.xml" ContentType="application/vnd.ms-powerpoint.comments+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6" r:id="rId5"/>
  </p:sldMasterIdLst>
  <p:notesMasterIdLst>
    <p:notesMasterId r:id="rId22"/>
  </p:notesMasterIdLst>
  <p:sldIdLst>
    <p:sldId id="256" r:id="rId6"/>
    <p:sldId id="409" r:id="rId7"/>
    <p:sldId id="420" r:id="rId8"/>
    <p:sldId id="410" r:id="rId9"/>
    <p:sldId id="263" r:id="rId10"/>
    <p:sldId id="417" r:id="rId11"/>
    <p:sldId id="283" r:id="rId12"/>
    <p:sldId id="404" r:id="rId13"/>
    <p:sldId id="405" r:id="rId14"/>
    <p:sldId id="390" r:id="rId15"/>
    <p:sldId id="387" r:id="rId16"/>
    <p:sldId id="391" r:id="rId17"/>
    <p:sldId id="426" r:id="rId18"/>
    <p:sldId id="393" r:id="rId19"/>
    <p:sldId id="425" r:id="rId20"/>
    <p:sldId id="28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C9A31A-E302-B5FC-D5F2-F17E19D22F93}" name="Dan van Reysen" initials="Dv" userId="S::dreysen@we-worldwide.com::c2300721-8cfc-4c45-aba4-2d4972b8e9a5" providerId="AD"/>
  <p188:author id="{17A8AF25-F469-E63E-C2EE-6AD54DFEEABF}" name="Emma Charleston" initials="EC" userId="a1186bfab76fb7c4" providerId="Windows Live"/>
  <p188:author id="{EC50EC29-DE42-5480-4526-5845F90F95BA}" name="MONKS2, Laura (NHS ENGLAND - T1510)" initials="LM" userId="S::laura.monks2@nhs.net::934f8e28-5de8-4583-ac76-34d7f16248d7" providerId="AD"/>
  <p188:author id="{E969A630-44ED-6A9C-112C-DF62A0D411ED}" name="Dan van Reysen" initials="DvR" userId="S::dan@hopscotchconsulting.co.uk::d93964ed-0057-492e-b862-505a9560276b" providerId="AD"/>
  <p188:author id="{96C27332-E85D-48B9-9DE4-338BF6D4746F}" name="Nneka Oti" initials="NO" userId="S::nneka@we-worldwide.com::c397fa1b-12b2-4991-a4ca-132875afdf19" providerId="AD"/>
  <p188:author id="{45D09853-D57B-1E7E-6E26-C3680DE22451}" name="Mike Sansom" initials="" userId="S::msansom@we-worldwide.com::cc452b5e-71f4-4d94-9992-39bc19efddc6" providerId="AD"/>
  <p188:author id="{2DB06671-7988-95FC-D3B3-A6168C5896A1}" name="Donough Shanahan" initials="DS" userId="S::donough@hopscotchconsulting.co.uk::f1c85d61-c6b6-4f7a-ba70-03c7da6eac08" providerId="AD"/>
  <p188:author id="{CA32327E-106B-D557-ED98-EDE546A752E6}" name="Laura Monks" initials="LM" userId="S::laura.monks@hee.nhs.uk::515682e7-d9c1-41e8-8def-e4cca7c444ae" providerId="AD"/>
  <p188:author id="{6D3B9091-2E49-DE48-6018-C61E745A3155}" name="ALDRICH, Darren (NHS ENGLAND)" initials="AE" userId="S::darren.aldrich2@nhs.net::473f797c-d22a-4c34-b9b9-d3c992094f29" providerId="AD"/>
  <p188:author id="{82FB11A1-940C-B4CD-B9D7-43264DD399EB}" name="Donough Shanahan" initials="DS" userId="S::dshanahan@we-worldwide.com::3d8f3e38-0c73-4e57-8bb7-ee0ccd3a230d" providerId="AD"/>
  <p188:author id="{B4698CD9-78D9-6E11-4DE6-7D092C678BC6}" name="WILSON, Megan (NHS ENGLAND)" initials="WE" userId="S::megan.wilson35@nhs.net::d1474e5a-5b4b-4df0-83bd-49ee7fbaf4f6" providerId="AD"/>
  <p188:author id="{466786DD-052A-0E96-8913-4E667780786A}" name="Laura Monks" initials="LM" userId="S::Laura.Monks@hee.nhs.uk::515682e7-d9c1-41e8-8def-e4cca7c444ae" providerId="AD"/>
  <p188:author id="{F60641F5-BF9D-E0F7-567A-9866C20FAEF7}" name="Donough Shanahan" initials="DS" userId="S::donough_hopscotchconsulting.co.uk#ext#@healtheducationengland.onmicrosoft.com::b1d7d1ef-ba86-4392-ac50-eccc8da4dbd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a Monks" initials="LM" lastIdx="10" clrIdx="0">
    <p:extLst>
      <p:ext uri="{19B8F6BF-5375-455C-9EA6-DF929625EA0E}">
        <p15:presenceInfo xmlns:p15="http://schemas.microsoft.com/office/powerpoint/2012/main" userId="S::Laura.Monks@hee.nhs.uk::515682e7-d9c1-41e8-8def-e4cca7c444ae" providerId="AD"/>
      </p:ext>
    </p:extLst>
  </p:cmAuthor>
  <p:cmAuthor id="2" name="Microsoft Office User" initials="MOU" lastIdx="1"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003087"/>
    <a:srgbClr val="3366BB"/>
    <a:srgbClr val="005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093426-BE20-3265-F2D5-ACCE7E7FA297}" v="614" dt="2025-10-13T07:45:15.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SON, Megan (NHS ENGLAND)" userId="d1474e5a-5b4b-4df0-83bd-49ee7fbaf4f6" providerId="ADAL" clId="{E6356B8A-CC69-406D-9FE6-AD213C1096D0}"/>
    <pc:docChg chg="modSld">
      <pc:chgData name="WILSON, Megan (NHS ENGLAND)" userId="d1474e5a-5b4b-4df0-83bd-49ee7fbaf4f6" providerId="ADAL" clId="{E6356B8A-CC69-406D-9FE6-AD213C1096D0}" dt="2025-10-09T16:53:50.522" v="21" actId="20577"/>
      <pc:docMkLst>
        <pc:docMk/>
      </pc:docMkLst>
      <pc:sldChg chg="modSp mod modNotesTx">
        <pc:chgData name="WILSON, Megan (NHS ENGLAND)" userId="d1474e5a-5b4b-4df0-83bd-49ee7fbaf4f6" providerId="ADAL" clId="{E6356B8A-CC69-406D-9FE6-AD213C1096D0}" dt="2025-10-09T16:53:50.522" v="21" actId="20577"/>
        <pc:sldMkLst>
          <pc:docMk/>
          <pc:sldMk cId="4045649568" sldId="409"/>
        </pc:sldMkLst>
        <pc:spChg chg="mod">
          <ac:chgData name="WILSON, Megan (NHS ENGLAND)" userId="d1474e5a-5b4b-4df0-83bd-49ee7fbaf4f6" providerId="ADAL" clId="{E6356B8A-CC69-406D-9FE6-AD213C1096D0}" dt="2025-10-09T16:53:50.522" v="21" actId="20577"/>
          <ac:spMkLst>
            <pc:docMk/>
            <pc:sldMk cId="4045649568" sldId="409"/>
            <ac:spMk id="3" creationId="{4201C6DF-8C1E-C775-F9F1-F05EDD31B791}"/>
          </ac:spMkLst>
        </pc:spChg>
      </pc:sldChg>
    </pc:docChg>
  </pc:docChgLst>
  <pc:docChgLst>
    <pc:chgData name="WILSON, Megan (NHS ENGLAND)" userId="S::megan.wilson35@nhs.net::d1474e5a-5b4b-4df0-83bd-49ee7fbaf4f6" providerId="AD" clId="Web-{057038B6-1CFC-DF06-E970-232BD71484B8}"/>
    <pc:docChg chg="delSld modSld">
      <pc:chgData name="WILSON, Megan (NHS ENGLAND)" userId="S::megan.wilson35@nhs.net::d1474e5a-5b4b-4df0-83bd-49ee7fbaf4f6" providerId="AD" clId="Web-{057038B6-1CFC-DF06-E970-232BD71484B8}" dt="2025-10-10T14:02:24.922" v="13"/>
      <pc:docMkLst>
        <pc:docMk/>
      </pc:docMkLst>
      <pc:sldChg chg="modSp modNotes">
        <pc:chgData name="WILSON, Megan (NHS ENGLAND)" userId="S::megan.wilson35@nhs.net::d1474e5a-5b4b-4df0-83bd-49ee7fbaf4f6" providerId="AD" clId="Web-{057038B6-1CFC-DF06-E970-232BD71484B8}" dt="2025-10-10T14:02:11.875" v="12" actId="20577"/>
        <pc:sldMkLst>
          <pc:docMk/>
          <pc:sldMk cId="343346711" sldId="420"/>
        </pc:sldMkLst>
        <pc:spChg chg="mod">
          <ac:chgData name="WILSON, Megan (NHS ENGLAND)" userId="S::megan.wilson35@nhs.net::d1474e5a-5b4b-4df0-83bd-49ee7fbaf4f6" providerId="AD" clId="Web-{057038B6-1CFC-DF06-E970-232BD71484B8}" dt="2025-10-10T14:02:11.875" v="12" actId="20577"/>
          <ac:spMkLst>
            <pc:docMk/>
            <pc:sldMk cId="343346711" sldId="420"/>
            <ac:spMk id="3" creationId="{DA9866EC-834F-7157-1184-08562E8E8D79}"/>
          </ac:spMkLst>
        </pc:spChg>
      </pc:sldChg>
    </pc:docChg>
  </pc:docChgLst>
  <pc:docChgLst>
    <pc:chgData name="WILSON, Megan (NHS ENGLAND)" userId="S::megan.wilson35@nhs.net::d1474e5a-5b4b-4df0-83bd-49ee7fbaf4f6" providerId="AD" clId="Web-{E7093426-BE20-3265-F2D5-ACCE7E7FA297}"/>
    <pc:docChg chg="modSld">
      <pc:chgData name="WILSON, Megan (NHS ENGLAND)" userId="S::megan.wilson35@nhs.net::d1474e5a-5b4b-4df0-83bd-49ee7fbaf4f6" providerId="AD" clId="Web-{E7093426-BE20-3265-F2D5-ACCE7E7FA297}" dt="2025-10-13T07:45:15.264" v="363" actId="20577"/>
      <pc:docMkLst>
        <pc:docMk/>
      </pc:docMkLst>
      <pc:sldChg chg="delSp modSp">
        <pc:chgData name="WILSON, Megan (NHS ENGLAND)" userId="S::megan.wilson35@nhs.net::d1474e5a-5b4b-4df0-83bd-49ee7fbaf4f6" providerId="AD" clId="Web-{E7093426-BE20-3265-F2D5-ACCE7E7FA297}" dt="2025-10-13T07:45:15.264" v="363" actId="20577"/>
        <pc:sldMkLst>
          <pc:docMk/>
          <pc:sldMk cId="3714341865" sldId="393"/>
        </pc:sldMkLst>
        <pc:spChg chg="mod">
          <ac:chgData name="WILSON, Megan (NHS ENGLAND)" userId="S::megan.wilson35@nhs.net::d1474e5a-5b4b-4df0-83bd-49ee7fbaf4f6" providerId="AD" clId="Web-{E7093426-BE20-3265-F2D5-ACCE7E7FA297}" dt="2025-10-13T07:45:15.264" v="363" actId="20577"/>
          <ac:spMkLst>
            <pc:docMk/>
            <pc:sldMk cId="3714341865" sldId="393"/>
            <ac:spMk id="8" creationId="{B3538A5F-1606-46C3-ADEE-46A7DB297320}"/>
          </ac:spMkLst>
        </pc:spChg>
        <pc:picChg chg="del">
          <ac:chgData name="WILSON, Megan (NHS ENGLAND)" userId="S::megan.wilson35@nhs.net::d1474e5a-5b4b-4df0-83bd-49ee7fbaf4f6" providerId="AD" clId="Web-{E7093426-BE20-3265-F2D5-ACCE7E7FA297}" dt="2025-10-13T07:36:12.208" v="27"/>
          <ac:picMkLst>
            <pc:docMk/>
            <pc:sldMk cId="3714341865" sldId="393"/>
            <ac:picMk id="4" creationId="{4D4CCC00-CAA5-82C7-AB72-986A77923595}"/>
          </ac:picMkLst>
        </pc:picChg>
      </pc:sldChg>
      <pc:sldChg chg="modSp">
        <pc:chgData name="WILSON, Megan (NHS ENGLAND)" userId="S::megan.wilson35@nhs.net::d1474e5a-5b4b-4df0-83bd-49ee7fbaf4f6" providerId="AD" clId="Web-{E7093426-BE20-3265-F2D5-ACCE7E7FA297}" dt="2025-10-13T07:45:05.887" v="361" actId="20577"/>
        <pc:sldMkLst>
          <pc:docMk/>
          <pc:sldMk cId="3711072153" sldId="405"/>
        </pc:sldMkLst>
        <pc:spChg chg="mod">
          <ac:chgData name="WILSON, Megan (NHS ENGLAND)" userId="S::megan.wilson35@nhs.net::d1474e5a-5b4b-4df0-83bd-49ee7fbaf4f6" providerId="AD" clId="Web-{E7093426-BE20-3265-F2D5-ACCE7E7FA297}" dt="2025-10-13T07:45:05.887" v="361" actId="20577"/>
          <ac:spMkLst>
            <pc:docMk/>
            <pc:sldMk cId="3711072153" sldId="405"/>
            <ac:spMk id="3" creationId="{BD00A1A8-765E-42BF-6F60-BDBC22E12074}"/>
          </ac:spMkLst>
        </pc:spChg>
        <pc:spChg chg="mod">
          <ac:chgData name="WILSON, Megan (NHS ENGLAND)" userId="S::megan.wilson35@nhs.net::d1474e5a-5b4b-4df0-83bd-49ee7fbaf4f6" providerId="AD" clId="Web-{E7093426-BE20-3265-F2D5-ACCE7E7FA297}" dt="2025-10-13T07:43:53.151" v="342" actId="20577"/>
          <ac:spMkLst>
            <pc:docMk/>
            <pc:sldMk cId="3711072153" sldId="405"/>
            <ac:spMk id="5" creationId="{512F28A7-3FA6-E06F-5DFB-01322B9E8BE1}"/>
          </ac:spMkLst>
        </pc:spChg>
      </pc:sldChg>
      <pc:sldChg chg="addSp delSp modSp">
        <pc:chgData name="WILSON, Megan (NHS ENGLAND)" userId="S::megan.wilson35@nhs.net::d1474e5a-5b4b-4df0-83bd-49ee7fbaf4f6" providerId="AD" clId="Web-{E7093426-BE20-3265-F2D5-ACCE7E7FA297}" dt="2025-10-13T07:44:12.073" v="352" actId="20577"/>
        <pc:sldMkLst>
          <pc:docMk/>
          <pc:sldMk cId="4045649568" sldId="409"/>
        </pc:sldMkLst>
        <pc:spChg chg="add mod">
          <ac:chgData name="WILSON, Megan (NHS ENGLAND)" userId="S::megan.wilson35@nhs.net::d1474e5a-5b4b-4df0-83bd-49ee7fbaf4f6" providerId="AD" clId="Web-{E7093426-BE20-3265-F2D5-ACCE7E7FA297}" dt="2025-10-13T07:44:12.073" v="352" actId="20577"/>
          <ac:spMkLst>
            <pc:docMk/>
            <pc:sldMk cId="4045649568" sldId="409"/>
            <ac:spMk id="4" creationId="{6A8BE413-1F1A-3E60-C132-834FB1FA003C}"/>
          </ac:spMkLst>
        </pc:spChg>
        <pc:picChg chg="del">
          <ac:chgData name="WILSON, Megan (NHS ENGLAND)" userId="S::megan.wilson35@nhs.net::d1474e5a-5b4b-4df0-83bd-49ee7fbaf4f6" providerId="AD" clId="Web-{E7093426-BE20-3265-F2D5-ACCE7E7FA297}" dt="2025-10-13T07:35:45.651" v="26"/>
          <ac:picMkLst>
            <pc:docMk/>
            <pc:sldMk cId="4045649568" sldId="409"/>
            <ac:picMk id="7" creationId="{5C863C56-A9DC-79D7-BDB7-40CF4C2730F0}"/>
          </ac:picMkLst>
        </pc:picChg>
      </pc:sldChg>
      <pc:sldChg chg="addSp">
        <pc:chgData name="WILSON, Megan (NHS ENGLAND)" userId="S::megan.wilson35@nhs.net::d1474e5a-5b4b-4df0-83bd-49ee7fbaf4f6" providerId="AD" clId="Web-{E7093426-BE20-3265-F2D5-ACCE7E7FA297}" dt="2025-10-13T07:35:42.026" v="25"/>
        <pc:sldMkLst>
          <pc:docMk/>
          <pc:sldMk cId="3674749785" sldId="417"/>
        </pc:sldMkLst>
        <pc:picChg chg="add">
          <ac:chgData name="WILSON, Megan (NHS ENGLAND)" userId="S::megan.wilson35@nhs.net::d1474e5a-5b4b-4df0-83bd-49ee7fbaf4f6" providerId="AD" clId="Web-{E7093426-BE20-3265-F2D5-ACCE7E7FA297}" dt="2025-10-13T07:35:42.026" v="25"/>
          <ac:picMkLst>
            <pc:docMk/>
            <pc:sldMk cId="3674749785" sldId="417"/>
            <ac:picMk id="6" creationId="{8AA8D6E7-E00A-8B16-BCBA-495F65C8B7A2}"/>
          </ac:picMkLst>
        </pc:picChg>
      </pc:sldChg>
      <pc:sldChg chg="modSp modCm">
        <pc:chgData name="WILSON, Megan (NHS ENGLAND)" userId="S::megan.wilson35@nhs.net::d1474e5a-5b4b-4df0-83bd-49ee7fbaf4f6" providerId="AD" clId="Web-{E7093426-BE20-3265-F2D5-ACCE7E7FA297}" dt="2025-10-13T07:36:29.038" v="29" actId="20577"/>
        <pc:sldMkLst>
          <pc:docMk/>
          <pc:sldMk cId="1531382949" sldId="426"/>
        </pc:sldMkLst>
        <pc:spChg chg="mod">
          <ac:chgData name="WILSON, Megan (NHS ENGLAND)" userId="S::megan.wilson35@nhs.net::d1474e5a-5b4b-4df0-83bd-49ee7fbaf4f6" providerId="AD" clId="Web-{E7093426-BE20-3265-F2D5-ACCE7E7FA297}" dt="2025-10-13T07:36:29.038" v="29" actId="20577"/>
          <ac:spMkLst>
            <pc:docMk/>
            <pc:sldMk cId="1531382949" sldId="426"/>
            <ac:spMk id="5" creationId="{ABEF0868-4C6F-0405-BA6E-AA4214DF1C73}"/>
          </ac:spMkLst>
        </pc:spChg>
        <pc:extLst>
          <p:ext xmlns:p="http://schemas.openxmlformats.org/presentationml/2006/main" uri="{D6D511B9-2390-475A-947B-AFAB55BFBCF1}">
            <pc226:cmChg xmlns:pc226="http://schemas.microsoft.com/office/powerpoint/2022/06/main/command" chg="mod">
              <pc226:chgData name="WILSON, Megan (NHS ENGLAND)" userId="S::megan.wilson35@nhs.net::d1474e5a-5b4b-4df0-83bd-49ee7fbaf4f6" providerId="AD" clId="Web-{E7093426-BE20-3265-F2D5-ACCE7E7FA297}" dt="2025-10-13T07:33:10.150" v="13" actId="20577"/>
              <pc2:cmMkLst xmlns:pc2="http://schemas.microsoft.com/office/powerpoint/2019/9/main/command">
                <pc:docMk/>
                <pc:sldMk cId="1531382949" sldId="426"/>
                <pc2:cmMk id="{CD877E5E-61E7-40D1-8299-6A3765383541}"/>
              </pc2:cmMkLst>
            </pc226:cmChg>
          </p:ext>
        </pc:extLst>
      </pc:sldChg>
    </pc:docChg>
  </pc:docChgLst>
  <pc:docChgLst>
    <pc:chgData name="ALDRICH, Darren (NHS ENGLAND)" userId="S::darren.aldrich2@nhs.net::473f797c-d22a-4c34-b9b9-d3c992094f29" providerId="AD" clId="Web-{15BEAB22-74E3-82AA-B1A6-D099E2778DBA}"/>
    <pc:docChg chg="mod modSld">
      <pc:chgData name="ALDRICH, Darren (NHS ENGLAND)" userId="S::darren.aldrich2@nhs.net::473f797c-d22a-4c34-b9b9-d3c992094f29" providerId="AD" clId="Web-{15BEAB22-74E3-82AA-B1A6-D099E2778DBA}" dt="2025-10-10T09:45:35.247" v="71"/>
      <pc:docMkLst>
        <pc:docMk/>
      </pc:docMkLst>
      <pc:sldChg chg="addSp delSp modSp">
        <pc:chgData name="ALDRICH, Darren (NHS ENGLAND)" userId="S::darren.aldrich2@nhs.net::473f797c-d22a-4c34-b9b9-d3c992094f29" providerId="AD" clId="Web-{15BEAB22-74E3-82AA-B1A6-D099E2778DBA}" dt="2025-10-10T09:43:52.791" v="66"/>
        <pc:sldMkLst>
          <pc:docMk/>
          <pc:sldMk cId="3829434372" sldId="263"/>
        </pc:sldMkLst>
        <pc:graphicFrameChg chg="modGraphic">
          <ac:chgData name="ALDRICH, Darren (NHS ENGLAND)" userId="S::darren.aldrich2@nhs.net::473f797c-d22a-4c34-b9b9-d3c992094f29" providerId="AD" clId="Web-{15BEAB22-74E3-82AA-B1A6-D099E2778DBA}" dt="2025-10-10T09:43:52.791" v="66"/>
          <ac:graphicFrameMkLst>
            <pc:docMk/>
            <pc:sldMk cId="3829434372" sldId="263"/>
            <ac:graphicFrameMk id="5" creationId="{853C5EF5-C6DB-C413-D0DF-6A1810BF3308}"/>
          </ac:graphicFrameMkLst>
        </pc:graphicFrameChg>
      </pc:sldChg>
      <pc:sldChg chg="addSp modSp">
        <pc:chgData name="ALDRICH, Darren (NHS ENGLAND)" userId="S::darren.aldrich2@nhs.net::473f797c-d22a-4c34-b9b9-d3c992094f29" providerId="AD" clId="Web-{15BEAB22-74E3-82AA-B1A6-D099E2778DBA}" dt="2025-10-10T09:40:56.211" v="37"/>
        <pc:sldMkLst>
          <pc:docMk/>
          <pc:sldMk cId="1129770904" sldId="289"/>
        </pc:sldMkLst>
        <pc:spChg chg="add mod">
          <ac:chgData name="ALDRICH, Darren (NHS ENGLAND)" userId="S::darren.aldrich2@nhs.net::473f797c-d22a-4c34-b9b9-d3c992094f29" providerId="AD" clId="Web-{15BEAB22-74E3-82AA-B1A6-D099E2778DBA}" dt="2025-10-10T09:40:56.211" v="37"/>
          <ac:spMkLst>
            <pc:docMk/>
            <pc:sldMk cId="1129770904" sldId="289"/>
            <ac:spMk id="3" creationId="{06056309-6850-4176-2693-7CE7FD3900EF}"/>
          </ac:spMkLst>
        </pc:spChg>
      </pc:sldChg>
      <pc:sldChg chg="modSp">
        <pc:chgData name="ALDRICH, Darren (NHS ENGLAND)" userId="S::darren.aldrich2@nhs.net::473f797c-d22a-4c34-b9b9-d3c992094f29" providerId="AD" clId="Web-{15BEAB22-74E3-82AA-B1A6-D099E2778DBA}" dt="2025-10-10T09:27:29.814" v="16" actId="1076"/>
        <pc:sldMkLst>
          <pc:docMk/>
          <pc:sldMk cId="2510698830" sldId="390"/>
        </pc:sldMkLst>
        <pc:spChg chg="mod">
          <ac:chgData name="ALDRICH, Darren (NHS ENGLAND)" userId="S::darren.aldrich2@nhs.net::473f797c-d22a-4c34-b9b9-d3c992094f29" providerId="AD" clId="Web-{15BEAB22-74E3-82AA-B1A6-D099E2778DBA}" dt="2025-10-10T09:27:29.814" v="16" actId="1076"/>
          <ac:spMkLst>
            <pc:docMk/>
            <pc:sldMk cId="2510698830" sldId="390"/>
            <ac:spMk id="11" creationId="{94358181-31B8-A756-42CB-6E914E13657B}"/>
          </ac:spMkLst>
        </pc:spChg>
      </pc:sldChg>
      <pc:sldChg chg="modSp">
        <pc:chgData name="ALDRICH, Darren (NHS ENGLAND)" userId="S::darren.aldrich2@nhs.net::473f797c-d22a-4c34-b9b9-d3c992094f29" providerId="AD" clId="Web-{15BEAB22-74E3-82AA-B1A6-D099E2778DBA}" dt="2025-10-10T09:36:29.473" v="29" actId="20577"/>
        <pc:sldMkLst>
          <pc:docMk/>
          <pc:sldMk cId="3714341865" sldId="393"/>
        </pc:sldMkLst>
        <pc:spChg chg="mod">
          <ac:chgData name="ALDRICH, Darren (NHS ENGLAND)" userId="S::darren.aldrich2@nhs.net::473f797c-d22a-4c34-b9b9-d3c992094f29" providerId="AD" clId="Web-{15BEAB22-74E3-82AA-B1A6-D099E2778DBA}" dt="2025-10-10T09:36:29.473" v="29" actId="20577"/>
          <ac:spMkLst>
            <pc:docMk/>
            <pc:sldMk cId="3714341865" sldId="393"/>
            <ac:spMk id="8" creationId="{B3538A5F-1606-46C3-ADEE-46A7DB297320}"/>
          </ac:spMkLst>
        </pc:spChg>
      </pc:sldChg>
      <pc:sldChg chg="modSp">
        <pc:chgData name="ALDRICH, Darren (NHS ENGLAND)" userId="S::darren.aldrich2@nhs.net::473f797c-d22a-4c34-b9b9-d3c992094f29" providerId="AD" clId="Web-{15BEAB22-74E3-82AA-B1A6-D099E2778DBA}" dt="2025-10-10T09:44:22.447" v="68" actId="1076"/>
        <pc:sldMkLst>
          <pc:docMk/>
          <pc:sldMk cId="3711072153" sldId="405"/>
        </pc:sldMkLst>
        <pc:spChg chg="mod">
          <ac:chgData name="ALDRICH, Darren (NHS ENGLAND)" userId="S::darren.aldrich2@nhs.net::473f797c-d22a-4c34-b9b9-d3c992094f29" providerId="AD" clId="Web-{15BEAB22-74E3-82AA-B1A6-D099E2778DBA}" dt="2025-10-10T09:44:22.447" v="68" actId="1076"/>
          <ac:spMkLst>
            <pc:docMk/>
            <pc:sldMk cId="3711072153" sldId="405"/>
            <ac:spMk id="3" creationId="{BD00A1A8-765E-42BF-6F60-BDBC22E12074}"/>
          </ac:spMkLst>
        </pc:spChg>
      </pc:sldChg>
      <pc:sldChg chg="modSp">
        <pc:chgData name="ALDRICH, Darren (NHS ENGLAND)" userId="S::darren.aldrich2@nhs.net::473f797c-d22a-4c34-b9b9-d3c992094f29" providerId="AD" clId="Web-{15BEAB22-74E3-82AA-B1A6-D099E2778DBA}" dt="2025-10-10T09:45:35.247" v="71"/>
        <pc:sldMkLst>
          <pc:docMk/>
          <pc:sldMk cId="1273162180" sldId="410"/>
        </pc:sldMkLst>
        <pc:graphicFrameChg chg="mod modGraphic">
          <ac:chgData name="ALDRICH, Darren (NHS ENGLAND)" userId="S::darren.aldrich2@nhs.net::473f797c-d22a-4c34-b9b9-d3c992094f29" providerId="AD" clId="Web-{15BEAB22-74E3-82AA-B1A6-D099E2778DBA}" dt="2025-10-10T09:45:35.247" v="71"/>
          <ac:graphicFrameMkLst>
            <pc:docMk/>
            <pc:sldMk cId="1273162180" sldId="410"/>
            <ac:graphicFrameMk id="5" creationId="{853C5EF5-C6DB-C413-D0DF-6A1810BF3308}"/>
          </ac:graphicFrameMkLst>
        </pc:graphicFrameChg>
      </pc:sldChg>
      <pc:sldChg chg="modSp">
        <pc:chgData name="ALDRICH, Darren (NHS ENGLAND)" userId="S::darren.aldrich2@nhs.net::473f797c-d22a-4c34-b9b9-d3c992094f29" providerId="AD" clId="Web-{15BEAB22-74E3-82AA-B1A6-D099E2778DBA}" dt="2025-10-10T09:44:02.635" v="67"/>
        <pc:sldMkLst>
          <pc:docMk/>
          <pc:sldMk cId="3674749785" sldId="417"/>
        </pc:sldMkLst>
        <pc:graphicFrameChg chg="mod modGraphic">
          <ac:chgData name="ALDRICH, Darren (NHS ENGLAND)" userId="S::darren.aldrich2@nhs.net::473f797c-d22a-4c34-b9b9-d3c992094f29" providerId="AD" clId="Web-{15BEAB22-74E3-82AA-B1A6-D099E2778DBA}" dt="2025-10-10T09:44:02.635" v="67"/>
          <ac:graphicFrameMkLst>
            <pc:docMk/>
            <pc:sldMk cId="3674749785" sldId="417"/>
            <ac:graphicFrameMk id="5" creationId="{853C5EF5-C6DB-C413-D0DF-6A1810BF3308}"/>
          </ac:graphicFrameMkLst>
        </pc:graphicFrameChg>
      </pc:sldChg>
      <pc:sldChg chg="modSp">
        <pc:chgData name="ALDRICH, Darren (NHS ENGLAND)" userId="S::darren.aldrich2@nhs.net::473f797c-d22a-4c34-b9b9-d3c992094f29" providerId="AD" clId="Web-{15BEAB22-74E3-82AA-B1A6-D099E2778DBA}" dt="2025-10-10T09:31:20.606" v="26" actId="20577"/>
        <pc:sldMkLst>
          <pc:docMk/>
          <pc:sldMk cId="343346711" sldId="420"/>
        </pc:sldMkLst>
        <pc:spChg chg="mod">
          <ac:chgData name="ALDRICH, Darren (NHS ENGLAND)" userId="S::darren.aldrich2@nhs.net::473f797c-d22a-4c34-b9b9-d3c992094f29" providerId="AD" clId="Web-{15BEAB22-74E3-82AA-B1A6-D099E2778DBA}" dt="2025-10-10T09:31:20.606" v="26" actId="20577"/>
          <ac:spMkLst>
            <pc:docMk/>
            <pc:sldMk cId="343346711" sldId="420"/>
            <ac:spMk id="3" creationId="{DA9866EC-834F-7157-1184-08562E8E8D79}"/>
          </ac:spMkLst>
        </pc:spChg>
      </pc:sldChg>
      <pc:sldChg chg="delSp modSp">
        <pc:chgData name="ALDRICH, Darren (NHS ENGLAND)" userId="S::darren.aldrich2@nhs.net::473f797c-d22a-4c34-b9b9-d3c992094f29" providerId="AD" clId="Web-{15BEAB22-74E3-82AA-B1A6-D099E2778DBA}" dt="2025-10-10T09:44:45.463" v="70"/>
        <pc:sldMkLst>
          <pc:docMk/>
          <pc:sldMk cId="766985614" sldId="425"/>
        </pc:sldMkLst>
      </pc:sldChg>
      <pc:sldChg chg="modSp">
        <pc:chgData name="ALDRICH, Darren (NHS ENGLAND)" userId="S::darren.aldrich2@nhs.net::473f797c-d22a-4c34-b9b9-d3c992094f29" providerId="AD" clId="Web-{15BEAB22-74E3-82AA-B1A6-D099E2778DBA}" dt="2025-10-10T09:35:33.066" v="28" actId="20577"/>
        <pc:sldMkLst>
          <pc:docMk/>
          <pc:sldMk cId="1531382949" sldId="426"/>
        </pc:sldMkLst>
        <pc:spChg chg="mod">
          <ac:chgData name="ALDRICH, Darren (NHS ENGLAND)" userId="S::darren.aldrich2@nhs.net::473f797c-d22a-4c34-b9b9-d3c992094f29" providerId="AD" clId="Web-{15BEAB22-74E3-82AA-B1A6-D099E2778DBA}" dt="2025-10-10T09:35:33.066" v="28" actId="20577"/>
          <ac:spMkLst>
            <pc:docMk/>
            <pc:sldMk cId="1531382949" sldId="426"/>
            <ac:spMk id="5" creationId="{ABEF0868-4C6F-0405-BA6E-AA4214DF1C73}"/>
          </ac:spMkLst>
        </pc:spChg>
      </pc:sldChg>
    </pc:docChg>
  </pc:docChgLst>
  <pc:docChgLst>
    <pc:chgData name="WILSON, Megan (NHS ENGLAND)" userId="S::megan.wilson35@nhs.net::d1474e5a-5b4b-4df0-83bd-49ee7fbaf4f6" providerId="AD" clId="Web-{59D0B2F6-FFC1-914A-60D6-C57C76169BEE}"/>
    <pc:docChg chg="mod delSld modSld">
      <pc:chgData name="WILSON, Megan (NHS ENGLAND)" userId="S::megan.wilson35@nhs.net::d1474e5a-5b4b-4df0-83bd-49ee7fbaf4f6" providerId="AD" clId="Web-{59D0B2F6-FFC1-914A-60D6-C57C76169BEE}" dt="2025-10-10T15:24:07.390" v="114" actId="14100"/>
      <pc:docMkLst>
        <pc:docMk/>
      </pc:docMkLst>
      <pc:sldChg chg="addSp modSp">
        <pc:chgData name="WILSON, Megan (NHS ENGLAND)" userId="S::megan.wilson35@nhs.net::d1474e5a-5b4b-4df0-83bd-49ee7fbaf4f6" providerId="AD" clId="Web-{59D0B2F6-FFC1-914A-60D6-C57C76169BEE}" dt="2025-10-10T15:09:17.445" v="90" actId="14100"/>
        <pc:sldMkLst>
          <pc:docMk/>
          <pc:sldMk cId="2758231813" sldId="283"/>
        </pc:sldMkLst>
        <pc:spChg chg="mod">
          <ac:chgData name="WILSON, Megan (NHS ENGLAND)" userId="S::megan.wilson35@nhs.net::d1474e5a-5b4b-4df0-83bd-49ee7fbaf4f6" providerId="AD" clId="Web-{59D0B2F6-FFC1-914A-60D6-C57C76169BEE}" dt="2025-10-10T15:04:59.374" v="3" actId="20577"/>
          <ac:spMkLst>
            <pc:docMk/>
            <pc:sldMk cId="2758231813" sldId="283"/>
            <ac:spMk id="7" creationId="{F74659E5-48FE-A91D-DE44-2F02F0B40FD5}"/>
          </ac:spMkLst>
        </pc:spChg>
        <pc:picChg chg="add mod">
          <ac:chgData name="WILSON, Megan (NHS ENGLAND)" userId="S::megan.wilson35@nhs.net::d1474e5a-5b4b-4df0-83bd-49ee7fbaf4f6" providerId="AD" clId="Web-{59D0B2F6-FFC1-914A-60D6-C57C76169BEE}" dt="2025-10-10T15:09:17.445" v="90" actId="14100"/>
          <ac:picMkLst>
            <pc:docMk/>
            <pc:sldMk cId="2758231813" sldId="283"/>
            <ac:picMk id="6" creationId="{A8660811-43C0-BE56-BBEB-B83B0954C6D3}"/>
          </ac:picMkLst>
        </pc:picChg>
      </pc:sldChg>
      <pc:sldChg chg="modSp">
        <pc:chgData name="WILSON, Megan (NHS ENGLAND)" userId="S::megan.wilson35@nhs.net::d1474e5a-5b4b-4df0-83bd-49ee7fbaf4f6" providerId="AD" clId="Web-{59D0B2F6-FFC1-914A-60D6-C57C76169BEE}" dt="2025-10-10T15:06:48.219" v="24" actId="20577"/>
        <pc:sldMkLst>
          <pc:docMk/>
          <pc:sldMk cId="2510698830" sldId="390"/>
        </pc:sldMkLst>
        <pc:spChg chg="mod">
          <ac:chgData name="WILSON, Megan (NHS ENGLAND)" userId="S::megan.wilson35@nhs.net::d1474e5a-5b4b-4df0-83bd-49ee7fbaf4f6" providerId="AD" clId="Web-{59D0B2F6-FFC1-914A-60D6-C57C76169BEE}" dt="2025-10-10T15:06:48.219" v="24" actId="20577"/>
          <ac:spMkLst>
            <pc:docMk/>
            <pc:sldMk cId="2510698830" sldId="390"/>
            <ac:spMk id="11" creationId="{94358181-31B8-A756-42CB-6E914E13657B}"/>
          </ac:spMkLst>
        </pc:spChg>
      </pc:sldChg>
      <pc:sldChg chg="addSp modSp">
        <pc:chgData name="WILSON, Megan (NHS ENGLAND)" userId="S::megan.wilson35@nhs.net::d1474e5a-5b4b-4df0-83bd-49ee7fbaf4f6" providerId="AD" clId="Web-{59D0B2F6-FFC1-914A-60D6-C57C76169BEE}" dt="2025-10-10T15:10:27.934" v="102" actId="1076"/>
        <pc:sldMkLst>
          <pc:docMk/>
          <pc:sldMk cId="3714341865" sldId="393"/>
        </pc:sldMkLst>
        <pc:spChg chg="mod">
          <ac:chgData name="WILSON, Megan (NHS ENGLAND)" userId="S::megan.wilson35@nhs.net::d1474e5a-5b4b-4df0-83bd-49ee7fbaf4f6" providerId="AD" clId="Web-{59D0B2F6-FFC1-914A-60D6-C57C76169BEE}" dt="2025-10-10T15:10:27.934" v="102" actId="1076"/>
          <ac:spMkLst>
            <pc:docMk/>
            <pc:sldMk cId="3714341865" sldId="393"/>
            <ac:spMk id="2" creationId="{0EC3E83E-4A40-4FF7-826B-FEDD36D0648E}"/>
          </ac:spMkLst>
        </pc:spChg>
        <pc:spChg chg="mod">
          <ac:chgData name="WILSON, Megan (NHS ENGLAND)" userId="S::megan.wilson35@nhs.net::d1474e5a-5b4b-4df0-83bd-49ee7fbaf4f6" providerId="AD" clId="Web-{59D0B2F6-FFC1-914A-60D6-C57C76169BEE}" dt="2025-10-10T15:10:10.542" v="97" actId="1076"/>
          <ac:spMkLst>
            <pc:docMk/>
            <pc:sldMk cId="3714341865" sldId="393"/>
            <ac:spMk id="8" creationId="{B3538A5F-1606-46C3-ADEE-46A7DB297320}"/>
          </ac:spMkLst>
        </pc:spChg>
      </pc:sldChg>
      <pc:sldChg chg="addSp delSp modSp">
        <pc:chgData name="WILSON, Megan (NHS ENGLAND)" userId="S::megan.wilson35@nhs.net::d1474e5a-5b4b-4df0-83bd-49ee7fbaf4f6" providerId="AD" clId="Web-{59D0B2F6-FFC1-914A-60D6-C57C76169BEE}" dt="2025-10-10T15:09:56.354" v="96" actId="1076"/>
        <pc:sldMkLst>
          <pc:docMk/>
          <pc:sldMk cId="15451596" sldId="404"/>
        </pc:sldMkLst>
        <pc:spChg chg="mod">
          <ac:chgData name="WILSON, Megan (NHS ENGLAND)" userId="S::megan.wilson35@nhs.net::d1474e5a-5b4b-4df0-83bd-49ee7fbaf4f6" providerId="AD" clId="Web-{59D0B2F6-FFC1-914A-60D6-C57C76169BEE}" dt="2025-10-10T15:05:55.249" v="9" actId="20577"/>
          <ac:spMkLst>
            <pc:docMk/>
            <pc:sldMk cId="15451596" sldId="404"/>
            <ac:spMk id="6" creationId="{87513AB7-D993-C8B0-E23F-0950A5BA779C}"/>
          </ac:spMkLst>
        </pc:spChg>
        <pc:picChg chg="add mod">
          <ac:chgData name="WILSON, Megan (NHS ENGLAND)" userId="S::megan.wilson35@nhs.net::d1474e5a-5b4b-4df0-83bd-49ee7fbaf4f6" providerId="AD" clId="Web-{59D0B2F6-FFC1-914A-60D6-C57C76169BEE}" dt="2025-10-10T15:09:56.354" v="96" actId="1076"/>
          <ac:picMkLst>
            <pc:docMk/>
            <pc:sldMk cId="15451596" sldId="404"/>
            <ac:picMk id="8" creationId="{AF97DCAA-4C7A-6151-B28F-ECAAC5AC0B82}"/>
          </ac:picMkLst>
        </pc:picChg>
      </pc:sldChg>
      <pc:sldChg chg="modSp modCm">
        <pc:chgData name="WILSON, Megan (NHS ENGLAND)" userId="S::megan.wilson35@nhs.net::d1474e5a-5b4b-4df0-83bd-49ee7fbaf4f6" providerId="AD" clId="Web-{59D0B2F6-FFC1-914A-60D6-C57C76169BEE}" dt="2025-10-10T15:06:34.734" v="21" actId="20577"/>
        <pc:sldMkLst>
          <pc:docMk/>
          <pc:sldMk cId="3711072153" sldId="405"/>
        </pc:sldMkLst>
        <pc:spChg chg="mod">
          <ac:chgData name="WILSON, Megan (NHS ENGLAND)" userId="S::megan.wilson35@nhs.net::d1474e5a-5b4b-4df0-83bd-49ee7fbaf4f6" providerId="AD" clId="Web-{59D0B2F6-FFC1-914A-60D6-C57C76169BEE}" dt="2025-10-10T15:06:18.156" v="15" actId="20577"/>
          <ac:spMkLst>
            <pc:docMk/>
            <pc:sldMk cId="3711072153" sldId="405"/>
            <ac:spMk id="3" creationId="{BD00A1A8-765E-42BF-6F60-BDBC22E12074}"/>
          </ac:spMkLst>
        </pc:spChg>
        <pc:spChg chg="mod">
          <ac:chgData name="WILSON, Megan (NHS ENGLAND)" userId="S::megan.wilson35@nhs.net::d1474e5a-5b4b-4df0-83bd-49ee7fbaf4f6" providerId="AD" clId="Web-{59D0B2F6-FFC1-914A-60D6-C57C76169BEE}" dt="2025-10-10T15:06:34.734" v="21" actId="20577"/>
          <ac:spMkLst>
            <pc:docMk/>
            <pc:sldMk cId="3711072153" sldId="405"/>
            <ac:spMk id="5" creationId="{512F28A7-3FA6-E06F-5DFB-01322B9E8BE1}"/>
          </ac:spMkLst>
        </pc:spChg>
        <pc:extLst>
          <p:ext xmlns:p="http://schemas.openxmlformats.org/presentationml/2006/main" uri="{D6D511B9-2390-475A-947B-AFAB55BFBCF1}">
            <pc226:cmChg xmlns:pc226="http://schemas.microsoft.com/office/powerpoint/2022/06/main/command" chg="mod">
              <pc226:chgData name="WILSON, Megan (NHS ENGLAND)" userId="S::megan.wilson35@nhs.net::d1474e5a-5b4b-4df0-83bd-49ee7fbaf4f6" providerId="AD" clId="Web-{59D0B2F6-FFC1-914A-60D6-C57C76169BEE}" dt="2025-10-10T15:06:32.609" v="20" actId="20577"/>
              <pc2:cmMkLst xmlns:pc2="http://schemas.microsoft.com/office/powerpoint/2019/9/main/command">
                <pc:docMk/>
                <pc:sldMk cId="3711072153" sldId="405"/>
                <pc2:cmMk id="{3A96468A-1726-475C-9959-68745EF8E627}"/>
              </pc2:cmMkLst>
            </pc226:cmChg>
          </p:ext>
        </pc:extLst>
      </pc:sldChg>
      <pc:sldChg chg="addSp delSp modSp">
        <pc:chgData name="WILSON, Megan (NHS ENGLAND)" userId="S::megan.wilson35@nhs.net::d1474e5a-5b4b-4df0-83bd-49ee7fbaf4f6" providerId="AD" clId="Web-{59D0B2F6-FFC1-914A-60D6-C57C76169BEE}" dt="2025-10-10T15:11:39.062" v="108" actId="14100"/>
        <pc:sldMkLst>
          <pc:docMk/>
          <pc:sldMk cId="4045649568" sldId="409"/>
        </pc:sldMkLst>
        <pc:picChg chg="add mod ord">
          <ac:chgData name="WILSON, Megan (NHS ENGLAND)" userId="S::megan.wilson35@nhs.net::d1474e5a-5b4b-4df0-83bd-49ee7fbaf4f6" providerId="AD" clId="Web-{59D0B2F6-FFC1-914A-60D6-C57C76169BEE}" dt="2025-10-10T15:11:12.202" v="104"/>
          <ac:picMkLst>
            <pc:docMk/>
            <pc:sldMk cId="4045649568" sldId="409"/>
            <ac:picMk id="6" creationId="{04D92C02-99F0-D8F2-F6E7-8779D2032004}"/>
          </ac:picMkLst>
        </pc:picChg>
      </pc:sldChg>
      <pc:sldChg chg="addSp delSp modSp addAnim delAnim">
        <pc:chgData name="WILSON, Megan (NHS ENGLAND)" userId="S::megan.wilson35@nhs.net::d1474e5a-5b4b-4df0-83bd-49ee7fbaf4f6" providerId="AD" clId="Web-{59D0B2F6-FFC1-914A-60D6-C57C76169BEE}" dt="2025-10-10T15:24:07.390" v="114" actId="14100"/>
        <pc:sldMkLst>
          <pc:docMk/>
          <pc:sldMk cId="766985614" sldId="425"/>
        </pc:sldMkLst>
        <pc:spChg chg="mod">
          <ac:chgData name="WILSON, Megan (NHS ENGLAND)" userId="S::megan.wilson35@nhs.net::d1474e5a-5b4b-4df0-83bd-49ee7fbaf4f6" providerId="AD" clId="Web-{59D0B2F6-FFC1-914A-60D6-C57C76169BEE}" dt="2025-10-10T15:24:04.515" v="113" actId="1076"/>
          <ac:spMkLst>
            <pc:docMk/>
            <pc:sldMk cId="766985614" sldId="425"/>
            <ac:spMk id="9" creationId="{7AB90502-76B6-0BC8-2D8D-F254B5B708FC}"/>
          </ac:spMkLst>
        </pc:spChg>
        <pc:picChg chg="add mod">
          <ac:chgData name="WILSON, Megan (NHS ENGLAND)" userId="S::megan.wilson35@nhs.net::d1474e5a-5b4b-4df0-83bd-49ee7fbaf4f6" providerId="AD" clId="Web-{59D0B2F6-FFC1-914A-60D6-C57C76169BEE}" dt="2025-10-10T15:24:07.390" v="114" actId="14100"/>
          <ac:picMkLst>
            <pc:docMk/>
            <pc:sldMk cId="766985614" sldId="425"/>
            <ac:picMk id="3" creationId="{C4D575A9-300A-24A3-8781-D8F29FB80A37}"/>
          </ac:picMkLst>
        </pc:picChg>
      </pc:sldChg>
      <pc:sldChg chg="modSp modCm">
        <pc:chgData name="WILSON, Megan (NHS ENGLAND)" userId="S::megan.wilson35@nhs.net::d1474e5a-5b4b-4df0-83bd-49ee7fbaf4f6" providerId="AD" clId="Web-{59D0B2F6-FFC1-914A-60D6-C57C76169BEE}" dt="2025-10-10T15:08:36.739" v="86" actId="20577"/>
        <pc:sldMkLst>
          <pc:docMk/>
          <pc:sldMk cId="1531382949" sldId="426"/>
        </pc:sldMkLst>
        <pc:spChg chg="mod">
          <ac:chgData name="WILSON, Megan (NHS ENGLAND)" userId="S::megan.wilson35@nhs.net::d1474e5a-5b4b-4df0-83bd-49ee7fbaf4f6" providerId="AD" clId="Web-{59D0B2F6-FFC1-914A-60D6-C57C76169BEE}" dt="2025-10-10T15:08:36.739" v="86" actId="20577"/>
          <ac:spMkLst>
            <pc:docMk/>
            <pc:sldMk cId="1531382949" sldId="426"/>
            <ac:spMk id="5" creationId="{ABEF0868-4C6F-0405-BA6E-AA4214DF1C73}"/>
          </ac:spMkLst>
        </pc:spChg>
        <pc:extLst>
          <p:ext xmlns:p="http://schemas.openxmlformats.org/presentationml/2006/main" uri="{D6D511B9-2390-475A-947B-AFAB55BFBCF1}">
            <pc226:cmChg xmlns:pc226="http://schemas.microsoft.com/office/powerpoint/2022/06/main/command" chg="mod">
              <pc226:chgData name="WILSON, Megan (NHS ENGLAND)" userId="S::megan.wilson35@nhs.net::d1474e5a-5b4b-4df0-83bd-49ee7fbaf4f6" providerId="AD" clId="Web-{59D0B2F6-FFC1-914A-60D6-C57C76169BEE}" dt="2025-10-10T15:08:04.346" v="84" actId="20577"/>
              <pc2:cmMkLst xmlns:pc2="http://schemas.microsoft.com/office/powerpoint/2019/9/main/command">
                <pc:docMk/>
                <pc:sldMk cId="1531382949" sldId="426"/>
                <pc2:cmMk id="{CD877E5E-61E7-40D1-8299-6A3765383541}"/>
              </pc2:cmMkLst>
            </pc226:cmChg>
          </p:ext>
        </pc:extLst>
      </pc:sldChg>
    </pc:docChg>
  </pc:docChgLst>
</pc:chgInfo>
</file>

<file path=ppt/comments/modernComment_194_EBC5CC.xml><?xml version="1.0" encoding="utf-8"?>
<p188:cmLst xmlns:a="http://schemas.openxmlformats.org/drawingml/2006/main" xmlns:r="http://schemas.openxmlformats.org/officeDocument/2006/relationships" xmlns:p188="http://schemas.microsoft.com/office/powerpoint/2018/8/main">
  <p188:cm id="{8F076A53-426C-4E14-9389-8F7328749BDB}" authorId="{6D3B9091-2E49-DE48-6018-C61E745A3155}" status="resolved" created="2025-10-10T09:33:23.626" complete="100000">
    <ac:txMkLst xmlns:ac="http://schemas.microsoft.com/office/drawing/2013/main/command">
      <pc:docMk xmlns:pc="http://schemas.microsoft.com/office/powerpoint/2013/main/command"/>
      <pc:sldMk xmlns:pc="http://schemas.microsoft.com/office/powerpoint/2013/main/command" cId="15451596" sldId="404"/>
      <ac:spMk id="6" creationId="{87513AB7-D993-C8B0-E23F-0950A5BA779C}"/>
      <ac:txMk cp="501" len="137">
        <ac:context len="640" hash="3444645048"/>
      </ac:txMk>
    </ac:txMkLst>
    <p188:pos x="7375769" y="3135923"/>
    <p188:txBody>
      <a:bodyPr/>
      <a:lstStyle/>
      <a:p>
        <a:r>
          <a:rPr lang="en-GB"/>
          <a:t>Include a link to the registration page</a:t>
        </a:r>
      </a:p>
    </p188:txBody>
  </p188:cm>
</p188:cmLst>
</file>

<file path=ppt/comments/modernComment_1A9_2DB7458E.xml><?xml version="1.0" encoding="utf-8"?>
<p188:cmLst xmlns:a="http://schemas.openxmlformats.org/drawingml/2006/main" xmlns:r="http://schemas.openxmlformats.org/officeDocument/2006/relationships" xmlns:p188="http://schemas.microsoft.com/office/powerpoint/2018/8/main">
  <p188:cm id="{A6BF48AE-F437-4EF0-9DD5-5AA4794453AD}" authorId="{6D3B9091-2E49-DE48-6018-C61E745A3155}" status="resolved" created="2025-10-10T09:37:40.224" complete="100000">
    <ac:deMkLst xmlns:ac="http://schemas.microsoft.com/office/drawing/2013/main/command">
      <pc:docMk xmlns:pc="http://schemas.microsoft.com/office/powerpoint/2013/main/command"/>
      <pc:sldMk xmlns:pc="http://schemas.microsoft.com/office/powerpoint/2013/main/command" cId="766985614" sldId="425"/>
      <ac:picMk id="10" creationId="{5CDBADDC-D2FB-18FF-FDAF-927EEF2FF94A}"/>
    </ac:deMkLst>
    <p188:txBody>
      <a:bodyPr/>
      <a:lstStyle/>
      <a:p>
        <a:r>
          <a:rPr lang="en-GB"/>
          <a:t>Update video as this shows 2024 entries.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B144-DEF5-4F99-A013-283CE645304C}" type="datetimeFigureOut">
              <a:rPr lang="en-GB" smtClean="0"/>
              <a:t>13/10/2025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878C6-9A4B-4C50-9D25-80AB3F9D4748}" type="slidenum">
              <a:rPr lang="en-GB" smtClean="0"/>
              <a:t>‹#›</a:t>
            </a:fld>
            <a:endParaRPr lang="en-GB"/>
          </a:p>
        </p:txBody>
      </p:sp>
    </p:spTree>
    <p:extLst>
      <p:ext uri="{BB962C8B-B14F-4D97-AF65-F5344CB8AC3E}">
        <p14:creationId xmlns:p14="http://schemas.microsoft.com/office/powerpoint/2010/main" val="3024958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slide" Target="../slides/slide12.xml"/><Relationship Id="rId3" Type="http://schemas.openxmlformats.org/officeDocument/2006/relationships/slide" Target="../slides/slide3.xml"/><Relationship Id="rId7" Type="http://schemas.openxmlformats.org/officeDocument/2006/relationships/slide" Target="../slides/slide9.xm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4.xml"/><Relationship Id="rId4" Type="http://schemas.openxmlformats.org/officeDocument/2006/relationships/slide" Target="../slides/slide4.xml"/><Relationship Id="rId9"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a:t>
            </a:fld>
            <a:endParaRPr lang="en-GB"/>
          </a:p>
        </p:txBody>
      </p:sp>
    </p:spTree>
    <p:extLst>
      <p:ext uri="{BB962C8B-B14F-4D97-AF65-F5344CB8AC3E}">
        <p14:creationId xmlns:p14="http://schemas.microsoft.com/office/powerpoint/2010/main" val="2077712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20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005EB8"/>
                </a:solidFill>
                <a:effectLst/>
                <a:uLnTx/>
                <a:uFillTx/>
                <a:latin typeface="+mn-lt"/>
                <a:ea typeface="Times New Roman" panose="02020603050405020304" pitchFamily="18" charset="0"/>
                <a:cs typeface="Times New Roman" panose="02020603050405020304" pitchFamily="18" charset="0"/>
              </a:rPr>
              <a:t>Other ideas for social media engagement</a:t>
            </a:r>
          </a:p>
          <a:p>
            <a:br>
              <a:rPr lang="en-GB" sz="1200">
                <a:solidFill>
                  <a:schemeClr val="tx1"/>
                </a:solidFill>
              </a:rPr>
            </a:br>
            <a:r>
              <a:rPr lang="en-GB" sz="1200">
                <a:solidFill>
                  <a:schemeClr val="tx1"/>
                </a:solidFill>
              </a:rPr>
              <a:t>Post a video or photo </a:t>
            </a:r>
            <a:br>
              <a:rPr lang="en-GB" sz="1200" b="0">
                <a:solidFill>
                  <a:schemeClr val="tx1"/>
                </a:solidFill>
              </a:rPr>
            </a:br>
            <a:r>
              <a:rPr lang="en-GB" sz="1200" b="0">
                <a:solidFill>
                  <a:schemeClr val="tx1"/>
                </a:solidFill>
              </a:rPr>
              <a:t>• Share your 'day in the life' content </a:t>
            </a:r>
            <a:br>
              <a:rPr lang="en-GB" sz="1200" b="0">
                <a:solidFill>
                  <a:schemeClr val="tx1"/>
                </a:solidFill>
              </a:rPr>
            </a:br>
            <a:r>
              <a:rPr lang="en-GB" sz="1200" b="0">
                <a:solidFill>
                  <a:schemeClr val="tx1"/>
                </a:solidFill>
              </a:rPr>
              <a:t>• Mention you're a Step into the NHS ambassador </a:t>
            </a:r>
            <a:br>
              <a:rPr lang="en-GB" sz="1200" b="0">
                <a:solidFill>
                  <a:schemeClr val="tx1"/>
                </a:solidFill>
              </a:rPr>
            </a:br>
            <a:r>
              <a:rPr lang="en-GB" sz="1200" b="0">
                <a:solidFill>
                  <a:schemeClr val="tx1"/>
                </a:solidFill>
              </a:rPr>
              <a:t>• Tell schools to search 'Step into the NHS' to enter </a:t>
            </a:r>
            <a:br>
              <a:rPr lang="en-GB" sz="1200" b="0">
                <a:solidFill>
                  <a:schemeClr val="tx1"/>
                </a:solidFill>
              </a:rPr>
            </a:br>
            <a:r>
              <a:rPr lang="en-GB" sz="1200" b="0">
                <a:solidFill>
                  <a:schemeClr val="tx1"/>
                </a:solidFill>
              </a:rPr>
              <a:t>• Include key messages from slides 10-11 </a:t>
            </a:r>
            <a:br>
              <a:rPr lang="en-GB" sz="1200" b="0">
                <a:solidFill>
                  <a:schemeClr val="tx1"/>
                </a:solidFill>
              </a:rPr>
            </a:br>
            <a:r>
              <a:rPr lang="en-GB" sz="1200" b="0">
                <a:solidFill>
                  <a:schemeClr val="tx1"/>
                </a:solidFill>
              </a:rPr>
              <a:t>• Get manager's permission first</a:t>
            </a:r>
            <a:br>
              <a:rPr lang="en-GB" sz="1200" b="0">
                <a:solidFill>
                  <a:schemeClr val="tx1"/>
                </a:solidFill>
              </a:rPr>
            </a:br>
            <a:br>
              <a:rPr lang="en-GB" sz="1200" b="0">
                <a:solidFill>
                  <a:schemeClr val="tx1"/>
                </a:solidFill>
              </a:rPr>
            </a:br>
            <a:r>
              <a:rPr lang="en-GB" sz="1200">
                <a:solidFill>
                  <a:schemeClr val="tx1"/>
                </a:solidFill>
              </a:rPr>
              <a:t>Ask your audience</a:t>
            </a:r>
            <a:br>
              <a:rPr lang="en-GB" sz="1200" b="0">
                <a:solidFill>
                  <a:schemeClr val="tx1"/>
                </a:solidFill>
              </a:rPr>
            </a:br>
            <a:r>
              <a:rPr lang="en-GB" sz="1200" b="0">
                <a:solidFill>
                  <a:schemeClr val="tx1"/>
                </a:solidFill>
              </a:rPr>
              <a:t>• Did you want to work in the NHS as a primary school pupil? </a:t>
            </a:r>
            <a:br>
              <a:rPr lang="en-GB" sz="1200" b="0">
                <a:solidFill>
                  <a:schemeClr val="tx1"/>
                </a:solidFill>
              </a:rPr>
            </a:br>
            <a:r>
              <a:rPr lang="en-GB" sz="1200" b="0">
                <a:solidFill>
                  <a:schemeClr val="tx1"/>
                </a:solidFill>
              </a:rPr>
              <a:t>• How did you learn about careers at school? </a:t>
            </a:r>
            <a:br>
              <a:rPr lang="en-GB" sz="1200" b="0">
                <a:solidFill>
                  <a:schemeClr val="tx1"/>
                </a:solidFill>
              </a:rPr>
            </a:br>
            <a:r>
              <a:rPr lang="en-GB" sz="1200" b="0">
                <a:solidFill>
                  <a:schemeClr val="tx1"/>
                </a:solidFill>
              </a:rPr>
              <a:t>• Are there more NHS careers now than when you were at school?</a:t>
            </a:r>
            <a:br>
              <a:rPr lang="en-GB" sz="1200" b="0">
                <a:solidFill>
                  <a:schemeClr val="tx1"/>
                </a:solidFill>
              </a:rPr>
            </a:br>
            <a:br>
              <a:rPr lang="en-GB" sz="1200" b="0">
                <a:solidFill>
                  <a:schemeClr val="tx1"/>
                </a:solidFill>
              </a:rPr>
            </a:br>
            <a:r>
              <a:rPr lang="en-GB" sz="1200">
                <a:solidFill>
                  <a:schemeClr val="tx1"/>
                </a:solidFill>
              </a:rPr>
              <a:t>Share career stories </a:t>
            </a:r>
            <a:br>
              <a:rPr lang="en-GB" sz="1200" b="0">
                <a:solidFill>
                  <a:schemeClr val="tx1"/>
                </a:solidFill>
              </a:rPr>
            </a:br>
            <a:r>
              <a:rPr lang="en-GB" sz="1200" b="0">
                <a:solidFill>
                  <a:schemeClr val="tx1"/>
                </a:solidFill>
              </a:rPr>
              <a:t>• Highlight your role or someone you know in the NHS </a:t>
            </a:r>
            <a:br>
              <a:rPr lang="en-GB" sz="1200" b="0">
                <a:solidFill>
                  <a:schemeClr val="tx1"/>
                </a:solidFill>
              </a:rPr>
            </a:br>
            <a:r>
              <a:rPr lang="en-GB" sz="1200" b="0">
                <a:solidFill>
                  <a:schemeClr val="tx1"/>
                </a:solidFill>
              </a:rPr>
              <a:t>• Focus on lesser-known roles that challenge stereotypes </a:t>
            </a:r>
            <a:br>
              <a:rPr lang="en-GB" sz="1200" b="0">
                <a:solidFill>
                  <a:schemeClr val="tx1"/>
                </a:solidFill>
              </a:rPr>
            </a:br>
            <a:br>
              <a:rPr lang="en-GB" sz="1200" b="0">
                <a:solidFill>
                  <a:schemeClr val="tx1"/>
                </a:solidFill>
              </a:rPr>
            </a:br>
            <a:r>
              <a:rPr lang="en-GB" sz="1200" b="0">
                <a:solidFill>
                  <a:schemeClr val="tx1"/>
                </a:solidFill>
              </a:rPr>
              <a:t>• Always tag #StepIntoTheNHS</a:t>
            </a:r>
            <a:br>
              <a:rPr lang="en-GB" b="0"/>
            </a:br>
            <a:r>
              <a:rPr kumimoji="0" lang="en-GB" sz="1600" b="0" i="0" u="none" strike="noStrike" kern="1200" cap="none" spc="0" normalizeH="0" baseline="0" noProof="0">
                <a:ln>
                  <a:noFill/>
                </a:ln>
                <a:solidFill>
                  <a:srgbClr val="005EB8"/>
                </a:solidFill>
                <a:effectLst/>
                <a:uLnTx/>
                <a:uFillTx/>
                <a:latin typeface="Arial" panose="020B0604020202020204" pitchFamily="34" charset="0"/>
                <a:ea typeface="Arial" panose="020B0604020202020204" pitchFamily="34" charset="0"/>
                <a:cs typeface="Times New Roman" panose="02020603050405020304" pitchFamily="18" charset="0"/>
              </a:rPr>
              <a:t> </a:t>
            </a: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10</a:t>
            </a:fld>
            <a:endParaRPr lang="en-GB"/>
          </a:p>
        </p:txBody>
      </p:sp>
    </p:spTree>
    <p:extLst>
      <p:ext uri="{BB962C8B-B14F-4D97-AF65-F5344CB8AC3E}">
        <p14:creationId xmlns:p14="http://schemas.microsoft.com/office/powerpoint/2010/main" val="542700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11</a:t>
            </a:fld>
            <a:endParaRPr lang="en-GB"/>
          </a:p>
        </p:txBody>
      </p:sp>
    </p:spTree>
    <p:extLst>
      <p:ext uri="{BB962C8B-B14F-4D97-AF65-F5344CB8AC3E}">
        <p14:creationId xmlns:p14="http://schemas.microsoft.com/office/powerpoint/2010/main" val="2584734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12</a:t>
            </a:fld>
            <a:endParaRPr lang="en-GB"/>
          </a:p>
        </p:txBody>
      </p:sp>
    </p:spTree>
    <p:extLst>
      <p:ext uri="{BB962C8B-B14F-4D97-AF65-F5344CB8AC3E}">
        <p14:creationId xmlns:p14="http://schemas.microsoft.com/office/powerpoint/2010/main" val="1672257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ACAB9-A226-F5B0-3EB8-8D01B0FE9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44799-688C-8150-F4C8-4788CDAF6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594EC-B9EE-B1EE-48B3-D26B9D1BD3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9962A7-3F7D-917B-2713-6FB0DD6181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751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14</a:t>
            </a:fld>
            <a:endParaRPr lang="en-GB"/>
          </a:p>
        </p:txBody>
      </p:sp>
    </p:spTree>
    <p:extLst>
      <p:ext uri="{BB962C8B-B14F-4D97-AF65-F5344CB8AC3E}">
        <p14:creationId xmlns:p14="http://schemas.microsoft.com/office/powerpoint/2010/main" val="2991153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297F8-3DBC-5E1C-47BF-D2C3A844E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298EB-1492-9EF5-DFE9-954033E3E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2B46A-EDD7-47DB-E726-0C957DA0F4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0EA878-A7D2-4CA4-EB84-7EE7CA490041}"/>
              </a:ext>
            </a:extLst>
          </p:cNvPr>
          <p:cNvSpPr>
            <a:spLocks noGrp="1"/>
          </p:cNvSpPr>
          <p:nvPr>
            <p:ph type="sldNum" sz="quarter" idx="5"/>
          </p:nvPr>
        </p:nvSpPr>
        <p:spPr/>
        <p:txBody>
          <a:bodyPr/>
          <a:lstStyle/>
          <a:p>
            <a:fld id="{9986EACD-4B0B-45C1-8A3E-18C57F43C447}" type="slidenum">
              <a:rPr lang="en-GB" smtClean="0"/>
              <a:t>15</a:t>
            </a:fld>
            <a:endParaRPr lang="en-GB"/>
          </a:p>
        </p:txBody>
      </p:sp>
    </p:spTree>
    <p:extLst>
      <p:ext uri="{BB962C8B-B14F-4D97-AF65-F5344CB8AC3E}">
        <p14:creationId xmlns:p14="http://schemas.microsoft.com/office/powerpoint/2010/main" val="1185847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16</a:t>
            </a:fld>
            <a:endParaRPr lang="en-GB"/>
          </a:p>
        </p:txBody>
      </p:sp>
    </p:spTree>
    <p:extLst>
      <p:ext uri="{BB962C8B-B14F-4D97-AF65-F5344CB8AC3E}">
        <p14:creationId xmlns:p14="http://schemas.microsoft.com/office/powerpoint/2010/main" val="3447552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be amended:</a:t>
            </a:r>
          </a:p>
          <a:p>
            <a:r>
              <a:rPr lang="en-GB" sz="1200">
                <a:solidFill>
                  <a:srgbClr val="005EB8"/>
                </a:solidFill>
                <a:effectLst/>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What is Step </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into the NHS</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3-4)</a:t>
            </a:r>
          </a:p>
          <a:p>
            <a:r>
              <a:rPr lang="en-GB" sz="1200">
                <a:solidFill>
                  <a:srgbClr val="005EB8"/>
                </a:solidFill>
                <a:effectLst/>
                <a:latin typeface="Arial" panose="020B0604020202020204" pitchFamily="34" charset="0"/>
                <a:ea typeface="Calibri" panose="020F0502020204030204" pitchFamily="34"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Who this guide is for?</a:t>
            </a:r>
            <a:r>
              <a:rPr lang="en-GB" sz="120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 (slide 5)</a:t>
            </a:r>
          </a:p>
          <a:p>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5" action="ppaction://hlinksldjump">
                  <a:extLst>
                    <a:ext uri="{A12FA001-AC4F-418D-AE19-62706E023703}">
                      <ahyp:hlinkClr xmlns:ahyp="http://schemas.microsoft.com/office/drawing/2018/hyperlinkcolor" val="tx"/>
                    </a:ext>
                  </a:extLst>
                </a:hlinkClick>
              </a:rPr>
              <a:t>How do I tell schools about the competitions?</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6-11)</a:t>
            </a:r>
          </a:p>
          <a:p>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What you can do each month</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12-13)</a:t>
            </a:r>
          </a:p>
          <a:p>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Templates and resources to help you</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14-25)</a:t>
            </a:r>
          </a:p>
          <a:p>
            <a:pPr marL="285750" indent="-285750">
              <a:buFont typeface="Arial" panose="020B0604020202020204" pitchFamily="34" charset="0"/>
              <a:buChar char="•"/>
            </a:pP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Arranging a school visit</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 15)</a:t>
            </a:r>
          </a:p>
          <a:p>
            <a:pPr marL="285750" indent="-285750">
              <a:buFont typeface="Arial" panose="020B0604020202020204" pitchFamily="34" charset="0"/>
              <a:buChar char="•"/>
            </a:pP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9" action="ppaction://hlinksldjump">
                  <a:extLst>
                    <a:ext uri="{A12FA001-AC4F-418D-AE19-62706E023703}">
                      <ahyp:hlinkClr xmlns:ahyp="http://schemas.microsoft.com/office/drawing/2018/hyperlinkcolor" val="tx"/>
                    </a:ext>
                  </a:extLst>
                </a:hlinkClick>
              </a:rPr>
              <a:t>Social media guidance and template posts</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16-23)</a:t>
            </a:r>
          </a:p>
          <a:p>
            <a:pPr marL="285750" indent="-285750">
              <a:buFont typeface="Arial" panose="020B0604020202020204" pitchFamily="34" charset="0"/>
              <a:buChar char="•"/>
            </a:pP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Emailing schools about the competition</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 24)</a:t>
            </a:r>
          </a:p>
          <a:p>
            <a:pPr marL="285750" indent="-285750">
              <a:buFont typeface="Arial" panose="020B0604020202020204" pitchFamily="34" charset="0"/>
              <a:buChar char="•"/>
            </a:pP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10" action="ppaction://hlinksldjump">
                  <a:extLst>
                    <a:ext uri="{A12FA001-AC4F-418D-AE19-62706E023703}">
                      <ahyp:hlinkClr xmlns:ahyp="http://schemas.microsoft.com/office/drawing/2018/hyperlinkcolor" val="tx"/>
                    </a:ext>
                  </a:extLst>
                </a:hlinkClick>
              </a:rPr>
              <a:t>Newsletter submission</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 25)</a:t>
            </a:r>
          </a:p>
          <a:p>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About the competitions</a:t>
            </a:r>
            <a:r>
              <a:rPr lang="en-GB" sz="1200">
                <a:solidFill>
                  <a:srgbClr val="005EB8"/>
                </a:solidFill>
                <a:latin typeface="Arial" panose="020B0604020202020204" pitchFamily="34" charset="0"/>
                <a:ea typeface="Calibri" panose="020F0502020204030204" pitchFamily="34" charset="0"/>
                <a:cs typeface="Times New Roman" panose="02020603050405020304" pitchFamily="18" charset="0"/>
              </a:rPr>
              <a:t> (slides 26-33)</a:t>
            </a:r>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a:t>
            </a:fld>
            <a:endParaRPr lang="en-GB"/>
          </a:p>
        </p:txBody>
      </p:sp>
    </p:spTree>
    <p:extLst>
      <p:ext uri="{BB962C8B-B14F-4D97-AF65-F5344CB8AC3E}">
        <p14:creationId xmlns:p14="http://schemas.microsoft.com/office/powerpoint/2010/main" val="2564417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prizes</a:t>
            </a:r>
            <a:endParaRPr lang="en-US">
              <a:solidFill>
                <a:srgbClr val="444444"/>
              </a:solidFill>
            </a:endParaRPr>
          </a:p>
          <a:p>
            <a:r>
              <a:rPr lang="en-US" b="1"/>
              <a:t>National winner</a:t>
            </a:r>
            <a:endParaRPr lang="en-GB">
              <a:solidFill>
                <a:srgbClr val="444444"/>
              </a:solidFill>
            </a:endParaRPr>
          </a:p>
          <a:p>
            <a:r>
              <a:rPr lang="en-US"/>
              <a:t>entry displayed in public!</a:t>
            </a:r>
            <a:endParaRPr lang="en-GB">
              <a:solidFill>
                <a:srgbClr val="444444"/>
              </a:solidFill>
            </a:endParaRPr>
          </a:p>
          <a:p>
            <a:r>
              <a:rPr lang="en-US"/>
              <a:t>£50 Amazon voucher each, plus an NHS goody bag</a:t>
            </a:r>
            <a:endParaRPr lang="en-GB">
              <a:solidFill>
                <a:srgbClr val="444444"/>
              </a:solidFill>
            </a:endParaRPr>
          </a:p>
          <a:p>
            <a:r>
              <a:rPr lang="en-US"/>
              <a:t>a framed certificate each</a:t>
            </a:r>
            <a:endParaRPr lang="en-GB">
              <a:solidFill>
                <a:srgbClr val="444444"/>
              </a:solidFill>
            </a:endParaRPr>
          </a:p>
          <a:p>
            <a:r>
              <a:rPr lang="en-US"/>
              <a:t>a prize for their school</a:t>
            </a:r>
            <a:endParaRPr lang="en-GB">
              <a:solidFill>
                <a:srgbClr val="444444"/>
              </a:solidFill>
            </a:endParaRPr>
          </a:p>
          <a:p>
            <a:r>
              <a:rPr lang="en-US" b="1"/>
              <a:t>Regional winners </a:t>
            </a:r>
            <a:endParaRPr lang="en-GB">
              <a:solidFill>
                <a:srgbClr val="444444"/>
              </a:solidFill>
            </a:endParaRPr>
          </a:p>
          <a:p>
            <a:r>
              <a:rPr lang="en-US"/>
              <a:t>£25 Amazon voucher each, plus an NHS goody bag and certificate</a:t>
            </a:r>
            <a:endParaRPr lang="en-GB">
              <a:solidFill>
                <a:srgbClr val="444444"/>
              </a:solidFill>
            </a:endParaRPr>
          </a:p>
          <a:p>
            <a:r>
              <a:rPr lang="en-GB"/>
              <a:t> </a:t>
            </a:r>
            <a:endParaRPr lang="en-US">
              <a:solidFill>
                <a:srgbClr val="444444"/>
              </a:solidFill>
            </a:endParaRPr>
          </a:p>
          <a:p>
            <a:r>
              <a:rPr lang="en-GB"/>
              <a:t>Top entries also get a ‘highly commended’ certificate and there is also a downloadable ‘well done’ certificate for schools to use. </a:t>
            </a:r>
            <a:endParaRPr lang="en-US">
              <a:solidFill>
                <a:srgbClr val="444444"/>
              </a:solidFill>
            </a:endParaRPr>
          </a:p>
          <a:p>
            <a:endParaRPr lang="en-GB">
              <a:solidFill>
                <a:srgbClr val="444444"/>
              </a:solidFill>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B25878C6-9A4B-4C50-9D25-80AB3F9D4748}" type="slidenum">
              <a:rPr lang="en-GB" smtClean="0"/>
              <a:t>3</a:t>
            </a:fld>
            <a:endParaRPr lang="en-GB"/>
          </a:p>
        </p:txBody>
      </p:sp>
    </p:spTree>
    <p:extLst>
      <p:ext uri="{BB962C8B-B14F-4D97-AF65-F5344CB8AC3E}">
        <p14:creationId xmlns:p14="http://schemas.microsoft.com/office/powerpoint/2010/main" val="404891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4</a:t>
            </a:fld>
            <a:endParaRPr lang="en-GB"/>
          </a:p>
        </p:txBody>
      </p:sp>
    </p:spTree>
    <p:extLst>
      <p:ext uri="{BB962C8B-B14F-4D97-AF65-F5344CB8AC3E}">
        <p14:creationId xmlns:p14="http://schemas.microsoft.com/office/powerpoint/2010/main" val="379134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5</a:t>
            </a:fld>
            <a:endParaRPr lang="en-GB"/>
          </a:p>
        </p:txBody>
      </p:sp>
    </p:spTree>
    <p:extLst>
      <p:ext uri="{BB962C8B-B14F-4D97-AF65-F5344CB8AC3E}">
        <p14:creationId xmlns:p14="http://schemas.microsoft.com/office/powerpoint/2010/main" val="2504348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6</a:t>
            </a:fld>
            <a:endParaRPr lang="en-GB"/>
          </a:p>
        </p:txBody>
      </p:sp>
    </p:spTree>
    <p:extLst>
      <p:ext uri="{BB962C8B-B14F-4D97-AF65-F5344CB8AC3E}">
        <p14:creationId xmlns:p14="http://schemas.microsoft.com/office/powerpoint/2010/main" val="544246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7</a:t>
            </a:fld>
            <a:endParaRPr lang="en-GB"/>
          </a:p>
        </p:txBody>
      </p:sp>
    </p:spTree>
    <p:extLst>
      <p:ext uri="{BB962C8B-B14F-4D97-AF65-F5344CB8AC3E}">
        <p14:creationId xmlns:p14="http://schemas.microsoft.com/office/powerpoint/2010/main" val="685853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853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518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347C20C6-5EA5-4E34-931F-5CD534728F26}"/>
              </a:ext>
            </a:extLst>
          </p:cNvPr>
          <p:cNvSpPr/>
          <p:nvPr userDrawn="1"/>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5"/>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709BAB-00A0-44C1-B05C-20C3C2BE7850}"/>
              </a:ext>
            </a:extLst>
          </p:cNvPr>
          <p:cNvSpPr/>
          <p:nvPr userDrawn="1"/>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ACEB6119-14B2-4A52-A0E1-290FBF4100FE}"/>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8" name="Freeform: Shape 11">
            <a:extLst>
              <a:ext uri="{FF2B5EF4-FFF2-40B4-BE49-F238E27FC236}">
                <a16:creationId xmlns:a16="http://schemas.microsoft.com/office/drawing/2014/main" id="{F6EBBF17-4D5A-40D7-81D6-AAF6ED8706E8}"/>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797E177-AEF2-44F9-8674-AFE79D140D68}"/>
              </a:ext>
            </a:extLst>
          </p:cNvPr>
          <p:cNvSpPr/>
          <p:nvPr userDrawn="1"/>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2" name="Picture Placeholder 16">
            <a:extLst>
              <a:ext uri="{FF2B5EF4-FFF2-40B4-BE49-F238E27FC236}">
                <a16:creationId xmlns:a16="http://schemas.microsoft.com/office/drawing/2014/main" id="{A3BCB894-3596-4BE1-9357-EA213F509BB3}"/>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3" name="Title 1">
            <a:extLst>
              <a:ext uri="{FF2B5EF4-FFF2-40B4-BE49-F238E27FC236}">
                <a16:creationId xmlns:a16="http://schemas.microsoft.com/office/drawing/2014/main" id="{5AE23119-4938-46C1-AB46-9E554D52B199}"/>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a:t>Click to edit Master title style</a:t>
            </a:r>
            <a:endParaRPr lang="en-GB"/>
          </a:p>
        </p:txBody>
      </p:sp>
      <p:sp>
        <p:nvSpPr>
          <p:cNvPr id="24" name="Subtitle 2">
            <a:extLst>
              <a:ext uri="{FF2B5EF4-FFF2-40B4-BE49-F238E27FC236}">
                <a16:creationId xmlns:a16="http://schemas.microsoft.com/office/drawing/2014/main" id="{04A1FF29-7850-4FF5-9DDD-2EB1BBC62A57}"/>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5" name="Freeform: Shape 24">
            <a:extLst>
              <a:ext uri="{FF2B5EF4-FFF2-40B4-BE49-F238E27FC236}">
                <a16:creationId xmlns:a16="http://schemas.microsoft.com/office/drawing/2014/main" id="{A5ACA6AD-656F-4158-999F-A5EC32C5999C}"/>
              </a:ext>
            </a:extLst>
          </p:cNvPr>
          <p:cNvSpPr/>
          <p:nvPr userDrawn="1"/>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7" name="Freeform: Shape 19">
            <a:extLst>
              <a:ext uri="{FF2B5EF4-FFF2-40B4-BE49-F238E27FC236}">
                <a16:creationId xmlns:a16="http://schemas.microsoft.com/office/drawing/2014/main" id="{64C317AA-74C9-C044-8A21-91D2A1D38DD8}"/>
              </a:ext>
            </a:extLst>
          </p:cNvPr>
          <p:cNvSpPr/>
          <p:nvPr userDrawn="1"/>
        </p:nvSpPr>
        <p:spPr>
          <a:xfrm>
            <a:off x="8050697" y="3533441"/>
            <a:ext cx="4176878" cy="3324559"/>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21" name="Rectangle 20">
            <a:extLst>
              <a:ext uri="{FF2B5EF4-FFF2-40B4-BE49-F238E27FC236}">
                <a16:creationId xmlns:a16="http://schemas.microsoft.com/office/drawing/2014/main" id="{6C49FBDC-7259-C340-8AFD-5A3450F1EEF3}"/>
              </a:ext>
            </a:extLst>
          </p:cNvPr>
          <p:cNvSpPr/>
          <p:nvPr userDrawn="1"/>
        </p:nvSpPr>
        <p:spPr>
          <a:xfrm>
            <a:off x="8465755" y="5416296"/>
            <a:ext cx="3586561" cy="1015663"/>
          </a:xfrm>
          <a:prstGeom prst="rect">
            <a:avLst/>
          </a:prstGeom>
        </p:spPr>
        <p:txBody>
          <a:bodyPr wrap="square">
            <a:spAutoFit/>
          </a:bodyP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u="none">
                <a:solidFill>
                  <a:schemeClr val="bg1"/>
                </a:solidFill>
                <a:hlinkClick r:id="rId2"/>
              </a:rPr>
              <a:t>stepintothenhs.nhs.uk/primary</a:t>
            </a:r>
            <a:endParaRPr lang="en-US" u="none">
              <a:solidFill>
                <a:schemeClr val="bg1"/>
              </a:solidFill>
            </a:endParaRPr>
          </a:p>
        </p:txBody>
      </p:sp>
      <p:sp>
        <p:nvSpPr>
          <p:cNvPr id="2" name="Freeform: Shape 1">
            <a:extLst>
              <a:ext uri="{FF2B5EF4-FFF2-40B4-BE49-F238E27FC236}">
                <a16:creationId xmlns:a16="http://schemas.microsoft.com/office/drawing/2014/main" id="{2F9610CA-EBB1-4DB6-B8B4-D1BCB7A70C1B}"/>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196664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91A15A5-98CC-40AA-94CD-E66D6C5CA40C}"/>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36774926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5DDC1F59-7E8A-4BEE-9C3B-C60CABFDB50F}"/>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9453223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532575" y="2368800"/>
            <a:ext cx="4975200"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EC3A9A42-F0C7-4F63-A27B-FF22740C0FCC}"/>
              </a:ext>
            </a:extLst>
          </p:cNvPr>
          <p:cNvSpPr>
            <a:spLocks noGrp="1"/>
          </p:cNvSpPr>
          <p:nvPr>
            <p:ph type="title"/>
          </p:nvPr>
        </p:nvSpPr>
        <p:spPr>
          <a:xfrm>
            <a:off x="1039811" y="1318294"/>
            <a:ext cx="10005823" cy="547492"/>
          </a:xfrm>
        </p:spPr>
        <p:txBody>
          <a:bodyPr/>
          <a:lstStyle/>
          <a:p>
            <a:r>
              <a:rPr lang="en-US"/>
              <a:t>Click to edit Master title style</a:t>
            </a:r>
            <a:endParaRPr lang="en-GB"/>
          </a:p>
        </p:txBody>
      </p:sp>
    </p:spTree>
    <p:extLst>
      <p:ext uri="{BB962C8B-B14F-4D97-AF65-F5344CB8AC3E}">
        <p14:creationId xmlns:p14="http://schemas.microsoft.com/office/powerpoint/2010/main" val="3840692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1F44010B-3BE1-4991-8E2E-D04F68B3FF8A}"/>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2640216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318077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B767A-32F5-4C49-9DF2-072B08207F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491DC0-3E30-4DA7-A978-7CADE7A495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CD2CF-6B44-4160-B28E-298B36DC03EA}"/>
              </a:ext>
            </a:extLst>
          </p:cNvPr>
          <p:cNvSpPr>
            <a:spLocks noGrp="1"/>
          </p:cNvSpPr>
          <p:nvPr>
            <p:ph type="dt" sz="half" idx="10"/>
          </p:nvPr>
        </p:nvSpPr>
        <p:spPr/>
        <p:txBody>
          <a:bodyPr/>
          <a:lstStyle/>
          <a:p>
            <a:fld id="{CB3855B0-53C6-4955-8061-C4778851B69A}" type="datetimeFigureOut">
              <a:rPr lang="en-GB" smtClean="0"/>
              <a:t>13/10/2025</a:t>
            </a:fld>
            <a:endParaRPr lang="en-GB"/>
          </a:p>
        </p:txBody>
      </p:sp>
      <p:sp>
        <p:nvSpPr>
          <p:cNvPr id="5" name="Footer Placeholder 4">
            <a:extLst>
              <a:ext uri="{FF2B5EF4-FFF2-40B4-BE49-F238E27FC236}">
                <a16:creationId xmlns:a16="http://schemas.microsoft.com/office/drawing/2014/main" id="{9A94DEF5-5ABC-40BC-BD35-BD2D327A5F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510898-C282-42FE-A759-647F88833E42}"/>
              </a:ext>
            </a:extLst>
          </p:cNvPr>
          <p:cNvSpPr>
            <a:spLocks noGrp="1"/>
          </p:cNvSpPr>
          <p:nvPr>
            <p:ph type="sldNum" sz="quarter" idx="12"/>
          </p:nvPr>
        </p:nvSpPr>
        <p:spPr/>
        <p:txBody>
          <a:bodyPr/>
          <a:lstStyle/>
          <a:p>
            <a:fld id="{E4CF146D-79B2-4201-9C6E-C3DF26375498}" type="slidenum">
              <a:rPr lang="en-GB" smtClean="0"/>
              <a:t>‹#›</a:t>
            </a:fld>
            <a:endParaRPr lang="en-GB"/>
          </a:p>
        </p:txBody>
      </p:sp>
    </p:spTree>
    <p:extLst>
      <p:ext uri="{BB962C8B-B14F-4D97-AF65-F5344CB8AC3E}">
        <p14:creationId xmlns:p14="http://schemas.microsoft.com/office/powerpoint/2010/main" val="317173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Slide Al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44AC117-D226-469F-84EF-13AD15BBC247}"/>
              </a:ext>
            </a:extLst>
          </p:cNvPr>
          <p:cNvSpPr/>
          <p:nvPr/>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6"/>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E3E7BE28-2796-465D-9305-12051339734D}"/>
              </a:ext>
            </a:extLst>
          </p:cNvPr>
          <p:cNvSpPr/>
          <p:nvPr/>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5" name="Freeform: Shape 11">
            <a:extLst>
              <a:ext uri="{FF2B5EF4-FFF2-40B4-BE49-F238E27FC236}">
                <a16:creationId xmlns:a16="http://schemas.microsoft.com/office/drawing/2014/main" id="{EAA3DB0C-81A2-8D48-BE18-B902180355C8}"/>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E9DE337D-77AC-F048-AD39-6F6631B9DC94}"/>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5A1167-F86C-48BB-AA2D-E83022CFE2C0}"/>
              </a:ext>
            </a:extLst>
          </p:cNvPr>
          <p:cNvSpPr/>
          <p:nvPr/>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83A0A3F-668A-4E25-B9B0-527D1C23C57B}"/>
              </a:ext>
            </a:extLst>
          </p:cNvPr>
          <p:cNvSpPr/>
          <p:nvPr userDrawn="1"/>
        </p:nvSpPr>
        <p:spPr>
          <a:xfrm>
            <a:off x="8040757" y="3525529"/>
            <a:ext cx="4186818" cy="3332471"/>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17" name="Picture Placeholder 16">
            <a:extLst>
              <a:ext uri="{FF2B5EF4-FFF2-40B4-BE49-F238E27FC236}">
                <a16:creationId xmlns:a16="http://schemas.microsoft.com/office/drawing/2014/main" id="{DD111819-B7B7-48F2-AA6E-39FE6DA38F2C}"/>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 name="Title 1">
            <a:extLst>
              <a:ext uri="{FF2B5EF4-FFF2-40B4-BE49-F238E27FC236}">
                <a16:creationId xmlns:a16="http://schemas.microsoft.com/office/drawing/2014/main" id="{0F436FDF-4583-4C03-910B-172A6B3CD4E0}"/>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5393764-9D4B-4DA1-A3F9-746C7A05AF6C}"/>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Freeform: Shape 12">
            <a:extLst>
              <a:ext uri="{FF2B5EF4-FFF2-40B4-BE49-F238E27FC236}">
                <a16:creationId xmlns:a16="http://schemas.microsoft.com/office/drawing/2014/main" id="{E2D68CA2-56D9-4020-AB04-66FF53AEC60F}"/>
              </a:ext>
            </a:extLst>
          </p:cNvPr>
          <p:cNvSpPr/>
          <p:nvPr/>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9" name="Rectangle 18">
            <a:extLst>
              <a:ext uri="{FF2B5EF4-FFF2-40B4-BE49-F238E27FC236}">
                <a16:creationId xmlns:a16="http://schemas.microsoft.com/office/drawing/2014/main" id="{F07B9F67-CF39-AE46-B752-CC353C68D538}"/>
              </a:ext>
            </a:extLst>
          </p:cNvPr>
          <p:cNvSpPr/>
          <p:nvPr userDrawn="1"/>
        </p:nvSpPr>
        <p:spPr>
          <a:xfrm>
            <a:off x="8221762" y="5416296"/>
            <a:ext cx="3892825" cy="1015663"/>
          </a:xfrm>
          <a:prstGeom prst="rect">
            <a:avLst/>
          </a:prstGeom>
        </p:spPr>
        <p:txBody>
          <a:bodyPr wrap="square">
            <a:spAutoFit/>
          </a:bodyP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err="1">
                <a:solidFill>
                  <a:schemeClr val="accent2"/>
                </a:solidFill>
                <a:hlinkClick r:id="rId2"/>
              </a:rPr>
              <a:t>stepintothenhs.nhs.uk</a:t>
            </a:r>
            <a:r>
              <a:rPr lang="en-GB" sz="1800" b="1">
                <a:solidFill>
                  <a:schemeClr val="accent2"/>
                </a:solidFill>
                <a:hlinkClick r:id="rId2"/>
              </a:rPr>
              <a:t>/secondary</a:t>
            </a:r>
            <a:endParaRPr lang="en-US">
              <a:solidFill>
                <a:schemeClr val="accent2"/>
              </a:solidFill>
            </a:endParaRPr>
          </a:p>
        </p:txBody>
      </p:sp>
      <p:sp>
        <p:nvSpPr>
          <p:cNvPr id="14" name="Freeform: Shape 32">
            <a:extLst>
              <a:ext uri="{FF2B5EF4-FFF2-40B4-BE49-F238E27FC236}">
                <a16:creationId xmlns:a16="http://schemas.microsoft.com/office/drawing/2014/main" id="{1538833B-4113-3645-A80D-54BE40518B11}"/>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1451455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6"/>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a:t>Section divider</a:t>
            </a:r>
          </a:p>
          <a:p>
            <a:pPr lvl="1"/>
            <a:r>
              <a:rPr lang="en-US"/>
              <a:t>Subtitle</a:t>
            </a:r>
          </a:p>
        </p:txBody>
      </p:sp>
    </p:spTree>
    <p:extLst>
      <p:ext uri="{BB962C8B-B14F-4D97-AF65-F5344CB8AC3E}">
        <p14:creationId xmlns:p14="http://schemas.microsoft.com/office/powerpoint/2010/main" val="104716616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0666C2D7-E9D9-D142-9316-E7B2AFACE33D}"/>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180592755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1317398B-5A88-5148-9C09-16D4340D9FE2}"/>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38488700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3"/>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a:t>Section divider</a:t>
            </a:r>
          </a:p>
          <a:p>
            <a:pPr lvl="1"/>
            <a:r>
              <a:rPr lang="en-US"/>
              <a:t>Subtitle</a:t>
            </a:r>
          </a:p>
        </p:txBody>
      </p:sp>
    </p:spTree>
    <p:extLst>
      <p:ext uri="{BB962C8B-B14F-4D97-AF65-F5344CB8AC3E}">
        <p14:creationId xmlns:p14="http://schemas.microsoft.com/office/powerpoint/2010/main" val="375543221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24" name="Freeform: Shape 23">
            <a:extLst>
              <a:ext uri="{FF2B5EF4-FFF2-40B4-BE49-F238E27FC236}">
                <a16:creationId xmlns:a16="http://schemas.microsoft.com/office/drawing/2014/main" id="{D8260BFC-CA2E-4152-8AE3-AED1EC339933}"/>
              </a:ext>
            </a:extLst>
          </p:cNvPr>
          <p:cNvSpPr/>
          <p:nvPr userDrawn="1"/>
        </p:nvSpPr>
        <p:spPr>
          <a:xfrm>
            <a:off x="9975542" y="6219977"/>
            <a:ext cx="2216458" cy="638023"/>
          </a:xfrm>
          <a:custGeom>
            <a:avLst/>
            <a:gdLst>
              <a:gd name="connsiteX0" fmla="*/ 2216458 w 2216458"/>
              <a:gd name="connsiteY0" fmla="*/ 0 h 638023"/>
              <a:gd name="connsiteX1" fmla="*/ 2216458 w 2216458"/>
              <a:gd name="connsiteY1" fmla="*/ 638023 h 638023"/>
              <a:gd name="connsiteX2" fmla="*/ 0 w 2216458"/>
              <a:gd name="connsiteY2" fmla="*/ 638023 h 638023"/>
            </a:gdLst>
            <a:ahLst/>
            <a:cxnLst>
              <a:cxn ang="0">
                <a:pos x="connsiteX0" y="connsiteY0"/>
              </a:cxn>
              <a:cxn ang="0">
                <a:pos x="connsiteX1" y="connsiteY1"/>
              </a:cxn>
              <a:cxn ang="0">
                <a:pos x="connsiteX2" y="connsiteY2"/>
              </a:cxn>
            </a:cxnLst>
            <a:rect l="l" t="t" r="r" b="b"/>
            <a:pathLst>
              <a:path w="2216458" h="638023">
                <a:moveTo>
                  <a:pt x="2216458" y="0"/>
                </a:moveTo>
                <a:lnTo>
                  <a:pt x="2216458" y="638023"/>
                </a:lnTo>
                <a:lnTo>
                  <a:pt x="0" y="638023"/>
                </a:lnTo>
                <a:close/>
              </a:path>
            </a:pathLst>
          </a:custGeom>
          <a:solidFill>
            <a:schemeClr val="accent5"/>
          </a:solidFill>
          <a:ln w="6350" cap="flat">
            <a:noFill/>
            <a:prstDash val="solid"/>
            <a:miter/>
          </a:ln>
        </p:spPr>
        <p:txBody>
          <a:bodyPr wrap="square" rtlCol="0" anchor="ctr">
            <a:noAutofit/>
          </a:bodyP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4030636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15" name="Footer Placeholder 4">
            <a:extLst>
              <a:ext uri="{FF2B5EF4-FFF2-40B4-BE49-F238E27FC236}">
                <a16:creationId xmlns:a16="http://schemas.microsoft.com/office/drawing/2014/main" id="{3C4E704E-E0B2-456F-9841-394B2E26D84E}"/>
              </a:ext>
            </a:extLst>
          </p:cNvPr>
          <p:cNvSpPr>
            <a:spLocks noGrp="1"/>
          </p:cNvSpPr>
          <p:nvPr>
            <p:ph type="ftr" sz="quarter" idx="11"/>
          </p:nvPr>
        </p:nvSpPr>
        <p:spPr>
          <a:xfrm>
            <a:off x="3324224" y="6381751"/>
            <a:ext cx="6492875" cy="175804"/>
          </a:xfrm>
        </p:spPr>
        <p:txBody>
          <a:bodyPr/>
          <a:lstStyle/>
          <a:p>
            <a:endParaRPr lang="en-GB"/>
          </a:p>
        </p:txBody>
      </p:sp>
      <p:sp>
        <p:nvSpPr>
          <p:cNvPr id="16" name="Slide Number Placeholder 5">
            <a:extLst>
              <a:ext uri="{FF2B5EF4-FFF2-40B4-BE49-F238E27FC236}">
                <a16:creationId xmlns:a16="http://schemas.microsoft.com/office/drawing/2014/main" id="{1B1672EE-D7D5-44C9-8DAE-6E512B0AF2B1}"/>
              </a:ext>
            </a:extLst>
          </p:cNvPr>
          <p:cNvSpPr>
            <a:spLocks noGrp="1"/>
          </p:cNvSpPr>
          <p:nvPr>
            <p:ph type="sldNum" sz="quarter" idx="12"/>
          </p:nvPr>
        </p:nvSpPr>
        <p:spPr>
          <a:xfrm>
            <a:off x="10918825" y="6381751"/>
            <a:ext cx="803847" cy="175804"/>
          </a:xfrm>
        </p:spPr>
        <p:txBody>
          <a:bodyPr/>
          <a:lstStyle/>
          <a:p>
            <a:fld id="{6F7B71F2-0498-4E6A-8351-92D4AF98CDE6}" type="slidenum">
              <a:rPr lang="en-GB" smtClean="0"/>
              <a:t>‹#›</a:t>
            </a:fld>
            <a:endParaRPr lang="en-GB"/>
          </a:p>
        </p:txBody>
      </p:sp>
      <p:sp>
        <p:nvSpPr>
          <p:cNvPr id="17" name="Freeform: Shape 16">
            <a:extLst>
              <a:ext uri="{FF2B5EF4-FFF2-40B4-BE49-F238E27FC236}">
                <a16:creationId xmlns:a16="http://schemas.microsoft.com/office/drawing/2014/main" id="{3BDFE496-7644-4BF4-A95E-3699E2ADBCBD}"/>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57F6D2A-5804-483F-814D-819742C03ED2}"/>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AC021A-91C8-4FC9-83B5-16D70B4185A5}"/>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3A6C84-0B7F-45BB-BA6B-BD097EE0630B}"/>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F684326-C7D7-4BA1-86EE-18F654EA7384}"/>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791E10A-BCA6-4389-9C2D-CE7E1AE434E0}"/>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2504B04A-442F-4628-85C8-2F3A4D58FAC5}"/>
              </a:ext>
            </a:extLst>
          </p:cNvPr>
          <p:cNvGrpSpPr/>
          <p:nvPr userDrawn="1"/>
        </p:nvGrpSpPr>
        <p:grpSpPr>
          <a:xfrm>
            <a:off x="6627114" y="6214300"/>
            <a:ext cx="1297241" cy="643699"/>
            <a:chOff x="6575837" y="6214300"/>
            <a:chExt cx="1297241" cy="643699"/>
          </a:xfrm>
          <a:solidFill>
            <a:schemeClr val="accent3"/>
          </a:solidFill>
        </p:grpSpPr>
        <p:sp>
          <p:nvSpPr>
            <p:cNvPr id="24" name="Freeform: Shape 23">
              <a:extLst>
                <a:ext uri="{FF2B5EF4-FFF2-40B4-BE49-F238E27FC236}">
                  <a16:creationId xmlns:a16="http://schemas.microsoft.com/office/drawing/2014/main" id="{8B8796EF-EDC3-4233-8DEA-EFE6A9440742}"/>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114E29-1F93-4534-8590-DDA53ECD75E3}"/>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6A6DEBCE-59C0-46C4-B056-7AB38C480A77}"/>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E52C699-21C2-4CE3-8FA1-9AE991460D13}"/>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0897C91-57F5-4BDD-8D27-29E32CD8854C}"/>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6E058FA-50EE-4F3E-9B59-A0E8054BD1EC}"/>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68979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2563638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3"/>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B2A73A9-BFF7-4C96-B99D-AF3B26D3830C}"/>
              </a:ext>
            </a:extLst>
          </p:cNvPr>
          <p:cNvSpPr>
            <a:spLocks noGrp="1"/>
          </p:cNvSpPr>
          <p:nvPr>
            <p:ph type="title"/>
          </p:nvPr>
        </p:nvSpPr>
        <p:spPr>
          <a:xfrm>
            <a:off x="3324225" y="1317053"/>
            <a:ext cx="7442200" cy="547492"/>
          </a:xfrm>
        </p:spPr>
        <p:txBody>
          <a:bodyPr/>
          <a:lstStyle/>
          <a:p>
            <a:r>
              <a:rPr lang="en-US"/>
              <a:t>Click to edit Master title style</a:t>
            </a:r>
            <a:endParaRPr lang="en-GB"/>
          </a:p>
        </p:txBody>
      </p:sp>
    </p:spTree>
    <p:extLst>
      <p:ext uri="{BB962C8B-B14F-4D97-AF65-F5344CB8AC3E}">
        <p14:creationId xmlns:p14="http://schemas.microsoft.com/office/powerpoint/2010/main" val="127180652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3"/>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4"/>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B93608CF-74EF-4A85-974C-31DAB915A194}"/>
              </a:ext>
            </a:extLst>
          </p:cNvPr>
          <p:cNvSpPr>
            <a:spLocks noGrp="1"/>
          </p:cNvSpPr>
          <p:nvPr>
            <p:ph type="title"/>
          </p:nvPr>
        </p:nvSpPr>
        <p:spPr>
          <a:xfrm>
            <a:off x="3324225" y="1317053"/>
            <a:ext cx="7442200" cy="547492"/>
          </a:xfrm>
        </p:spPr>
        <p:txBody>
          <a:bodyPr/>
          <a:lstStyle/>
          <a:p>
            <a:r>
              <a:rPr lang="en-US"/>
              <a:t>Click to edit Master title style</a:t>
            </a:r>
            <a:endParaRPr lang="en-GB"/>
          </a:p>
        </p:txBody>
      </p:sp>
    </p:spTree>
    <p:extLst>
      <p:ext uri="{BB962C8B-B14F-4D97-AF65-F5344CB8AC3E}">
        <p14:creationId xmlns:p14="http://schemas.microsoft.com/office/powerpoint/2010/main" val="275214883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3"/>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08B088B4-AC71-45DD-ADD7-3846B4F8DC88}"/>
              </a:ext>
            </a:extLst>
          </p:cNvPr>
          <p:cNvSpPr>
            <a:spLocks noGrp="1"/>
          </p:cNvSpPr>
          <p:nvPr>
            <p:ph type="title"/>
          </p:nvPr>
        </p:nvSpPr>
        <p:spPr>
          <a:xfrm>
            <a:off x="1867534" y="1317053"/>
            <a:ext cx="8898891" cy="547492"/>
          </a:xfrm>
        </p:spPr>
        <p:txBody>
          <a:bodyPr/>
          <a:lstStyle/>
          <a:p>
            <a:r>
              <a:rPr lang="en-US"/>
              <a:t>Click to edit Master title style</a:t>
            </a:r>
            <a:endParaRPr lang="en-GB"/>
          </a:p>
        </p:txBody>
      </p:sp>
    </p:spTree>
    <p:extLst>
      <p:ext uri="{BB962C8B-B14F-4D97-AF65-F5344CB8AC3E}">
        <p14:creationId xmlns:p14="http://schemas.microsoft.com/office/powerpoint/2010/main" val="117654586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9811AB11-A580-4E76-80A5-4724D31A9BB6}"/>
              </a:ext>
            </a:extLst>
          </p:cNvPr>
          <p:cNvSpPr>
            <a:spLocks noGrp="1"/>
          </p:cNvSpPr>
          <p:nvPr>
            <p:ph type="title"/>
          </p:nvPr>
        </p:nvSpPr>
        <p:spPr>
          <a:xfrm>
            <a:off x="1039812" y="1317053"/>
            <a:ext cx="9726613" cy="547492"/>
          </a:xfrm>
        </p:spPr>
        <p:txBody>
          <a:bodyPr/>
          <a:lstStyle/>
          <a:p>
            <a:r>
              <a:rPr lang="en-US"/>
              <a:t>Click to edit Master title style</a:t>
            </a:r>
            <a:endParaRPr lang="en-GB"/>
          </a:p>
        </p:txBody>
      </p:sp>
    </p:spTree>
    <p:extLst>
      <p:ext uri="{BB962C8B-B14F-4D97-AF65-F5344CB8AC3E}">
        <p14:creationId xmlns:p14="http://schemas.microsoft.com/office/powerpoint/2010/main" val="26033040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5" name="Title 1">
            <a:extLst>
              <a:ext uri="{FF2B5EF4-FFF2-40B4-BE49-F238E27FC236}">
                <a16:creationId xmlns:a16="http://schemas.microsoft.com/office/drawing/2014/main" id="{274E5BB2-1DAE-4F92-B9B2-4E25BC4B0922}"/>
              </a:ext>
            </a:extLst>
          </p:cNvPr>
          <p:cNvSpPr>
            <a:spLocks noGrp="1"/>
          </p:cNvSpPr>
          <p:nvPr>
            <p:ph type="title"/>
          </p:nvPr>
        </p:nvSpPr>
        <p:spPr>
          <a:xfrm>
            <a:off x="1039811" y="1317053"/>
            <a:ext cx="9726613" cy="549974"/>
          </a:xfrm>
        </p:spPr>
        <p:txBody>
          <a:bodyPr/>
          <a:lstStyle>
            <a:lvl1pPr>
              <a:defRPr sz="3200"/>
            </a:lvl1pPr>
          </a:lstStyle>
          <a:p>
            <a:r>
              <a:rPr lang="en-GB" noProof="0"/>
              <a:t>Click to edit Master title style</a:t>
            </a:r>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3041217464"/>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177344" y="2368800"/>
            <a:ext cx="4589081"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CE325819-45AB-48B9-A343-5C3A979E5283}"/>
              </a:ext>
            </a:extLst>
          </p:cNvPr>
          <p:cNvSpPr>
            <a:spLocks noGrp="1"/>
          </p:cNvSpPr>
          <p:nvPr>
            <p:ph type="title"/>
          </p:nvPr>
        </p:nvSpPr>
        <p:spPr>
          <a:xfrm>
            <a:off x="1039812" y="1317053"/>
            <a:ext cx="9726614" cy="547492"/>
          </a:xfrm>
        </p:spPr>
        <p:txBody>
          <a:bodyPr/>
          <a:lstStyle/>
          <a:p>
            <a:r>
              <a:rPr lang="en-US"/>
              <a:t>Click to edit Master title style</a:t>
            </a:r>
            <a:endParaRPr lang="en-GB"/>
          </a:p>
        </p:txBody>
      </p:sp>
    </p:spTree>
    <p:extLst>
      <p:ext uri="{BB962C8B-B14F-4D97-AF65-F5344CB8AC3E}">
        <p14:creationId xmlns:p14="http://schemas.microsoft.com/office/powerpoint/2010/main" val="2832740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DBDE85B5-F314-4E3B-8EAC-56B67A773356}"/>
              </a:ext>
            </a:extLst>
          </p:cNvPr>
          <p:cNvSpPr>
            <a:spLocks noGrp="1"/>
          </p:cNvSpPr>
          <p:nvPr>
            <p:ph type="title"/>
          </p:nvPr>
        </p:nvSpPr>
        <p:spPr>
          <a:xfrm>
            <a:off x="1039812" y="1317053"/>
            <a:ext cx="9726613" cy="547492"/>
          </a:xfrm>
        </p:spPr>
        <p:txBody>
          <a:bodyPr/>
          <a:lstStyle/>
          <a:p>
            <a:r>
              <a:rPr lang="en-US"/>
              <a:t>Click to edit Master title style</a:t>
            </a:r>
            <a:endParaRPr lang="en-GB"/>
          </a:p>
        </p:txBody>
      </p:sp>
    </p:spTree>
    <p:extLst>
      <p:ext uri="{BB962C8B-B14F-4D97-AF65-F5344CB8AC3E}">
        <p14:creationId xmlns:p14="http://schemas.microsoft.com/office/powerpoint/2010/main" val="529125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3" name="Freeform: Shape 3">
            <a:extLst>
              <a:ext uri="{FF2B5EF4-FFF2-40B4-BE49-F238E27FC236}">
                <a16:creationId xmlns:a16="http://schemas.microsoft.com/office/drawing/2014/main" id="{BA6F9A20-76E2-3243-B993-57283A0885CC}"/>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rPr>
              <a:t>stepintothenhs.nhs.uk/KS2</a:t>
            </a:r>
          </a:p>
        </p:txBody>
      </p:sp>
    </p:spTree>
    <p:extLst>
      <p:ext uri="{BB962C8B-B14F-4D97-AF65-F5344CB8AC3E}">
        <p14:creationId xmlns:p14="http://schemas.microsoft.com/office/powerpoint/2010/main" val="128949271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1927600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ign off al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0" name="Freeform: Shape 11">
            <a:extLst>
              <a:ext uri="{FF2B5EF4-FFF2-40B4-BE49-F238E27FC236}">
                <a16:creationId xmlns:a16="http://schemas.microsoft.com/office/drawing/2014/main" id="{2634A7DD-AE72-704D-BCED-55CA1786CF36}"/>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1" name="Freeform: Shape 11">
            <a:extLst>
              <a:ext uri="{FF2B5EF4-FFF2-40B4-BE49-F238E27FC236}">
                <a16:creationId xmlns:a16="http://schemas.microsoft.com/office/drawing/2014/main" id="{F6269F0B-F6E2-1142-AC7A-D310CA73A03B}"/>
              </a:ext>
            </a:extLst>
          </p:cNvPr>
          <p:cNvSpPr/>
          <p:nvPr userDrawn="1"/>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F1899736-C093-F944-B00A-DBD2CC438532}"/>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5" name="Freeform: Shape 3">
            <a:extLst>
              <a:ext uri="{FF2B5EF4-FFF2-40B4-BE49-F238E27FC236}">
                <a16:creationId xmlns:a16="http://schemas.microsoft.com/office/drawing/2014/main" id="{5F129B14-79C2-384D-BDD6-36FF412B0452}"/>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a:solidFill>
                  <a:schemeClr val="bg1"/>
                </a:solidFill>
              </a:rPr>
            </a:br>
            <a:endParaRPr lang="en-GB" sz="1800" b="1">
              <a:solidFill>
                <a:schemeClr val="bg1"/>
              </a:solidFill>
            </a:endParaRPr>
          </a:p>
        </p:txBody>
      </p:sp>
      <p:sp>
        <p:nvSpPr>
          <p:cNvPr id="3" name="Freeform: Shape 2">
            <a:extLst>
              <a:ext uri="{FF2B5EF4-FFF2-40B4-BE49-F238E27FC236}">
                <a16:creationId xmlns:a16="http://schemas.microsoft.com/office/drawing/2014/main" id="{90BBD5A1-2FF3-4406-8244-8FCF039FBB1B}"/>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5" name="Freeform: Shape 4">
            <a:extLst>
              <a:ext uri="{FF2B5EF4-FFF2-40B4-BE49-F238E27FC236}">
                <a16:creationId xmlns:a16="http://schemas.microsoft.com/office/drawing/2014/main" id="{5B42BB1E-1519-4230-98B9-FC396F768CCA}"/>
              </a:ext>
            </a:extLst>
          </p:cNvPr>
          <p:cNvSpPr/>
          <p:nvPr userDrawn="1"/>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Rectangle 15">
            <a:extLst>
              <a:ext uri="{FF2B5EF4-FFF2-40B4-BE49-F238E27FC236}">
                <a16:creationId xmlns:a16="http://schemas.microsoft.com/office/drawing/2014/main" id="{18A08BE7-FED0-3E4E-9E5F-0016E36087E7}"/>
              </a:ext>
            </a:extLst>
          </p:cNvPr>
          <p:cNvSpPr/>
          <p:nvPr userDrawn="1"/>
        </p:nvSpPr>
        <p:spPr>
          <a:xfrm>
            <a:off x="149934" y="5416296"/>
            <a:ext cx="3892825" cy="1015663"/>
          </a:xfrm>
          <a:prstGeom prst="rect">
            <a:avLst/>
          </a:prstGeom>
        </p:spPr>
        <p:txBody>
          <a:bodyPr wrap="square">
            <a:spAutoFit/>
          </a:bodyP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err="1">
                <a:solidFill>
                  <a:schemeClr val="accent2"/>
                </a:solidFill>
                <a:hlinkClick r:id="rId2"/>
              </a:rPr>
              <a:t>stepintothenhs.nhs.uk</a:t>
            </a:r>
            <a:r>
              <a:rPr lang="en-GB" sz="1800" b="1">
                <a:solidFill>
                  <a:schemeClr val="accent2"/>
                </a:solidFill>
                <a:hlinkClick r:id="rId2"/>
              </a:rPr>
              <a:t>/secondary</a:t>
            </a:r>
            <a:endParaRPr lang="en-US">
              <a:solidFill>
                <a:schemeClr val="accent2"/>
              </a:solidFill>
            </a:endParaRPr>
          </a:p>
        </p:txBody>
      </p:sp>
      <p:sp>
        <p:nvSpPr>
          <p:cNvPr id="17" name="Freeform: Shape 3">
            <a:extLst>
              <a:ext uri="{FF2B5EF4-FFF2-40B4-BE49-F238E27FC236}">
                <a16:creationId xmlns:a16="http://schemas.microsoft.com/office/drawing/2014/main" id="{30E717FE-CAD4-7540-A46B-58971B75BEEA}"/>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398342224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4" name="Freeform: Shape 3">
            <a:extLst>
              <a:ext uri="{FF2B5EF4-FFF2-40B4-BE49-F238E27FC236}">
                <a16:creationId xmlns:a16="http://schemas.microsoft.com/office/drawing/2014/main" id="{471D1E11-9531-974C-8F08-0E8E4F31B8C3}"/>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a:solidFill>
                  <a:schemeClr val="bg1"/>
                </a:solidFill>
              </a:rPr>
            </a:br>
            <a:endParaRPr lang="en-GB" sz="1800" b="1">
              <a:solidFill>
                <a:schemeClr val="bg1"/>
              </a:solidFill>
            </a:endParaRPr>
          </a:p>
        </p:txBody>
      </p:sp>
      <p:sp>
        <p:nvSpPr>
          <p:cNvPr id="15" name="Rectangle 14">
            <a:extLst>
              <a:ext uri="{FF2B5EF4-FFF2-40B4-BE49-F238E27FC236}">
                <a16:creationId xmlns:a16="http://schemas.microsoft.com/office/drawing/2014/main" id="{AF8E1740-DC2B-4941-890E-9CDDC341E469}"/>
              </a:ext>
            </a:extLst>
          </p:cNvPr>
          <p:cNvSpPr/>
          <p:nvPr userDrawn="1"/>
        </p:nvSpPr>
        <p:spPr>
          <a:xfrm>
            <a:off x="322138" y="6109449"/>
            <a:ext cx="3557384" cy="323165"/>
          </a:xfrm>
          <a:prstGeom prst="rect">
            <a:avLst/>
          </a:prstGeom>
        </p:spPr>
        <p:txBody>
          <a:bodyPr wrap="none">
            <a:spAutoFit/>
          </a:bodyPr>
          <a:lstStyle/>
          <a:p>
            <a:pPr algn="l">
              <a:lnSpc>
                <a:spcPts val="1800"/>
              </a:lnSpc>
            </a:pPr>
            <a:r>
              <a:rPr lang="en-GB" sz="1800" b="1" u="none">
                <a:solidFill>
                  <a:schemeClr val="bg1"/>
                </a:solidFill>
                <a:hlinkClick r:id="rId2"/>
              </a:rPr>
              <a:t>stepintothenhs.nhs.uk/primary</a:t>
            </a:r>
            <a:endParaRPr lang="en-US" u="none">
              <a:solidFill>
                <a:schemeClr val="bg1"/>
              </a:solidFill>
            </a:endParaRPr>
          </a:p>
        </p:txBody>
      </p:sp>
    </p:spTree>
    <p:extLst>
      <p:ext uri="{BB962C8B-B14F-4D97-AF65-F5344CB8AC3E}">
        <p14:creationId xmlns:p14="http://schemas.microsoft.com/office/powerpoint/2010/main" val="28973267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236954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3666554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13/10/2025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6"/>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FB17251-0D0C-4619-A2D0-4EAE02706382}"/>
              </a:ext>
            </a:extLst>
          </p:cNvPr>
          <p:cNvSpPr>
            <a:spLocks noGrp="1"/>
          </p:cNvSpPr>
          <p:nvPr>
            <p:ph type="title"/>
          </p:nvPr>
        </p:nvSpPr>
        <p:spPr>
          <a:xfrm>
            <a:off x="3324225" y="1318294"/>
            <a:ext cx="7721409" cy="547492"/>
          </a:xfrm>
        </p:spPr>
        <p:txBody>
          <a:bodyPr/>
          <a:lstStyle/>
          <a:p>
            <a:r>
              <a:rPr lang="en-US"/>
              <a:t>Click to edit Master title style</a:t>
            </a:r>
            <a:endParaRPr lang="en-GB"/>
          </a:p>
        </p:txBody>
      </p:sp>
    </p:spTree>
    <p:extLst>
      <p:ext uri="{BB962C8B-B14F-4D97-AF65-F5344CB8AC3E}">
        <p14:creationId xmlns:p14="http://schemas.microsoft.com/office/powerpoint/2010/main" val="8858675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6"/>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6"/>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727A0C9A-2245-4D3F-BEA0-B8871CAFCD39}"/>
              </a:ext>
            </a:extLst>
          </p:cNvPr>
          <p:cNvSpPr>
            <a:spLocks noGrp="1"/>
          </p:cNvSpPr>
          <p:nvPr>
            <p:ph type="title"/>
          </p:nvPr>
        </p:nvSpPr>
        <p:spPr>
          <a:xfrm>
            <a:off x="3324225" y="1318294"/>
            <a:ext cx="7721409" cy="547492"/>
          </a:xfrm>
        </p:spPr>
        <p:txBody>
          <a:bodyPr/>
          <a:lstStyle/>
          <a:p>
            <a:r>
              <a:rPr lang="en-US"/>
              <a:t>Click to edit Master title style</a:t>
            </a:r>
            <a:endParaRPr lang="en-GB"/>
          </a:p>
        </p:txBody>
      </p:sp>
    </p:spTree>
    <p:extLst>
      <p:ext uri="{BB962C8B-B14F-4D97-AF65-F5344CB8AC3E}">
        <p14:creationId xmlns:p14="http://schemas.microsoft.com/office/powerpoint/2010/main" val="15980151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6"/>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6"/>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0C2C313C-696B-4B60-8BE0-CEAA81C78CED}"/>
              </a:ext>
            </a:extLst>
          </p:cNvPr>
          <p:cNvSpPr>
            <a:spLocks noGrp="1"/>
          </p:cNvSpPr>
          <p:nvPr>
            <p:ph type="title"/>
          </p:nvPr>
        </p:nvSpPr>
        <p:spPr>
          <a:xfrm>
            <a:off x="1867534" y="1318294"/>
            <a:ext cx="9178100" cy="547492"/>
          </a:xfrm>
        </p:spPr>
        <p:txBody>
          <a:bodyPr/>
          <a:lstStyle/>
          <a:p>
            <a:r>
              <a:rPr lang="en-US"/>
              <a:t>Click to edit Master title style</a:t>
            </a:r>
            <a:endParaRPr lang="en-GB"/>
          </a:p>
        </p:txBody>
      </p:sp>
    </p:spTree>
    <p:extLst>
      <p:ext uri="{BB962C8B-B14F-4D97-AF65-F5344CB8AC3E}">
        <p14:creationId xmlns:p14="http://schemas.microsoft.com/office/powerpoint/2010/main" val="157731435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760601" y="1318294"/>
            <a:ext cx="10285033" cy="547492"/>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753279" y="2437741"/>
            <a:ext cx="10013146" cy="3739221"/>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3" name="Freeform: Shape 32">
            <a:extLst>
              <a:ext uri="{FF2B5EF4-FFF2-40B4-BE49-F238E27FC236}">
                <a16:creationId xmlns:a16="http://schemas.microsoft.com/office/drawing/2014/main" id="{7E1A5D4C-2240-4721-B1F2-EEDD29974C98}"/>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776294912"/>
      </p:ext>
    </p:extLst>
  </p:cSld>
  <p:clrMap bg1="lt1" tx1="dk1" bg2="lt2" tx2="dk2" accent1="accent1" accent2="accent2" accent3="accent3" accent4="accent4" accent5="accent5" accent6="accent6" hlink="hlink" folHlink="folHlink"/>
  <p:sldLayoutIdLst>
    <p:sldLayoutId id="2147483663" r:id="rId1"/>
    <p:sldLayoutId id="2147483672" r:id="rId2"/>
    <p:sldLayoutId id="2147483673" r:id="rId3"/>
    <p:sldLayoutId id="2147483674" r:id="rId4"/>
    <p:sldLayoutId id="2147483665" r:id="rId5"/>
    <p:sldLayoutId id="2147483669" r:id="rId6"/>
    <p:sldLayoutId id="2147483660" r:id="rId7"/>
    <p:sldLayoutId id="2147483661" r:id="rId8"/>
    <p:sldLayoutId id="2147483662" r:id="rId9"/>
    <p:sldLayoutId id="2147483666" r:id="rId10"/>
    <p:sldLayoutId id="2147483671" r:id="rId11"/>
    <p:sldLayoutId id="2147483667" r:id="rId12"/>
    <p:sldLayoutId id="2147483668" r:id="rId13"/>
    <p:sldLayoutId id="2147483655" r:id="rId14"/>
    <p:sldLayoutId id="2147483693" r:id="rId15"/>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orient="horz" pos="4020" userDrawn="1">
          <p15:clr>
            <a:srgbClr val="F26B43"/>
          </p15:clr>
        </p15:guide>
        <p15:guide id="3" pos="300" userDrawn="1">
          <p15:clr>
            <a:srgbClr val="F26B43"/>
          </p15:clr>
        </p15:guide>
        <p15:guide id="4" pos="802" userDrawn="1">
          <p15:clr>
            <a:srgbClr val="F26B43"/>
          </p15:clr>
        </p15:guide>
        <p15:guide id="5" pos="898" userDrawn="1">
          <p15:clr>
            <a:srgbClr val="F26B43"/>
          </p15:clr>
        </p15:guide>
        <p15:guide id="6" pos="1400" userDrawn="1">
          <p15:clr>
            <a:srgbClr val="F26B43"/>
          </p15:clr>
        </p15:guide>
        <p15:guide id="7" pos="1496" userDrawn="1">
          <p15:clr>
            <a:srgbClr val="F26B43"/>
          </p15:clr>
        </p15:guide>
        <p15:guide id="8" pos="1998" userDrawn="1">
          <p15:clr>
            <a:srgbClr val="F26B43"/>
          </p15:clr>
        </p15:guide>
        <p15:guide id="9" pos="2094" userDrawn="1">
          <p15:clr>
            <a:srgbClr val="F26B43"/>
          </p15:clr>
        </p15:guide>
        <p15:guide id="10" pos="2596" userDrawn="1">
          <p15:clr>
            <a:srgbClr val="F26B43"/>
          </p15:clr>
        </p15:guide>
        <p15:guide id="11" pos="2729" userDrawn="1">
          <p15:clr>
            <a:srgbClr val="F26B43"/>
          </p15:clr>
        </p15:guide>
        <p15:guide id="12" pos="3194" userDrawn="1">
          <p15:clr>
            <a:srgbClr val="F26B43"/>
          </p15:clr>
        </p15:guide>
        <p15:guide id="13" pos="3290" userDrawn="1">
          <p15:clr>
            <a:srgbClr val="F26B43"/>
          </p15:clr>
        </p15:guide>
        <p15:guide id="14" pos="3792" userDrawn="1">
          <p15:clr>
            <a:srgbClr val="F26B43"/>
          </p15:clr>
        </p15:guide>
        <p15:guide id="15" pos="3888" userDrawn="1">
          <p15:clr>
            <a:srgbClr val="F26B43"/>
          </p15:clr>
        </p15:guide>
        <p15:guide id="16" pos="4390" userDrawn="1">
          <p15:clr>
            <a:srgbClr val="F26B43"/>
          </p15:clr>
        </p15:guide>
        <p15:guide id="17" pos="4486" userDrawn="1">
          <p15:clr>
            <a:srgbClr val="F26B43"/>
          </p15:clr>
        </p15:guide>
        <p15:guide id="18" pos="4988" userDrawn="1">
          <p15:clr>
            <a:srgbClr val="F26B43"/>
          </p15:clr>
        </p15:guide>
        <p15:guide id="19" pos="5084" userDrawn="1">
          <p15:clr>
            <a:srgbClr val="F26B43"/>
          </p15:clr>
        </p15:guide>
        <p15:guide id="20" pos="5586" userDrawn="1">
          <p15:clr>
            <a:srgbClr val="F26B43"/>
          </p15:clr>
        </p15:guide>
        <p15:guide id="21" pos="5682" userDrawn="1">
          <p15:clr>
            <a:srgbClr val="F26B43"/>
          </p15:clr>
        </p15:guide>
        <p15:guide id="22" pos="6184" userDrawn="1">
          <p15:clr>
            <a:srgbClr val="F26B43"/>
          </p15:clr>
        </p15:guide>
        <p15:guide id="23" pos="6280" userDrawn="1">
          <p15:clr>
            <a:srgbClr val="F26B43"/>
          </p15:clr>
        </p15:guide>
        <p15:guide id="24" pos="6782" userDrawn="1">
          <p15:clr>
            <a:srgbClr val="F26B43"/>
          </p15:clr>
        </p15:guide>
        <p15:guide id="25" pos="6878" userDrawn="1">
          <p15:clr>
            <a:srgbClr val="F26B43"/>
          </p15:clr>
        </p15:guide>
        <p15:guide id="26" pos="73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1425574" y="1317053"/>
            <a:ext cx="9340851" cy="547492"/>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1425575" y="2437741"/>
            <a:ext cx="9340850" cy="3739221"/>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13/10/2025</a:t>
            </a:fld>
            <a:endParaRPr lang="en-GB"/>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0" name="Freeform: Shape 32">
            <a:extLst>
              <a:ext uri="{FF2B5EF4-FFF2-40B4-BE49-F238E27FC236}">
                <a16:creationId xmlns:a16="http://schemas.microsoft.com/office/drawing/2014/main" id="{573F5639-798B-1E4F-AC42-1858A605D656}"/>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32179177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Lst>
  <p:txStyles>
    <p:titleStyle>
      <a:lvl1pPr marL="0" algn="l" defTabSz="914400" rtl="0" eaLnBrk="1" latinLnBrk="0" hangingPunct="1">
        <a:lnSpc>
          <a:spcPct val="90000"/>
        </a:lnSpc>
        <a:spcBef>
          <a:spcPct val="0"/>
        </a:spcBef>
        <a:buNone/>
        <a:defRPr lang="en-GB" sz="3200" b="1" kern="1200" noProof="0" dirty="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orient="horz" pos="4020">
          <p15:clr>
            <a:srgbClr val="F26B43"/>
          </p15:clr>
        </p15:guide>
        <p15:guide id="3" pos="325">
          <p15:clr>
            <a:srgbClr val="F26B43"/>
          </p15:clr>
        </p15:guide>
        <p15:guide id="4" pos="802">
          <p15:clr>
            <a:srgbClr val="F26B43"/>
          </p15:clr>
        </p15:guide>
        <p15:guide id="5" pos="898">
          <p15:clr>
            <a:srgbClr val="F26B43"/>
          </p15:clr>
        </p15:guide>
        <p15:guide id="6" pos="1400">
          <p15:clr>
            <a:srgbClr val="F26B43"/>
          </p15:clr>
        </p15:guide>
        <p15:guide id="7" pos="1496">
          <p15:clr>
            <a:srgbClr val="F26B43"/>
          </p15:clr>
        </p15:guide>
        <p15:guide id="8" pos="1998">
          <p15:clr>
            <a:srgbClr val="F26B43"/>
          </p15:clr>
        </p15:guide>
        <p15:guide id="9" pos="2094">
          <p15:clr>
            <a:srgbClr val="F26B43"/>
          </p15:clr>
        </p15:guide>
        <p15:guide id="10" pos="2596">
          <p15:clr>
            <a:srgbClr val="F26B43"/>
          </p15:clr>
        </p15:guide>
        <p15:guide id="11" pos="2729">
          <p15:clr>
            <a:srgbClr val="F26B43"/>
          </p15:clr>
        </p15:guide>
        <p15:guide id="12" pos="3194">
          <p15:clr>
            <a:srgbClr val="F26B43"/>
          </p15:clr>
        </p15:guide>
        <p15:guide id="13" pos="3290">
          <p15:clr>
            <a:srgbClr val="F26B43"/>
          </p15:clr>
        </p15:guide>
        <p15:guide id="14" pos="3792">
          <p15:clr>
            <a:srgbClr val="F26B43"/>
          </p15:clr>
        </p15:guide>
        <p15:guide id="15" pos="3888">
          <p15:clr>
            <a:srgbClr val="F26B43"/>
          </p15:clr>
        </p15:guide>
        <p15:guide id="16" pos="4390">
          <p15:clr>
            <a:srgbClr val="F26B43"/>
          </p15:clr>
        </p15:guide>
        <p15:guide id="17" pos="4486">
          <p15:clr>
            <a:srgbClr val="F26B43"/>
          </p15:clr>
        </p15:guide>
        <p15:guide id="18" pos="4988">
          <p15:clr>
            <a:srgbClr val="F26B43"/>
          </p15:clr>
        </p15:guide>
        <p15:guide id="19" pos="5084">
          <p15:clr>
            <a:srgbClr val="F26B43"/>
          </p15:clr>
        </p15:guide>
        <p15:guide id="20" pos="5586">
          <p15:clr>
            <a:srgbClr val="F26B43"/>
          </p15:clr>
        </p15:guide>
        <p15:guide id="21" pos="5682">
          <p15:clr>
            <a:srgbClr val="F26B43"/>
          </p15:clr>
        </p15:guide>
        <p15:guide id="22" pos="6184">
          <p15:clr>
            <a:srgbClr val="F26B43"/>
          </p15:clr>
        </p15:guide>
        <p15:guide id="23" pos="6280">
          <p15:clr>
            <a:srgbClr val="F26B43"/>
          </p15:clr>
        </p15:guide>
        <p15:guide id="24" pos="6782">
          <p15:clr>
            <a:srgbClr val="F26B43"/>
          </p15:clr>
        </p15:guide>
        <p15:guide id="25" pos="6878">
          <p15:clr>
            <a:srgbClr val="F26B43"/>
          </p15:clr>
        </p15:guide>
        <p15:guide id="26" pos="73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stepintothenhs.nhs.uk/" TargetMode="Externa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www.stepintothenhs.nhs.uk/step-nhs-campaign-toolki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stepintothenhs.nhs.uk/schoo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https://events.teams.microsoft.com/event/1373c316-593d-4164-943d-11ab60c0e618@3ed60ab4-5567-4971-a534-1a5f0f7cc7f5" TargetMode="External"/><Relationship Id="rId5" Type="http://schemas.openxmlformats.org/officeDocument/2006/relationships/hyperlink" Target="https://events.teams.microsoft.com/event/42db0624-35dc-43f9-bc62-fb53b0533f01@3ed60ab4-5567-4971-a534-1a5f0f7cc7f5" TargetMode="External"/><Relationship Id="rId4" Type="http://schemas.openxmlformats.org/officeDocument/2006/relationships/hyperlink" Target="https://www.stepintothenhs.nhs.uk/school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stepintothenhs.nhs.uk/schools"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5.xml"/><Relationship Id="rId7" Type="http://schemas.openxmlformats.org/officeDocument/2006/relationships/hyperlink" Target="https://www.stepintothenhs.nhs.uk/secondary-schools/online-galler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stepintothenhs.nhs.uk/primary-schools/online-gallery" TargetMode="External"/><Relationship Id="rId5" Type="http://schemas.microsoft.com/office/2018/10/relationships/comments" Target="../comments/modernComment_1A9_2DB7458E.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3.jpeg"/><Relationship Id="rId7"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slide" Target="slide9.xml"/><Relationship Id="rId5" Type="http://schemas.openxmlformats.org/officeDocument/2006/relationships/slide" Target="slide3.xml"/><Relationship Id="rId10" Type="http://schemas.openxmlformats.org/officeDocument/2006/relationships/slide" Target="slide15.xml"/><Relationship Id="rId4" Type="http://schemas.openxmlformats.org/officeDocument/2006/relationships/image" Target="../media/image4.png"/><Relationship Id="rId9"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hyperlink" Target="https://www.stepintothenhs.nhs.uk/primary-schools"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stepintothenhs.nhs.uk/schools" TargetMode="External"/><Relationship Id="rId4" Type="http://schemas.openxmlformats.org/officeDocument/2006/relationships/hyperlink" Target="https://www.stepintothenhs.nhs.uk/secondary-school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tepintothenhs.nhs.uk/step-nhs-campaign-toolkit" TargetMode="External"/><Relationship Id="rId7"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www.linkedin.com/company/health-careersuk/" TargetMode="External"/><Relationship Id="rId5" Type="http://schemas.openxmlformats.org/officeDocument/2006/relationships/hyperlink" Target="https://x.com/healthcareersuk" TargetMode="Externa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mailto:england.healthcareers@nhs.net"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www.stepintothenhs.nhs.uk/primary-schools?utm_source=Primary+toolkit&amp;utm_medium=one+lesson+launch+&amp;utm_campaign=Step&amp;&amp;dm_t=0,0,0,0,0#deliver"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events.teams.microsoft.com/event/42db0624-35dc-43f9-bc62-fb53b0533f01@3ed60ab4-5567-4971-a534-1a5f0f7cc7f5" TargetMode="External"/></Relationships>
</file>

<file path=ppt/slides/_rels/slide8.xml.rels><?xml version="1.0" encoding="UTF-8" standalone="yes"?>
<Relationships xmlns="http://schemas.openxmlformats.org/package/2006/relationships"><Relationship Id="rId3" Type="http://schemas.microsoft.com/office/2018/10/relationships/comments" Target="../comments/modernComment_194_EBC5CC.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7.png"/><Relationship Id="rId5" Type="http://schemas.openxmlformats.org/officeDocument/2006/relationships/hyperlink" Target="https://events.teams.microsoft.com/event/1373c316-593d-4164-943d-11ab60c0e618@3ed60ab4-5567-4971-a534-1a5f0f7cc7f5" TargetMode="External"/><Relationship Id="rId4" Type="http://schemas.openxmlformats.org/officeDocument/2006/relationships/hyperlink" Target="https://www.stepintothenhs.nhs.uk/secondary-schools?utm_source=stakeholder+&amp;utm_medium=guide&amp;utm_campaign=Step+into+the+NHS#delive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slide" Target="slide7.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slide" Target="slide10.xml"/><Relationship Id="rId5" Type="http://schemas.openxmlformats.org/officeDocument/2006/relationships/hyperlink" Target="https://www.stepintothenhs.nhs.uk/step-nhs-campaign-toolkit" TargetMode="Externa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5CB85-BDAF-496A-B1B1-F208ADA60C43}"/>
              </a:ext>
            </a:extLst>
          </p:cNvPr>
          <p:cNvSpPr>
            <a:spLocks noGrp="1"/>
          </p:cNvSpPr>
          <p:nvPr>
            <p:ph type="ctrTitle"/>
          </p:nvPr>
        </p:nvSpPr>
        <p:spPr>
          <a:xfrm>
            <a:off x="3468061" y="1781280"/>
            <a:ext cx="4597152" cy="2387600"/>
          </a:xfrm>
        </p:spPr>
        <p:txBody>
          <a:bodyPr/>
          <a:lstStyle/>
          <a:p>
            <a:r>
              <a:rPr lang="en-GB"/>
              <a:t>Step into the NHS ambassador guide </a:t>
            </a:r>
            <a:endParaRPr lang="en-GB">
              <a:cs typeface="Arial"/>
            </a:endParaRPr>
          </a:p>
        </p:txBody>
      </p:sp>
      <p:sp>
        <p:nvSpPr>
          <p:cNvPr id="5" name="Text Placeholder 1">
            <a:extLst>
              <a:ext uri="{FF2B5EF4-FFF2-40B4-BE49-F238E27FC236}">
                <a16:creationId xmlns:a16="http://schemas.microsoft.com/office/drawing/2014/main" id="{DCF1C9B9-8D62-538F-3873-C7D28880633A}"/>
              </a:ext>
            </a:extLst>
          </p:cNvPr>
          <p:cNvSpPr txBox="1">
            <a:spLocks/>
          </p:cNvSpPr>
          <p:nvPr/>
        </p:nvSpPr>
        <p:spPr>
          <a:xfrm>
            <a:off x="4071374" y="4314982"/>
            <a:ext cx="2799326" cy="33385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4200" b="1" kern="1200">
                <a:solidFill>
                  <a:schemeClr val="bg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Competition deadline – 30 April 2026</a:t>
            </a:r>
            <a:endParaRPr lang="en-US" sz="1800"/>
          </a:p>
        </p:txBody>
      </p:sp>
      <p:pic>
        <p:nvPicPr>
          <p:cNvPr id="4" name="Picture Placeholder 3" descr="A group of people looking at a computer&#10;&#10;Description automatically generated">
            <a:extLst>
              <a:ext uri="{FF2B5EF4-FFF2-40B4-BE49-F238E27FC236}">
                <a16:creationId xmlns:a16="http://schemas.microsoft.com/office/drawing/2014/main" id="{C029BCE3-060C-814B-93A7-D35BABBEF0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7384" t="-393" r="10941" b="6591"/>
          <a:stretch/>
        </p:blipFill>
        <p:spPr>
          <a:xfrm>
            <a:off x="1" y="2296986"/>
            <a:ext cx="3043873" cy="4566539"/>
          </a:xfrm>
        </p:spPr>
      </p:pic>
      <p:pic>
        <p:nvPicPr>
          <p:cNvPr id="7" name="Picture 6">
            <a:extLst>
              <a:ext uri="{FF2B5EF4-FFF2-40B4-BE49-F238E27FC236}">
                <a16:creationId xmlns:a16="http://schemas.microsoft.com/office/drawing/2014/main" id="{4ADB18E7-0076-4B09-3722-57CCB2DEC4E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468061" y="4376875"/>
            <a:ext cx="370306" cy="370306"/>
          </a:xfrm>
          <a:prstGeom prst="rect">
            <a:avLst/>
          </a:prstGeom>
        </p:spPr>
      </p:pic>
      <p:sp>
        <p:nvSpPr>
          <p:cNvPr id="3" name="Rectangle 2">
            <a:extLst>
              <a:ext uri="{FF2B5EF4-FFF2-40B4-BE49-F238E27FC236}">
                <a16:creationId xmlns:a16="http://schemas.microsoft.com/office/drawing/2014/main" id="{4B85E1E2-264F-E257-FDD1-5228C1B18A9D}"/>
              </a:ext>
            </a:extLst>
          </p:cNvPr>
          <p:cNvSpPr/>
          <p:nvPr/>
        </p:nvSpPr>
        <p:spPr>
          <a:xfrm>
            <a:off x="8475345" y="5991781"/>
            <a:ext cx="3602355" cy="713819"/>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hlinkClick r:id="rId5"/>
              </a:rPr>
              <a:t>stepintothenhs.nhs.uk</a:t>
            </a:r>
            <a:endParaRPr lang="en-GB" b="1"/>
          </a:p>
        </p:txBody>
      </p:sp>
    </p:spTree>
    <p:extLst>
      <p:ext uri="{BB962C8B-B14F-4D97-AF65-F5344CB8AC3E}">
        <p14:creationId xmlns:p14="http://schemas.microsoft.com/office/powerpoint/2010/main" val="325513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8C9704F-B5B7-4BA3-8C56-70405F71CA6E}"/>
              </a:ext>
            </a:extLst>
          </p:cNvPr>
          <p:cNvSpPr>
            <a:spLocks noGrp="1"/>
          </p:cNvSpPr>
          <p:nvPr>
            <p:ph type="title"/>
          </p:nvPr>
        </p:nvSpPr>
        <p:spPr>
          <a:xfrm>
            <a:off x="2566315" y="490973"/>
            <a:ext cx="10006012" cy="547688"/>
          </a:xfrm>
        </p:spPr>
        <p:txBody>
          <a:bodyPr/>
          <a:lstStyle/>
          <a:p>
            <a:r>
              <a:rPr lang="en-GB" sz="3600" b="1">
                <a:solidFill>
                  <a:srgbClr val="005EB8"/>
                </a:solidFill>
                <a:effectLst/>
                <a:latin typeface="Arial" panose="020B0604020202020204" pitchFamily="34" charset="0"/>
                <a:ea typeface="Arial" panose="020B0604020202020204" pitchFamily="34" charset="0"/>
              </a:rPr>
              <a:t>Social media guidance</a:t>
            </a:r>
            <a:endParaRPr lang="en-GB" sz="3600"/>
          </a:p>
        </p:txBody>
      </p:sp>
      <p:sp>
        <p:nvSpPr>
          <p:cNvPr id="11" name="Text Placeholder 7">
            <a:extLst>
              <a:ext uri="{FF2B5EF4-FFF2-40B4-BE49-F238E27FC236}">
                <a16:creationId xmlns:a16="http://schemas.microsoft.com/office/drawing/2014/main" id="{94358181-31B8-A756-42CB-6E914E13657B}"/>
              </a:ext>
            </a:extLst>
          </p:cNvPr>
          <p:cNvSpPr txBox="1">
            <a:spLocks/>
          </p:cNvSpPr>
          <p:nvPr/>
        </p:nvSpPr>
        <p:spPr>
          <a:xfrm>
            <a:off x="346466" y="1199824"/>
            <a:ext cx="10525682" cy="300242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a:solidFill>
                  <a:schemeClr val="tx1"/>
                </a:solidFill>
                <a:effectLst/>
                <a:latin typeface="Arial"/>
                <a:ea typeface="Calibri"/>
                <a:cs typeface="Times New Roman"/>
              </a:rPr>
              <a:t>Social media can be effective in reaching schools, young people and parents/carers. </a:t>
            </a:r>
          </a:p>
          <a:p>
            <a:pPr marL="0" indent="0">
              <a:lnSpc>
                <a:spcPct val="107000"/>
              </a:lnSpc>
              <a:spcBef>
                <a:spcPts val="200"/>
              </a:spcBef>
              <a:buNone/>
            </a:pP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7000"/>
              </a:lnSpc>
              <a:spcBef>
                <a:spcPts val="200"/>
              </a:spcBef>
              <a:buNone/>
            </a:pPr>
            <a:r>
              <a:rPr lang="en-GB" sz="1800" b="1">
                <a:solidFill>
                  <a:srgbClr val="005EB8"/>
                </a:solidFill>
                <a:effectLst/>
                <a:latin typeface="Arial"/>
                <a:ea typeface="Times New Roman" panose="02020603050405020304" pitchFamily="18" charset="0"/>
                <a:cs typeface="Times New Roman"/>
              </a:rPr>
              <a:t>General guidance</a:t>
            </a:r>
            <a:endParaRPr lang="en-GB" sz="1800">
              <a:effectLst/>
              <a:latin typeface="Arial"/>
              <a:ea typeface="Calibri" panose="020F0502020204030204" pitchFamily="34" charset="0"/>
              <a:cs typeface="Times New Roman"/>
            </a:endParaRP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X and LinkedIn are particularly popular with teachers and careers advisers, while TikTok, Snapchat and Instagram are more effective for young people. </a:t>
            </a: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Facebook and Instagram might be more suited to parents and carers.</a:t>
            </a:r>
            <a:endParaRPr lang="en-GB" sz="1800">
              <a:solidFill>
                <a:schemeClr val="tx1"/>
              </a:solidFill>
              <a:effectLst/>
              <a:ea typeface="Calibri" panose="020F0502020204030204" pitchFamily="34" charset="0"/>
              <a:cs typeface="Times New Roman"/>
            </a:endParaRP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Please include the following in ALL posts:</a:t>
            </a:r>
            <a:endParaRPr lang="en-GB" sz="1800">
              <a:solidFill>
                <a:schemeClr val="tx1"/>
              </a:solidFill>
              <a:effectLst/>
              <a:ea typeface="Calibri" panose="020F0502020204030204" pitchFamily="34" charset="0"/>
              <a:cs typeface="Times New Roman"/>
            </a:endParaRPr>
          </a:p>
          <a:p>
            <a:pPr marL="742950" lvl="1" indent="-285750">
              <a:buFont typeface="Courier New" panose="02070309020205020404" pitchFamily="49" charset="0"/>
              <a:buChar char="o"/>
            </a:pPr>
            <a:r>
              <a:rPr lang="en-GB" sz="1800">
                <a:solidFill>
                  <a:schemeClr val="tx1"/>
                </a:solidFill>
                <a:effectLst/>
                <a:ea typeface="Arial" panose="020B0604020202020204" pitchFamily="34" charset="0"/>
                <a:cs typeface="Times New Roman"/>
              </a:rPr>
              <a:t>#StepIntoTheNHS</a:t>
            </a:r>
            <a:endParaRPr lang="en-GB" sz="1800">
              <a:solidFill>
                <a:schemeClr val="tx1"/>
              </a:solidFill>
              <a:effectLst/>
              <a:ea typeface="Calibri" panose="020F0502020204030204" pitchFamily="34" charset="0"/>
              <a:cs typeface="Times New Roman"/>
            </a:endParaRPr>
          </a:p>
          <a:p>
            <a:pPr marL="742950" lvl="1" indent="-285750">
              <a:buFont typeface="Courier New" panose="02070309020205020404" pitchFamily="49" charset="0"/>
              <a:buChar char="o"/>
            </a:pPr>
            <a:r>
              <a:rPr lang="en-GB" sz="1800" u="sng">
                <a:solidFill>
                  <a:srgbClr val="005EB8"/>
                </a:solidFill>
                <a:ea typeface="Arial" panose="020B0604020202020204" pitchFamily="34" charset="0"/>
                <a:cs typeface="Times New Roman"/>
                <a:hlinkClick r:id="rId3">
                  <a:extLst>
                    <a:ext uri="{A12FA001-AC4F-418D-AE19-62706E023703}">
                      <ahyp:hlinkClr xmlns:ahyp="http://schemas.microsoft.com/office/drawing/2018/hyperlinkcolor" val="tx"/>
                    </a:ext>
                  </a:extLst>
                </a:hlinkClick>
              </a:rPr>
              <a:t>https://www.stepintothenhs.nhs.uk/schools</a:t>
            </a:r>
            <a:endParaRPr lang="en-GB" sz="1800" u="sng">
              <a:solidFill>
                <a:srgbClr val="005EB8"/>
              </a:solidFill>
              <a:ea typeface="Arial" panose="020B0604020202020204" pitchFamily="34" charset="0"/>
              <a:cs typeface="Times New Roman"/>
            </a:endParaRPr>
          </a:p>
          <a:p>
            <a:pPr marL="742950" lvl="1" indent="-285750">
              <a:buFont typeface="Courier New" panose="02070309020205020404" pitchFamily="49" charset="0"/>
              <a:buChar char="o"/>
            </a:pPr>
            <a:r>
              <a:rPr lang="en-GB" sz="1800">
                <a:solidFill>
                  <a:schemeClr val="tx1"/>
                </a:solidFill>
                <a:ea typeface="Arial" panose="020B0604020202020204" pitchFamily="34" charset="0"/>
                <a:cs typeface="Times New Roman"/>
              </a:rPr>
              <a:t>Tag health careers (Instagram - @healthcareers, LinkedIn &amp; Facebook – NHS Health Careers, X- @HealthCareersUK)</a:t>
            </a:r>
          </a:p>
          <a:p>
            <a:pPr marL="742950" lvl="1" indent="-285750">
              <a:buFont typeface="Courier New" panose="02070309020205020404" pitchFamily="49" charset="0"/>
              <a:buChar char="o"/>
            </a:pPr>
            <a:r>
              <a:rPr lang="en-GB" sz="1800">
                <a:solidFill>
                  <a:schemeClr val="tx1"/>
                </a:solidFill>
                <a:effectLst/>
                <a:ea typeface="Arial" panose="020B0604020202020204" pitchFamily="34" charset="0"/>
                <a:cs typeface="Times New Roman"/>
              </a:rPr>
              <a:t>mention any organisations (using ‘@’) you work with that may be able to repost or pass the message onto schools.</a:t>
            </a:r>
            <a:endParaRPr lang="en-GB" sz="1800">
              <a:solidFill>
                <a:schemeClr val="tx1"/>
              </a:solidFill>
              <a:effectLst/>
              <a:ea typeface="Calibri" panose="020F0502020204030204" pitchFamily="34" charset="0"/>
              <a:cs typeface="Times New Roman"/>
            </a:endParaRPr>
          </a:p>
          <a:p>
            <a:pPr marL="34290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Images and video content can also help with getting more engagement. We have some images available on the </a:t>
            </a:r>
            <a:r>
              <a:rPr lang="en-GB" sz="1800">
                <a:solidFill>
                  <a:srgbClr val="005EB8"/>
                </a:solidFill>
                <a:latin typeface="Arial"/>
                <a:ea typeface="Arial" panose="020B0604020202020204" pitchFamily="34" charset="0"/>
                <a:cs typeface="Times New Roman"/>
                <a:hlinkClick r:id="rId4">
                  <a:extLst>
                    <a:ext uri="{A12FA001-AC4F-418D-AE19-62706E023703}">
                      <ahyp:hlinkClr xmlns:ahyp="http://schemas.microsoft.com/office/drawing/2018/hyperlinkcolor" val="tx"/>
                    </a:ext>
                  </a:extLst>
                </a:hlinkClick>
              </a:rPr>
              <a:t>Step into the NHS website</a:t>
            </a:r>
            <a:r>
              <a:rPr lang="en-GB" sz="1800">
                <a:solidFill>
                  <a:schemeClr val="tx1"/>
                </a:solidFill>
                <a:latin typeface="Arial"/>
                <a:ea typeface="Arial" panose="020B0604020202020204" pitchFamily="34" charset="0"/>
                <a:cs typeface="Times New Roman"/>
              </a:rPr>
              <a:t> for</a:t>
            </a:r>
            <a:r>
              <a:rPr lang="en-GB" sz="1800">
                <a:solidFill>
                  <a:schemeClr val="tx1"/>
                </a:solidFill>
                <a:effectLst/>
                <a:ea typeface="Arial" panose="020B0604020202020204" pitchFamily="34" charset="0"/>
                <a:cs typeface="Times New Roman"/>
              </a:rPr>
              <a:t> you to use.</a:t>
            </a:r>
            <a:endParaRPr lang="en-GB" sz="1800">
              <a:solidFill>
                <a:schemeClr val="tx1"/>
              </a:solidFill>
              <a:latin typeface="Arial" panose="020B0604020202020204" pitchFamily="34" charset="0"/>
              <a:ea typeface="Calibri" panose="020F0502020204030204" pitchFamily="34" charset="0"/>
              <a:cs typeface="Times New Roman"/>
            </a:endParaRPr>
          </a:p>
        </p:txBody>
      </p:sp>
    </p:spTree>
    <p:extLst>
      <p:ext uri="{BB962C8B-B14F-4D97-AF65-F5344CB8AC3E}">
        <p14:creationId xmlns:p14="http://schemas.microsoft.com/office/powerpoint/2010/main" val="2510698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8C9704F-B5B7-4BA3-8C56-70405F71CA6E}"/>
              </a:ext>
            </a:extLst>
          </p:cNvPr>
          <p:cNvSpPr>
            <a:spLocks noGrp="1"/>
          </p:cNvSpPr>
          <p:nvPr>
            <p:ph type="title"/>
          </p:nvPr>
        </p:nvSpPr>
        <p:spPr>
          <a:xfrm>
            <a:off x="2484019" y="338774"/>
            <a:ext cx="6071063" cy="547688"/>
          </a:xfrm>
        </p:spPr>
        <p:txBody>
          <a:bodyPr/>
          <a:lstStyle/>
          <a:p>
            <a:pPr>
              <a:lnSpc>
                <a:spcPct val="107000"/>
              </a:lnSpc>
              <a:spcBef>
                <a:spcPts val="200"/>
              </a:spcBef>
            </a:pPr>
            <a:r>
              <a:rPr lang="en-GB"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rPr>
              <a:t>Template social media posts</a:t>
            </a:r>
            <a:endParaRPr lang="en-GB" b="1">
              <a:solidFill>
                <a:srgbClr val="005EB8"/>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1" name="Text Placeholder 7">
            <a:extLst>
              <a:ext uri="{FF2B5EF4-FFF2-40B4-BE49-F238E27FC236}">
                <a16:creationId xmlns:a16="http://schemas.microsoft.com/office/drawing/2014/main" id="{94358181-31B8-A756-42CB-6E914E13657B}"/>
              </a:ext>
              <a:ext uri="{C183D7F6-B498-43B3-948B-1728B52AA6E4}">
                <adec:decorative xmlns:adec="http://schemas.microsoft.com/office/drawing/2017/decorative" val="1"/>
              </a:ext>
            </a:extLst>
          </p:cNvPr>
          <p:cNvSpPr txBox="1">
            <a:spLocks/>
          </p:cNvSpPr>
          <p:nvPr/>
        </p:nvSpPr>
        <p:spPr>
          <a:xfrm>
            <a:off x="454738" y="2085502"/>
            <a:ext cx="3387819" cy="30024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graphicFrame>
        <p:nvGraphicFramePr>
          <p:cNvPr id="12" name="Table 11">
            <a:extLst>
              <a:ext uri="{FF2B5EF4-FFF2-40B4-BE49-F238E27FC236}">
                <a16:creationId xmlns:a16="http://schemas.microsoft.com/office/drawing/2014/main" id="{F7C440BE-3176-8A42-0887-3500D1698D58}"/>
              </a:ext>
            </a:extLst>
          </p:cNvPr>
          <p:cNvGraphicFramePr>
            <a:graphicFrameLocks noGrp="1"/>
          </p:cNvGraphicFramePr>
          <p:nvPr>
            <p:extLst>
              <p:ext uri="{D42A27DB-BD31-4B8C-83A1-F6EECF244321}">
                <p14:modId xmlns:p14="http://schemas.microsoft.com/office/powerpoint/2010/main" val="1947121978"/>
              </p:ext>
            </p:extLst>
          </p:nvPr>
        </p:nvGraphicFramePr>
        <p:xfrm>
          <a:off x="454738" y="1085588"/>
          <a:ext cx="11381662" cy="5054029"/>
        </p:xfrm>
        <a:graphic>
          <a:graphicData uri="http://schemas.openxmlformats.org/drawingml/2006/table">
            <a:tbl>
              <a:tblPr firstRow="1" firstCol="1" bandRow="1"/>
              <a:tblGrid>
                <a:gridCol w="11381662">
                  <a:extLst>
                    <a:ext uri="{9D8B030D-6E8A-4147-A177-3AD203B41FA5}">
                      <a16:colId xmlns:a16="http://schemas.microsoft.com/office/drawing/2014/main" val="200754029"/>
                    </a:ext>
                  </a:extLst>
                </a:gridCol>
              </a:tblGrid>
              <a:tr h="626988">
                <a:tc>
                  <a:txBody>
                    <a:bodyPr/>
                    <a:lstStyle/>
                    <a:p>
                      <a:r>
                        <a:rPr lang="en-GB" sz="1700" b="1">
                          <a:solidFill>
                            <a:srgbClr val="003087"/>
                          </a:solidFill>
                          <a:effectLst/>
                          <a:latin typeface="+mn-lt"/>
                          <a:ea typeface="Calibri" panose="020F0502020204030204" pitchFamily="34" charset="0"/>
                          <a:cs typeface="Times New Roman" panose="02020603050405020304" pitchFamily="18" charset="0"/>
                        </a:rPr>
                        <a:t>Audience: careers advisers/school outreach</a:t>
                      </a:r>
                    </a:p>
                    <a:p>
                      <a:endParaRPr lang="en-GB" sz="1700" b="1">
                        <a:solidFill>
                          <a:srgbClr val="003087"/>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700">
                          <a:solidFill>
                            <a:schemeClr val="tx1"/>
                          </a:solidFill>
                          <a:effectLst/>
                          <a:latin typeface="+mn-lt"/>
                          <a:cs typeface="Times New Roman" panose="02020603050405020304" pitchFamily="18" charset="0"/>
                        </a:rPr>
                        <a:t>#StepIntoTheNHS is a fantastic free resource for careers learning in schools. Young people in primary and secondary schools can learn about more than 350 different NHS careers and enter an exciting competition! </a:t>
                      </a:r>
                    </a:p>
                    <a:p>
                      <a:pPr>
                        <a:lnSpc>
                          <a:spcPct val="107000"/>
                        </a:lnSpc>
                        <a:spcAft>
                          <a:spcPts val="800"/>
                        </a:spcAft>
                      </a:pPr>
                      <a:r>
                        <a:rPr lang="en-GB" sz="1700">
                          <a:solidFill>
                            <a:schemeClr val="tx1"/>
                          </a:solidFill>
                          <a:effectLst/>
                          <a:latin typeface="+mn-lt"/>
                          <a:cs typeface="Times New Roman" panose="02020603050405020304" pitchFamily="18" charset="0"/>
                        </a:rPr>
                        <a:t>Download the one lesson launch for primary and secondary education at </a:t>
                      </a:r>
                      <a:r>
                        <a:rPr lang="en-GB" sz="1700" u="sng">
                          <a:solidFill>
                            <a:srgbClr val="003087"/>
                          </a:solidFill>
                          <a:effectLst/>
                          <a:latin typeface="+mn-lt"/>
                          <a:cs typeface="Times New Roman" panose="02020603050405020304" pitchFamily="18" charset="0"/>
                          <a:hlinkClick r:id="rId3">
                            <a:extLst>
                              <a:ext uri="{A12FA001-AC4F-418D-AE19-62706E023703}">
                                <ahyp:hlinkClr xmlns:ahyp="http://schemas.microsoft.com/office/drawing/2018/hyperlinkcolor" val="tx"/>
                              </a:ext>
                            </a:extLst>
                          </a:hlinkClick>
                        </a:rPr>
                        <a:t>https://www.stepintothenhs.nhs.uk/schools</a:t>
                      </a:r>
                      <a:endParaRPr lang="en-GB" sz="1700" u="sng">
                        <a:solidFill>
                          <a:srgbClr val="003087"/>
                        </a:solidFill>
                        <a:effectLst/>
                        <a:latin typeface="+mn-lt"/>
                        <a:cs typeface="Times New Roman" panose="02020603050405020304" pitchFamily="18" charset="0"/>
                      </a:endParaRPr>
                    </a:p>
                    <a:p>
                      <a:pPr>
                        <a:lnSpc>
                          <a:spcPct val="107000"/>
                        </a:lnSpc>
                        <a:spcAft>
                          <a:spcPts val="800"/>
                        </a:spcAft>
                      </a:pPr>
                      <a:endParaRPr lang="en-GB" sz="1700">
                        <a:solidFill>
                          <a:srgbClr val="003087"/>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7217436"/>
                  </a:ext>
                </a:extLst>
              </a:tr>
              <a:tr h="214030">
                <a:tc>
                  <a:txBody>
                    <a:bodyPr/>
                    <a:lstStyle/>
                    <a:p>
                      <a:pPr>
                        <a:lnSpc>
                          <a:spcPct val="107000"/>
                        </a:lnSpc>
                        <a:spcAft>
                          <a:spcPts val="800"/>
                        </a:spcAft>
                      </a:pPr>
                      <a:r>
                        <a:rPr lang="en-GB" sz="1700" b="1">
                          <a:solidFill>
                            <a:srgbClr val="003087"/>
                          </a:solidFill>
                          <a:effectLst/>
                          <a:latin typeface="+mn-lt"/>
                          <a:ea typeface="Arial" panose="020B0604020202020204" pitchFamily="34" charset="0"/>
                          <a:cs typeface="Times New Roman" panose="02020603050405020304" pitchFamily="18" charset="0"/>
                        </a:rPr>
                        <a:t>Audience: Teachers</a:t>
                      </a: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Looking to inspire young people in your school? Explore over 350 NHS careers available with the free, curriculum-linked ‘one lesson launch’ for KS2 and KS3. Visit </a:t>
                      </a:r>
                      <a:r>
                        <a:rPr lang="en-GB" sz="1600" u="sng">
                          <a:solidFill>
                            <a:schemeClr val="tx2"/>
                          </a:solidFill>
                          <a:effectLst/>
                          <a:latin typeface="+mn-lt"/>
                          <a:ea typeface="Arial"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https://www.stepintothenhs.nhs.uk/schools</a:t>
                      </a:r>
                      <a:endParaRPr lang="en-GB" sz="1600" u="sng">
                        <a:solidFill>
                          <a:schemeClr val="tx2"/>
                        </a:solidFill>
                        <a:effectLst/>
                        <a:latin typeface="+mn-lt"/>
                        <a:ea typeface="Arial" panose="020B0604020202020204" pitchFamily="34" charset="0"/>
                        <a:cs typeface="Times New Roman" panose="02020603050405020304" pitchFamily="18" charset="0"/>
                      </a:endParaRP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#StepIntoTheNHS</a:t>
                      </a:r>
                      <a:endParaRPr lang="en-GB" sz="1600">
                        <a:solidFill>
                          <a:schemeClr val="tx1"/>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700">
                        <a:solidFill>
                          <a:schemeClr val="tx1"/>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671661"/>
                  </a:ext>
                </a:extLst>
              </a:tr>
              <a:tr h="214030">
                <a:tc>
                  <a:txBody>
                    <a:bodyPr/>
                    <a:lstStyle/>
                    <a:p>
                      <a:pPr>
                        <a:lnSpc>
                          <a:spcPct val="107000"/>
                        </a:lnSpc>
                        <a:spcAft>
                          <a:spcPts val="800"/>
                        </a:spcAft>
                      </a:pPr>
                      <a:r>
                        <a:rPr lang="en-GB" sz="1700" b="1">
                          <a:solidFill>
                            <a:srgbClr val="003087"/>
                          </a:solidFill>
                          <a:effectLst/>
                          <a:latin typeface="+mn-lt"/>
                          <a:ea typeface="Calibri" panose="020F0502020204030204" pitchFamily="34" charset="0"/>
                          <a:cs typeface="Times New Roman" panose="02020603050405020304" pitchFamily="18" charset="0"/>
                        </a:rPr>
                        <a:t>Audience: Parents</a:t>
                      </a: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If you have school-age children, they can #StepIntoTheNHS this half-term and learn about the world of NHS careers. There’s also a fantastic competition for KS2 and KS3 – let their teacher know!</a:t>
                      </a:r>
                      <a:endParaRPr lang="en-GB" sz="1600">
                        <a:solidFill>
                          <a:schemeClr val="tx1"/>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Get started by taking our fun quiz: </a:t>
                      </a:r>
                      <a:r>
                        <a:rPr lang="en-GB" sz="1600" u="sng">
                          <a:solidFill>
                            <a:schemeClr val="tx2"/>
                          </a:solidFill>
                          <a:effectLst/>
                          <a:latin typeface="+mn-lt"/>
                          <a:ea typeface="Arial" panose="020B0604020202020204" pitchFamily="34" charset="0"/>
                          <a:cs typeface="Times New Roman" panose="02020603050405020304" pitchFamily="18" charset="0"/>
                        </a:rPr>
                        <a:t>https://www.stepintothenhs.nhs.uk/careers/take-the-test</a:t>
                      </a:r>
                      <a:endParaRPr lang="en-GB" sz="1600">
                        <a:solidFill>
                          <a:schemeClr val="tx2"/>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700">
                        <a:solidFill>
                          <a:schemeClr val="tx1"/>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483593"/>
                  </a:ext>
                </a:extLst>
              </a:tr>
            </a:tbl>
          </a:graphicData>
        </a:graphic>
      </p:graphicFrame>
    </p:spTree>
    <p:extLst>
      <p:ext uri="{BB962C8B-B14F-4D97-AF65-F5344CB8AC3E}">
        <p14:creationId xmlns:p14="http://schemas.microsoft.com/office/powerpoint/2010/main" val="1341321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E83E-4A40-4FF7-826B-FEDD36D0648E}"/>
              </a:ext>
            </a:extLst>
          </p:cNvPr>
          <p:cNvSpPr>
            <a:spLocks noGrp="1"/>
          </p:cNvSpPr>
          <p:nvPr>
            <p:ph type="title"/>
          </p:nvPr>
        </p:nvSpPr>
        <p:spPr>
          <a:xfrm>
            <a:off x="3324223" y="1275766"/>
            <a:ext cx="8127547" cy="765747"/>
          </a:xfrm>
        </p:spPr>
        <p:txBody>
          <a:bodyPr/>
          <a:lstStyle/>
          <a:p>
            <a:pPr>
              <a:lnSpc>
                <a:spcPct val="107000"/>
              </a:lnSpc>
              <a:spcBef>
                <a:spcPts val="200"/>
              </a:spcBef>
            </a:pPr>
            <a:r>
              <a:rPr lang="en-GB">
                <a:solidFill>
                  <a:srgbClr val="005EB8"/>
                </a:solidFill>
                <a:ea typeface="Arial" panose="020B0604020202020204" pitchFamily="34" charset="0"/>
                <a:cs typeface="Times New Roman" panose="02020603050405020304" pitchFamily="18" charset="0"/>
              </a:rPr>
              <a:t>Email template to arrange a school visit</a:t>
            </a:r>
            <a:endParaRPr lang="en-GB">
              <a:solidFill>
                <a:srgbClr val="005EB8"/>
              </a:solidFill>
              <a:ea typeface="Times New Roman" panose="02020603050405020304" pitchFamily="18" charset="0"/>
              <a:cs typeface="Times New Roman" panose="02020603050405020304" pitchFamily="18" charset="0"/>
            </a:endParaRPr>
          </a:p>
        </p:txBody>
      </p:sp>
      <p:pic>
        <p:nvPicPr>
          <p:cNvPr id="7" name="Picture Placeholder 6">
            <a:extLst>
              <a:ext uri="{FF2B5EF4-FFF2-40B4-BE49-F238E27FC236}">
                <a16:creationId xmlns:a16="http://schemas.microsoft.com/office/drawing/2014/main" id="{B276672F-D8A6-C044-9FD5-FFAE60EEDA2A}"/>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3882" y="1308735"/>
            <a:ext cx="2748987" cy="4670742"/>
          </a:xfrm>
        </p:spPr>
      </p:pic>
      <p:sp>
        <p:nvSpPr>
          <p:cNvPr id="8" name="Content Placeholder 2">
            <a:extLst>
              <a:ext uri="{FF2B5EF4-FFF2-40B4-BE49-F238E27FC236}">
                <a16:creationId xmlns:a16="http://schemas.microsoft.com/office/drawing/2014/main" id="{B3538A5F-1606-46C3-ADEE-46A7DB297320}"/>
              </a:ext>
            </a:extLst>
          </p:cNvPr>
          <p:cNvSpPr txBox="1">
            <a:spLocks/>
          </p:cNvSpPr>
          <p:nvPr/>
        </p:nvSpPr>
        <p:spPr>
          <a:xfrm>
            <a:off x="3324224" y="1906236"/>
            <a:ext cx="7766910" cy="1522764"/>
          </a:xfrm>
          <a:prstGeom prst="rect">
            <a:avLst/>
          </a:prstGeom>
        </p:spPr>
        <p:txBody>
          <a:bodyPr vert="horz" lIns="0" tIns="0" rIns="0" bIns="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solidFill>
                  <a:schemeClr val="tx1"/>
                </a:solidFill>
                <a:effectLst/>
                <a:ea typeface="Calibri" panose="020F0502020204030204" pitchFamily="34" charset="0"/>
                <a:cs typeface="Times New Roman" panose="02020603050405020304" pitchFamily="18" charset="0"/>
              </a:rPr>
              <a:t>Dear </a:t>
            </a:r>
            <a:r>
              <a:rPr lang="en-GB" sz="1600">
                <a:solidFill>
                  <a:schemeClr val="tx1"/>
                </a:solidFill>
                <a:effectLst/>
                <a:highlight>
                  <a:srgbClr val="FFFF00"/>
                </a:highlight>
                <a:ea typeface="Calibri" panose="020F0502020204030204" pitchFamily="34" charset="0"/>
                <a:cs typeface="Times New Roman" panose="02020603050405020304" pitchFamily="18" charset="0"/>
              </a:rPr>
              <a:t>[teacher name]</a:t>
            </a:r>
            <a:r>
              <a:rPr lang="en-GB" sz="1600">
                <a:solidFill>
                  <a:schemeClr val="tx1"/>
                </a:solidFill>
                <a:effectLst/>
                <a:ea typeface="Calibri" panose="020F0502020204030204" pitchFamily="34" charset="0"/>
                <a:cs typeface="Times New Roman" panose="02020603050405020304" pitchFamily="18" charset="0"/>
              </a:rPr>
              <a:t>,</a:t>
            </a:r>
          </a:p>
          <a:p>
            <a:pPr marL="0" indent="0">
              <a:buNone/>
            </a:pPr>
            <a:r>
              <a:rPr lang="en-GB" sz="1600">
                <a:solidFill>
                  <a:schemeClr val="tx1"/>
                </a:solidFill>
                <a:effectLst/>
                <a:ea typeface="Calibri" panose="020F0502020204030204" pitchFamily="34" charset="0"/>
                <a:cs typeface="Times New Roman" panose="02020603050405020304" pitchFamily="18" charset="0"/>
              </a:rPr>
              <a:t>I’m an NHS ambassador and would love to come into your school to tell your pupils about my role as a </a:t>
            </a:r>
            <a:r>
              <a:rPr lang="en-GB" sz="1600">
                <a:solidFill>
                  <a:schemeClr val="tx1"/>
                </a:solidFill>
                <a:effectLst/>
                <a:highlight>
                  <a:srgbClr val="FFFF00"/>
                </a:highlight>
                <a:ea typeface="Calibri" panose="020F0502020204030204" pitchFamily="34" charset="0"/>
                <a:cs typeface="Times New Roman" panose="02020603050405020304" pitchFamily="18" charset="0"/>
              </a:rPr>
              <a:t>[job role]</a:t>
            </a:r>
            <a:r>
              <a:rPr lang="en-GB" sz="1600">
                <a:solidFill>
                  <a:schemeClr val="tx1"/>
                </a:solidFill>
                <a:effectLst/>
                <a:ea typeface="Calibri" panose="020F0502020204030204" pitchFamily="34" charset="0"/>
                <a:cs typeface="Times New Roman" panose="02020603050405020304" pitchFamily="18" charset="0"/>
              </a:rPr>
              <a:t>.</a:t>
            </a:r>
          </a:p>
          <a:p>
            <a:pPr marL="0" indent="0">
              <a:buNone/>
            </a:pPr>
            <a:r>
              <a:rPr lang="en-GB" sz="1600">
                <a:solidFill>
                  <a:schemeClr val="tx1"/>
                </a:solidFill>
                <a:effectLst/>
                <a:ea typeface="Calibri" panose="020F0502020204030204" pitchFamily="34" charset="0"/>
                <a:cs typeface="Times New Roman" panose="02020603050405020304" pitchFamily="18" charset="0"/>
              </a:rPr>
              <a:t>I can also tell your pupils about the fantastic Step into the NHS </a:t>
            </a:r>
            <a:r>
              <a:rPr lang="en-GB" sz="1600" u="sng">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en-GB" sz="1600">
                <a:solidFill>
                  <a:srgbClr val="005EB8"/>
                </a:solidFill>
                <a:hlinkClick r:id="rId4">
                  <a:extLst>
                    <a:ext uri="{A12FA001-AC4F-418D-AE19-62706E023703}">
                      <ahyp:hlinkClr xmlns:ahyp="http://schemas.microsoft.com/office/drawing/2018/hyperlinkcolor" val="tx"/>
                    </a:ext>
                  </a:extLst>
                </a:hlinkClick>
              </a:rPr>
              <a:t>https://www.stepintothenhs.nhs.uk/schools</a:t>
            </a:r>
            <a:r>
              <a:rPr lang="en-GB" sz="1600"/>
              <a:t>)</a:t>
            </a:r>
            <a:r>
              <a:rPr lang="en-GB" sz="1600">
                <a:ea typeface="Calibri" panose="020F0502020204030204" pitchFamily="34" charset="0"/>
                <a:cs typeface="Times New Roman" panose="02020603050405020304" pitchFamily="18" charset="0"/>
              </a:rPr>
              <a:t> </a:t>
            </a:r>
            <a:r>
              <a:rPr lang="en-GB" sz="1600">
                <a:solidFill>
                  <a:schemeClr val="tx1"/>
                </a:solidFill>
                <a:effectLst/>
                <a:ea typeface="Calibri" panose="020F0502020204030204" pitchFamily="34" charset="0"/>
                <a:cs typeface="Times New Roman" panose="02020603050405020304" pitchFamily="18" charset="0"/>
              </a:rPr>
              <a:t>careers competition which is open for entries. </a:t>
            </a:r>
          </a:p>
          <a:p>
            <a:pPr marL="0" indent="0">
              <a:buNone/>
            </a:pPr>
            <a:r>
              <a:rPr lang="en-GB" sz="1600">
                <a:solidFill>
                  <a:schemeClr val="tx1"/>
                </a:solidFill>
                <a:effectLst/>
                <a:ea typeface="Calibri" panose="020F0502020204030204" pitchFamily="34" charset="0"/>
                <a:cs typeface="Times New Roman" panose="02020603050405020304" pitchFamily="18" charset="0"/>
              </a:rPr>
              <a:t>They’ll learn about over 350 NHS careers and learn there’s a job for everyone, no matter their background.</a:t>
            </a:r>
          </a:p>
          <a:p>
            <a:pPr marL="0" indent="0">
              <a:buNone/>
            </a:pPr>
            <a:r>
              <a:rPr lang="en-GB" sz="1600">
                <a:solidFill>
                  <a:schemeClr val="tx1"/>
                </a:solidFill>
                <a:effectLst/>
                <a:ea typeface="Calibri" panose="020F0502020204030204" pitchFamily="34" charset="0"/>
                <a:cs typeface="Times New Roman" panose="02020603050405020304" pitchFamily="18" charset="0"/>
              </a:rPr>
              <a:t>If you are interested, please let me know what dates and times are suitable for your school.</a:t>
            </a:r>
          </a:p>
          <a:p>
            <a:pPr marL="0" indent="0">
              <a:buNone/>
            </a:pPr>
            <a:r>
              <a:rPr lang="en-GB" sz="1600">
                <a:solidFill>
                  <a:schemeClr val="tx1"/>
                </a:solidFill>
                <a:effectLst/>
                <a:ea typeface="Calibri" panose="020F0502020204030204" pitchFamily="34" charset="0"/>
                <a:cs typeface="Times New Roman" panose="02020603050405020304" pitchFamily="18" charset="0"/>
              </a:rPr>
              <a:t>Thank you,</a:t>
            </a:r>
          </a:p>
          <a:p>
            <a:pPr marL="0" indent="0">
              <a:buNone/>
            </a:pPr>
            <a:r>
              <a:rPr lang="en-GB" sz="1600">
                <a:solidFill>
                  <a:schemeClr val="tx1"/>
                </a:solidFill>
                <a:effectLst/>
                <a:highlight>
                  <a:srgbClr val="FFFF00"/>
                </a:highlight>
                <a:ea typeface="Calibri" panose="020F0502020204030204" pitchFamily="34" charset="0"/>
                <a:cs typeface="Times New Roman" panose="02020603050405020304" pitchFamily="18" charset="0"/>
              </a:rPr>
              <a:t>[Your name]</a:t>
            </a:r>
            <a:endParaRPr lang="en-GB" sz="1600">
              <a:solidFill>
                <a:schemeClr val="tx1"/>
              </a:solidFill>
              <a:effectLst/>
              <a:ea typeface="Calibri" panose="020F0502020204030204" pitchFamily="34" charset="0"/>
              <a:cs typeface="Times New Roman" panose="02020603050405020304" pitchFamily="18" charset="0"/>
            </a:endParaRPr>
          </a:p>
          <a:p>
            <a:pPr marL="0" indent="0">
              <a:buNone/>
            </a:pPr>
            <a:r>
              <a:rPr lang="en-GB" sz="1600" b="1">
                <a:solidFill>
                  <a:schemeClr val="tx1"/>
                </a:solidFill>
                <a:effectLst/>
                <a:ea typeface="Calibri" panose="020F0502020204030204" pitchFamily="34" charset="0"/>
                <a:cs typeface="Times New Roman" panose="02020603050405020304" pitchFamily="18" charset="0"/>
              </a:rPr>
              <a:t>Step into the NHS ambassador</a:t>
            </a:r>
            <a:endParaRPr lang="en-GB" sz="1600">
              <a:solidFill>
                <a:schemeClr val="tx1"/>
              </a:solidFill>
              <a:effectLst/>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5AE8EBFB-AECD-77E9-08B4-14B6E8D147C5}"/>
              </a:ext>
            </a:extLst>
          </p:cNvPr>
          <p:cNvSpPr txBox="1">
            <a:spLocks/>
          </p:cNvSpPr>
          <p:nvPr/>
        </p:nvSpPr>
        <p:spPr>
          <a:xfrm>
            <a:off x="487680" y="575564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a:lnSpc>
                <a:spcPct val="100000"/>
              </a:lnSpc>
              <a:spcBef>
                <a:spcPts val="0"/>
              </a:spcBef>
              <a:defRPr/>
            </a:pPr>
            <a:r>
              <a:rPr lang="en-GB">
                <a:solidFill>
                  <a:srgbClr val="FFFFFF"/>
                </a:solidFill>
                <a:latin typeface="Arial" panose="020B0604020202020204"/>
                <a:ea typeface="+mn-ea"/>
                <a:cs typeface="+mn-cs"/>
              </a:rPr>
              <a:t>Email template</a:t>
            </a:r>
          </a:p>
        </p:txBody>
      </p:sp>
    </p:spTree>
    <p:extLst>
      <p:ext uri="{BB962C8B-B14F-4D97-AF65-F5344CB8AC3E}">
        <p14:creationId xmlns:p14="http://schemas.microsoft.com/office/powerpoint/2010/main" val="1831969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7AEF7-866E-8FB5-406D-B149871B810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C3FAFAB-8EB0-960E-B7E8-87621A728E17}"/>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612" r="23612"/>
          <a:stretch/>
        </p:blipFill>
        <p:spPr>
          <a:xfrm>
            <a:off x="-3882" y="1308735"/>
            <a:ext cx="2748987" cy="4670742"/>
          </a:xfrm>
        </p:spPr>
      </p:pic>
      <p:sp>
        <p:nvSpPr>
          <p:cNvPr id="6" name="Title 1">
            <a:extLst>
              <a:ext uri="{FF2B5EF4-FFF2-40B4-BE49-F238E27FC236}">
                <a16:creationId xmlns:a16="http://schemas.microsoft.com/office/drawing/2014/main" id="{FC0FAD67-8C70-1879-E7FB-7B99EF0405BF}"/>
              </a:ext>
              <a:ext uri="{C183D7F6-B498-43B3-948B-1728B52AA6E4}">
                <adec:decorative xmlns:adec="http://schemas.microsoft.com/office/drawing/2017/decorative" val="1"/>
              </a:ext>
            </a:extLst>
          </p:cNvPr>
          <p:cNvSpPr txBox="1">
            <a:spLocks/>
          </p:cNvSpPr>
          <p:nvPr/>
        </p:nvSpPr>
        <p:spPr>
          <a:xfrm>
            <a:off x="3000375" y="677790"/>
            <a:ext cx="6866963" cy="529859"/>
          </a:xfrm>
          <a:prstGeom prst="rect">
            <a:avLst/>
          </a:prstGeom>
        </p:spPr>
        <p:txBody>
          <a:bodyPr vert="horz" lIns="0" tIns="0" rIns="0" bIns="0" rtlCol="0" anchor="t" anchorCtr="0">
            <a:noAutofit/>
          </a:bodyPr>
          <a:lstStyle>
            <a:lvl1pPr marL="0" algn="l" defTabSz="914400" rtl="0" eaLnBrk="1" latinLnBrk="0" hangingPunct="1">
              <a:lnSpc>
                <a:spcPct val="90000"/>
              </a:lnSpc>
              <a:spcBef>
                <a:spcPct val="0"/>
              </a:spcBef>
              <a:buNone/>
              <a:defRPr lang="en-GB" sz="3200" b="1" kern="1200" noProof="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a:ln>
                <a:noFill/>
              </a:ln>
              <a:solidFill>
                <a:srgbClr val="003087"/>
              </a:solidFill>
              <a:effectLst/>
              <a:uLnTx/>
              <a:uFillTx/>
              <a:latin typeface="Arial" panose="020B0604020202020204"/>
              <a:ea typeface="+mj-ea"/>
              <a:cs typeface="+mj-cs"/>
            </a:endParaRPr>
          </a:p>
        </p:txBody>
      </p:sp>
      <p:sp>
        <p:nvSpPr>
          <p:cNvPr id="5" name="Content Placeholder 6">
            <a:extLst>
              <a:ext uri="{FF2B5EF4-FFF2-40B4-BE49-F238E27FC236}">
                <a16:creationId xmlns:a16="http://schemas.microsoft.com/office/drawing/2014/main" id="{ABEF0868-4C6F-0405-BA6E-AA4214DF1C73}"/>
              </a:ext>
            </a:extLst>
          </p:cNvPr>
          <p:cNvSpPr>
            <a:spLocks noGrp="1"/>
          </p:cNvSpPr>
          <p:nvPr>
            <p:ph idx="1"/>
          </p:nvPr>
        </p:nvSpPr>
        <p:spPr>
          <a:xfrm>
            <a:off x="3000375" y="190940"/>
            <a:ext cx="8780145" cy="4255598"/>
          </a:xfrm>
        </p:spPr>
        <p:txBody>
          <a:bodyPr vert="horz" lIns="0" tIns="0" rIns="0" bIns="0" rtlCol="0" anchor="t">
            <a:noAutofit/>
          </a:bodyPr>
          <a:lstStyle/>
          <a:p>
            <a:r>
              <a:rPr lang="en-GB" sz="2400" b="1" dirty="0">
                <a:solidFill>
                  <a:srgbClr val="005EB8"/>
                </a:solidFill>
                <a:effectLst/>
                <a:latin typeface="+mj-lt"/>
                <a:ea typeface="Arial" panose="020B0604020202020204" pitchFamily="34" charset="0"/>
                <a:cs typeface="Times New Roman"/>
              </a:rPr>
              <a:t>Email to schools about the competition</a:t>
            </a:r>
            <a:r>
              <a:rPr lang="en-GB" dirty="0"/>
              <a:t> </a:t>
            </a:r>
          </a:p>
          <a:p>
            <a:endParaRPr lang="en-GB" sz="1200"/>
          </a:p>
          <a:p>
            <a:r>
              <a:rPr lang="en-GB" sz="1400" dirty="0"/>
              <a:t>Dear </a:t>
            </a:r>
            <a:r>
              <a:rPr lang="en-GB" sz="1400" dirty="0">
                <a:highlight>
                  <a:srgbClr val="FFFF00"/>
                </a:highlight>
              </a:rPr>
              <a:t>[teacher name/school],</a:t>
            </a:r>
            <a:endParaRPr lang="en-GB" sz="1400" dirty="0">
              <a:highlight>
                <a:srgbClr val="FFFF00"/>
              </a:highlight>
              <a:cs typeface="Arial"/>
            </a:endParaRPr>
          </a:p>
          <a:p>
            <a:r>
              <a:rPr lang="en-GB" sz="1400" dirty="0"/>
              <a:t>I hope you're well! As an NHS ambassador, I'm excited to tell you about the Step into the NHS careers competition – a fantastic opportunity for your pupils to discover NHS careers they never knew existed. </a:t>
            </a:r>
            <a:endParaRPr lang="en-GB" sz="1400" dirty="0">
              <a:cs typeface="Arial"/>
            </a:endParaRPr>
          </a:p>
          <a:p>
            <a:r>
              <a:rPr lang="en-GB" sz="1400" dirty="0"/>
              <a:t>This free competition helps young people explore over 350 NHS roles and discover that there's a place for everyone in healthcare, whatever their background.</a:t>
            </a:r>
            <a:endParaRPr lang="en-GB" sz="1400" dirty="0">
              <a:cs typeface="Arial"/>
            </a:endParaRPr>
          </a:p>
          <a:p>
            <a:r>
              <a:rPr lang="en-GB" sz="1400" dirty="0"/>
              <a:t>What do pupils need to do?</a:t>
            </a:r>
            <a:endParaRPr lang="en-GB" sz="1400" dirty="0">
              <a:cs typeface="Arial"/>
            </a:endParaRPr>
          </a:p>
          <a:p>
            <a:r>
              <a:rPr lang="en-GB" sz="1400" i="1" dirty="0"/>
              <a:t>KS2:</a:t>
            </a:r>
            <a:r>
              <a:rPr lang="en-GB" sz="1400" dirty="0"/>
              <a:t> Choose up to three NHS jobs and creatively share what they've learnt about them (working alone or in pairs).</a:t>
            </a:r>
            <a:endParaRPr lang="en-GB" sz="1400" dirty="0">
              <a:cs typeface="Arial"/>
            </a:endParaRPr>
          </a:p>
          <a:p>
            <a:r>
              <a:rPr lang="en-GB" sz="1400" i="1" dirty="0"/>
              <a:t>KS3:</a:t>
            </a:r>
            <a:r>
              <a:rPr lang="en-GB" sz="1400" dirty="0"/>
              <a:t> Design a job advert for one NHS role of their choice.</a:t>
            </a:r>
            <a:endParaRPr lang="en-GB" sz="1400" dirty="0">
              <a:cs typeface="Arial"/>
            </a:endParaRPr>
          </a:p>
          <a:p>
            <a:r>
              <a:rPr lang="en-GB" sz="1400" dirty="0"/>
              <a:t>Great prizes await! Winning entries will be displayed publicly, plus there are Amazon vouchers, goody bags and certificates to be won.</a:t>
            </a:r>
            <a:endParaRPr lang="en-GB" sz="1400" dirty="0">
              <a:cs typeface="Arial"/>
            </a:endParaRPr>
          </a:p>
          <a:p>
            <a:r>
              <a:rPr lang="en-GB" sz="1400" dirty="0"/>
              <a:t>Getting started is simple, download the '</a:t>
            </a:r>
            <a:r>
              <a:rPr lang="en-GB" sz="1400" dirty="0">
                <a:hlinkClick r:id="rId4">
                  <a:extLst>
                    <a:ext uri="{A12FA001-AC4F-418D-AE19-62706E023703}">
                      <ahyp:hlinkClr xmlns:ahyp="http://schemas.microsoft.com/office/drawing/2018/hyperlinkcolor" val="tx"/>
                    </a:ext>
                  </a:extLst>
                </a:hlinkClick>
              </a:rPr>
              <a:t>one lesson launch' pack</a:t>
            </a:r>
            <a:r>
              <a:rPr lang="en-GB" sz="1400" dirty="0"/>
              <a:t> </a:t>
            </a:r>
            <a:r>
              <a:rPr lang="en-GB" sz="1400" dirty="0">
                <a:solidFill>
                  <a:srgbClr val="003087"/>
                </a:solidFill>
              </a:rPr>
              <a:t>– </a:t>
            </a:r>
            <a:r>
              <a:rPr lang="en-GB" sz="1400" dirty="0"/>
              <a:t>everything you need to get pupils started in just one hour, including videos, worksheets and engaging activities.</a:t>
            </a:r>
            <a:endParaRPr lang="en-GB" sz="1400" dirty="0">
              <a:cs typeface="Arial"/>
            </a:endParaRPr>
          </a:p>
          <a:p>
            <a:r>
              <a:rPr lang="en-GB" sz="1400" dirty="0"/>
              <a:t>The NHS are also offering a special opportunity to join the Step into the NHS Day, in March 2026 for a live broadcast to schools where pupils can hear directly from NHS staff, ask questions and explore inspiring career pathways. Sign-up details for </a:t>
            </a:r>
            <a:r>
              <a:rPr lang="en-GB" sz="1400" dirty="0">
                <a:hlinkClick r:id="rId5">
                  <a:extLst>
                    <a:ext uri="{A12FA001-AC4F-418D-AE19-62706E023703}">
                      <ahyp:hlinkClr xmlns:ahyp="http://schemas.microsoft.com/office/drawing/2018/hyperlinkcolor" val="tx"/>
                    </a:ext>
                  </a:extLst>
                </a:hlinkClick>
              </a:rPr>
              <a:t>KS2</a:t>
            </a:r>
            <a:r>
              <a:rPr lang="en-GB" sz="1400" dirty="0"/>
              <a:t> and </a:t>
            </a:r>
            <a:r>
              <a:rPr lang="en-GB" sz="1400" dirty="0">
                <a:hlinkClick r:id="rId6">
                  <a:extLst>
                    <a:ext uri="{A12FA001-AC4F-418D-AE19-62706E023703}">
                      <ahyp:hlinkClr xmlns:ahyp="http://schemas.microsoft.com/office/drawing/2018/hyperlinkcolor" val="tx"/>
                    </a:ext>
                  </a:extLst>
                </a:hlinkClick>
              </a:rPr>
              <a:t>KS3</a:t>
            </a:r>
            <a:r>
              <a:rPr lang="en-GB" sz="1400" dirty="0"/>
              <a:t> can be found here. </a:t>
            </a:r>
            <a:endParaRPr lang="en-GB" sz="1400" dirty="0">
              <a:cs typeface="Arial"/>
            </a:endParaRPr>
          </a:p>
          <a:p>
            <a:r>
              <a:rPr lang="en-GB" sz="1400" dirty="0"/>
              <a:t>This competition is a wonderful way to inspire your pupils about healthcare careers whilst linking to your curriculum.</a:t>
            </a:r>
            <a:endParaRPr lang="en-GB" sz="1400" dirty="0">
              <a:cs typeface="Arial" panose="020B0604020202020204"/>
            </a:endParaRPr>
          </a:p>
          <a:p>
            <a:r>
              <a:rPr lang="en-GB" sz="1400" dirty="0"/>
              <a:t>Best of luck!</a:t>
            </a:r>
            <a:endParaRPr lang="en-GB" sz="1400" dirty="0">
              <a:cs typeface="Arial" panose="020B0604020202020204"/>
            </a:endParaRPr>
          </a:p>
          <a:p>
            <a:r>
              <a:rPr lang="en-GB" sz="1400" dirty="0">
                <a:highlight>
                  <a:srgbClr val="FFFF00"/>
                </a:highlight>
              </a:rPr>
              <a:t>[Your name]</a:t>
            </a:r>
            <a:br>
              <a:rPr lang="en-GB" sz="1400" dirty="0"/>
            </a:br>
            <a:r>
              <a:rPr lang="en-GB" sz="1400" dirty="0"/>
              <a:t>Step into the NHS Ambassador</a:t>
            </a:r>
            <a:endParaRPr lang="en-GB" sz="1400" dirty="0">
              <a:cs typeface="Arial"/>
            </a:endParaRPr>
          </a:p>
          <a:p>
            <a:pPr>
              <a:lnSpc>
                <a:spcPct val="107000"/>
              </a:lnSpc>
              <a:spcBef>
                <a:spcPts val="200"/>
              </a:spcBef>
            </a:pPr>
            <a:endParaRPr lang="en-GB" sz="2400" b="1">
              <a:solidFill>
                <a:srgbClr val="005EB8"/>
              </a:solidFill>
              <a:effectLst/>
              <a:latin typeface="+mj-lt"/>
              <a:ea typeface="Times New Roman" panose="02020603050405020304" pitchFamily="18" charset="0"/>
              <a:cs typeface="Times New Roman" panose="02020603050405020304" pitchFamily="18" charset="0"/>
            </a:endParaRPr>
          </a:p>
        </p:txBody>
      </p:sp>
      <p:sp>
        <p:nvSpPr>
          <p:cNvPr id="3" name="Title 3">
            <a:extLst>
              <a:ext uri="{FF2B5EF4-FFF2-40B4-BE49-F238E27FC236}">
                <a16:creationId xmlns:a16="http://schemas.microsoft.com/office/drawing/2014/main" id="{4CE4EAA8-B4B0-3FCE-6A27-FCFABC46F8A0}"/>
              </a:ext>
            </a:extLst>
          </p:cNvPr>
          <p:cNvSpPr txBox="1">
            <a:spLocks noGrp="1"/>
          </p:cNvSpPr>
          <p:nvPr>
            <p:ph type="title" idx="4294967295"/>
          </p:nvPr>
        </p:nvSpPr>
        <p:spPr>
          <a:xfrm>
            <a:off x="615315" y="570484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algn="l" defTabSz="914400" rtl="0" eaLnBrk="1" latinLnBrk="0" hangingPunct="1">
              <a:lnSpc>
                <a:spcPct val="90000"/>
              </a:lnSpc>
              <a:spcBef>
                <a:spcPct val="0"/>
              </a:spcBef>
              <a:buNone/>
              <a:defRPr lang="en-GB" sz="3200" b="1" kern="1200" noProof="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Arial" panose="020B0604020202020204"/>
                <a:ea typeface="+mn-ea"/>
                <a:cs typeface="+mn-cs"/>
              </a:rPr>
              <a:t>Email template</a:t>
            </a:r>
          </a:p>
        </p:txBody>
      </p:sp>
    </p:spTree>
    <p:extLst>
      <p:ext uri="{BB962C8B-B14F-4D97-AF65-F5344CB8AC3E}">
        <p14:creationId xmlns:p14="http://schemas.microsoft.com/office/powerpoint/2010/main" val="1531382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E83E-4A40-4FF7-826B-FEDD36D0648E}"/>
              </a:ext>
            </a:extLst>
          </p:cNvPr>
          <p:cNvSpPr>
            <a:spLocks noGrp="1"/>
          </p:cNvSpPr>
          <p:nvPr>
            <p:ph type="title"/>
          </p:nvPr>
        </p:nvSpPr>
        <p:spPr>
          <a:xfrm>
            <a:off x="3046318" y="1094122"/>
            <a:ext cx="5543551" cy="765747"/>
          </a:xfrm>
        </p:spPr>
        <p:txBody>
          <a:bodyPr/>
          <a:lstStyle/>
          <a:p>
            <a:r>
              <a:rPr lang="en-US">
                <a:solidFill>
                  <a:srgbClr val="005EB8"/>
                </a:solidFill>
              </a:rPr>
              <a:t>Newsletter submission</a:t>
            </a:r>
            <a:br>
              <a:rPr lang="en-US"/>
            </a:br>
            <a:endParaRPr lang="en-US"/>
          </a:p>
        </p:txBody>
      </p:sp>
      <p:pic>
        <p:nvPicPr>
          <p:cNvPr id="7" name="Picture Placeholder 6" descr="A person standing in a room&#10;&#10;Description automatically generated">
            <a:extLst>
              <a:ext uri="{FF2B5EF4-FFF2-40B4-BE49-F238E27FC236}">
                <a16:creationId xmlns:a16="http://schemas.microsoft.com/office/drawing/2014/main" id="{B276672F-D8A6-C044-9FD5-FFAE60EEDA2A}"/>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
        <p:nvSpPr>
          <p:cNvPr id="8" name="Content Placeholder 2">
            <a:extLst>
              <a:ext uri="{FF2B5EF4-FFF2-40B4-BE49-F238E27FC236}">
                <a16:creationId xmlns:a16="http://schemas.microsoft.com/office/drawing/2014/main" id="{B3538A5F-1606-46C3-ADEE-46A7DB297320}"/>
              </a:ext>
            </a:extLst>
          </p:cNvPr>
          <p:cNvSpPr txBox="1">
            <a:spLocks/>
          </p:cNvSpPr>
          <p:nvPr/>
        </p:nvSpPr>
        <p:spPr>
          <a:xfrm>
            <a:off x="3046318" y="1717977"/>
            <a:ext cx="7788425" cy="1522764"/>
          </a:xfrm>
          <a:prstGeom prst="rect">
            <a:avLst/>
          </a:prstGeom>
        </p:spPr>
        <p:txBody>
          <a:bodyPr vert="horz" lIns="0" tIns="0" rIns="0" bIns="0" numCol="1"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tx1"/>
                </a:solidFill>
                <a:effectLst/>
                <a:latin typeface="Arial"/>
                <a:ea typeface="Calibri"/>
                <a:cs typeface="Times New Roman"/>
              </a:rPr>
              <a:t>Schools can enter an exciting NHS careers competition to explore the more than 350 NHS roles.</a:t>
            </a:r>
          </a:p>
          <a:p>
            <a:pPr marL="0" indent="0">
              <a:buNone/>
            </a:pPr>
            <a:r>
              <a:rPr lang="en-GB" sz="1600" dirty="0">
                <a:solidFill>
                  <a:schemeClr val="tx1"/>
                </a:solidFill>
                <a:effectLst/>
                <a:latin typeface="Arial"/>
                <a:ea typeface="Calibri"/>
                <a:cs typeface="Times New Roman"/>
              </a:rPr>
              <a:t>Step into the NHS is</a:t>
            </a:r>
            <a:r>
              <a:rPr lang="en-GB" sz="1600" dirty="0">
                <a:effectLst/>
                <a:latin typeface="Arial"/>
                <a:ea typeface="Calibri"/>
                <a:cs typeface="Times New Roman"/>
              </a:rPr>
              <a:t> </a:t>
            </a:r>
            <a:r>
              <a:rPr lang="en-GB" sz="1600" dirty="0">
                <a:solidFill>
                  <a:schemeClr val="tx1"/>
                </a:solidFill>
                <a:effectLst/>
                <a:latin typeface="Arial"/>
                <a:ea typeface="Calibri"/>
                <a:cs typeface="Times New Roman"/>
              </a:rPr>
              <a:t>asking students in KS2 and KS3 to get creative, highlighting the amazing careers in the NHS.  </a:t>
            </a:r>
            <a:endParaRPr lang="en-GB" sz="1600" dirty="0">
              <a:solidFill>
                <a:schemeClr val="tx1"/>
              </a:solidFill>
              <a:latin typeface="Arial"/>
              <a:ea typeface="Calibri"/>
              <a:cs typeface="Times New Roman"/>
            </a:endParaRPr>
          </a:p>
          <a:p>
            <a:pPr marL="0" indent="0">
              <a:buNone/>
            </a:pPr>
            <a:r>
              <a:rPr lang="en-GB" sz="1600" dirty="0">
                <a:solidFill>
                  <a:schemeClr val="tx1"/>
                </a:solidFill>
                <a:effectLst/>
                <a:latin typeface="Arial"/>
                <a:ea typeface="Calibri"/>
                <a:cs typeface="Times New Roman"/>
              </a:rPr>
              <a:t>The national winners will see their entry displayed in public for their local community to see!</a:t>
            </a:r>
          </a:p>
          <a:p>
            <a:pPr marL="0" indent="0">
              <a:buNone/>
            </a:pPr>
            <a:r>
              <a:rPr lang="en-GB" sz="1600" dirty="0">
                <a:solidFill>
                  <a:schemeClr val="tx1"/>
                </a:solidFill>
                <a:effectLst/>
                <a:latin typeface="Arial"/>
                <a:ea typeface="Calibri"/>
                <a:cs typeface="Times New Roman"/>
              </a:rPr>
              <a:t>Teachers can get started by downloading the KS2 and KS3 ‘one lesson launch’ resources. These curriculum-linked classroom pack contains videos, worksheets and activities that inspires pupils to learn that there’s an NHS job for everyone, no matter their background.</a:t>
            </a:r>
          </a:p>
          <a:p>
            <a:pPr marL="0" indent="0">
              <a:buNone/>
            </a:pPr>
            <a:r>
              <a:rPr lang="en-GB" sz="1600" dirty="0">
                <a:solidFill>
                  <a:schemeClr val="tx1"/>
                </a:solidFill>
                <a:effectLst/>
                <a:latin typeface="Arial"/>
                <a:ea typeface="Calibri"/>
                <a:cs typeface="Times New Roman"/>
              </a:rPr>
              <a:t>Find out more on the Step into the NHS </a:t>
            </a:r>
            <a:r>
              <a:rPr lang="en-GB" sz="1600" u="sng" dirty="0">
                <a:effectLst/>
                <a:latin typeface="Arial"/>
                <a:ea typeface="Calibri"/>
                <a:cs typeface="Times New Roman"/>
                <a:hlinkClick r:id="rId4">
                  <a:extLst>
                    <a:ext uri="{A12FA001-AC4F-418D-AE19-62706E023703}">
                      <ahyp:hlinkClr xmlns:ahyp="http://schemas.microsoft.com/office/drawing/2018/hyperlinkcolor" val="tx"/>
                    </a:ext>
                  </a:extLst>
                </a:hlinkClick>
              </a:rPr>
              <a:t>(</a:t>
            </a:r>
            <a:r>
              <a:rPr lang="en-GB" sz="1600" dirty="0">
                <a:hlinkClick r:id="rId4">
                  <a:extLst>
                    <a:ext uri="{A12FA001-AC4F-418D-AE19-62706E023703}">
                      <ahyp:hlinkClr xmlns:ahyp="http://schemas.microsoft.com/office/drawing/2018/hyperlinkcolor" val="tx"/>
                    </a:ext>
                  </a:extLst>
                </a:hlinkClick>
              </a:rPr>
              <a:t>https://www.stepintothenhs.nhs.uk/schools</a:t>
            </a:r>
            <a:r>
              <a:rPr lang="en-GB" sz="1600" dirty="0"/>
              <a:t>) </a:t>
            </a:r>
            <a:r>
              <a:rPr lang="en-GB" sz="1600" dirty="0">
                <a:solidFill>
                  <a:schemeClr val="tx1"/>
                </a:solidFill>
                <a:effectLst/>
                <a:latin typeface="Arial"/>
                <a:ea typeface="Calibri"/>
                <a:cs typeface="Times New Roman"/>
              </a:rPr>
              <a:t>website. The deadline for competition entries is </a:t>
            </a:r>
            <a:r>
              <a:rPr lang="en-GB" sz="1600" b="1" dirty="0">
                <a:solidFill>
                  <a:schemeClr val="tx1"/>
                </a:solidFill>
                <a:effectLst/>
                <a:latin typeface="Arial"/>
                <a:ea typeface="Calibri"/>
                <a:cs typeface="Times New Roman"/>
              </a:rPr>
              <a:t>30 April </a:t>
            </a:r>
            <a:r>
              <a:rPr lang="en-GB" sz="1600" b="1" dirty="0">
                <a:solidFill>
                  <a:schemeClr val="tx1"/>
                </a:solidFill>
                <a:latin typeface="Arial"/>
                <a:ea typeface="Calibri"/>
                <a:cs typeface="Times New Roman"/>
              </a:rPr>
              <a:t>2026!</a:t>
            </a:r>
            <a:endParaRPr lang="en-GB" sz="1600" b="1" dirty="0">
              <a:solidFill>
                <a:schemeClr val="tx1"/>
              </a:solidFill>
              <a:effectLst/>
              <a:latin typeface="Arial"/>
              <a:ea typeface="Calibri"/>
              <a:cs typeface="Times New Roman"/>
            </a:endParaRPr>
          </a:p>
        </p:txBody>
      </p:sp>
    </p:spTree>
    <p:extLst>
      <p:ext uri="{BB962C8B-B14F-4D97-AF65-F5344CB8AC3E}">
        <p14:creationId xmlns:p14="http://schemas.microsoft.com/office/powerpoint/2010/main" val="3714341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74CD-C244-A8B4-9554-CF5A29796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B913F-68D1-67A4-832B-82B001CF542D}"/>
              </a:ext>
            </a:extLst>
          </p:cNvPr>
          <p:cNvSpPr>
            <a:spLocks noGrp="1"/>
          </p:cNvSpPr>
          <p:nvPr>
            <p:ph type="title"/>
          </p:nvPr>
        </p:nvSpPr>
        <p:spPr>
          <a:xfrm>
            <a:off x="564836" y="1121719"/>
            <a:ext cx="10515600" cy="1325563"/>
          </a:xfrm>
        </p:spPr>
        <p:txBody>
          <a:bodyPr>
            <a:normAutofit/>
          </a:bodyPr>
          <a:lstStyle/>
          <a:p>
            <a:r>
              <a:rPr lang="en-US" sz="2800">
                <a:solidFill>
                  <a:srgbClr val="005EB8"/>
                </a:solidFill>
                <a:latin typeface="Arial"/>
                <a:cs typeface="Arial"/>
              </a:rPr>
              <a:t>Online galleries</a:t>
            </a:r>
            <a:endParaRPr lang="en-GB" sz="2800"/>
          </a:p>
        </p:txBody>
      </p:sp>
      <p:sp>
        <p:nvSpPr>
          <p:cNvPr id="9" name="TextBox 8">
            <a:extLst>
              <a:ext uri="{FF2B5EF4-FFF2-40B4-BE49-F238E27FC236}">
                <a16:creationId xmlns:a16="http://schemas.microsoft.com/office/drawing/2014/main" id="{7AB90502-76B6-0BC8-2D8D-F254B5B708FC}"/>
              </a:ext>
            </a:extLst>
          </p:cNvPr>
          <p:cNvSpPr txBox="1"/>
          <p:nvPr/>
        </p:nvSpPr>
        <p:spPr>
          <a:xfrm>
            <a:off x="955256" y="6076480"/>
            <a:ext cx="9968872" cy="784830"/>
          </a:xfrm>
          <a:prstGeom prst="rect">
            <a:avLst/>
          </a:prstGeom>
          <a:noFill/>
        </p:spPr>
        <p:txBody>
          <a:bodyPr wrap="square" lIns="91440" tIns="45720" rIns="91440" bIns="45720" anchor="t">
            <a:spAutoFit/>
          </a:bodyPr>
          <a:lstStyle/>
          <a:p>
            <a:pPr algn="ctr" defTabSz="457200">
              <a:spcBef>
                <a:spcPts val="600"/>
              </a:spcBef>
              <a:buClr>
                <a:srgbClr val="005EB8"/>
              </a:buClr>
              <a:buSzPct val="85000"/>
            </a:pPr>
            <a:r>
              <a:rPr lang="en-GB" sz="2000" b="1">
                <a:latin typeface="Arial"/>
                <a:cs typeface="Arial"/>
              </a:rPr>
              <a:t>KS2 – </a:t>
            </a:r>
            <a:r>
              <a:rPr lang="en-GB" sz="2000">
                <a:solidFill>
                  <a:srgbClr val="005EB8"/>
                </a:solidFill>
                <a:latin typeface="Arial"/>
                <a:cs typeface="Arial"/>
                <a:hlinkClick r:id="rId6">
                  <a:extLst>
                    <a:ext uri="{A12FA001-AC4F-418D-AE19-62706E023703}">
                      <ahyp:hlinkClr xmlns:ahyp="http://schemas.microsoft.com/office/drawing/2018/hyperlinkcolor" val="tx"/>
                    </a:ext>
                  </a:extLst>
                </a:hlinkClick>
              </a:rPr>
              <a:t>stepintothenhs.nhs.uk/primary-schools/online-gallery</a:t>
            </a:r>
            <a:r>
              <a:rPr lang="en-GB" sz="2000">
                <a:solidFill>
                  <a:srgbClr val="005EB8"/>
                </a:solidFill>
                <a:latin typeface="Arial"/>
                <a:cs typeface="Arial"/>
              </a:rPr>
              <a:t>  </a:t>
            </a:r>
          </a:p>
          <a:p>
            <a:pPr algn="ctr" defTabSz="457200">
              <a:spcBef>
                <a:spcPts val="600"/>
              </a:spcBef>
              <a:buClr>
                <a:srgbClr val="005EB8"/>
              </a:buClr>
              <a:buSzPct val="85000"/>
            </a:pPr>
            <a:r>
              <a:rPr lang="en-GB" sz="2000" b="1">
                <a:latin typeface="Arial"/>
                <a:cs typeface="Arial"/>
              </a:rPr>
              <a:t>KS3 – </a:t>
            </a:r>
            <a:r>
              <a:rPr lang="en-GB" sz="2000">
                <a:solidFill>
                  <a:srgbClr val="005EB8"/>
                </a:solidFill>
                <a:latin typeface="Arial"/>
                <a:cs typeface="Arial"/>
                <a:hlinkClick r:id="rId7">
                  <a:extLst>
                    <a:ext uri="{A12FA001-AC4F-418D-AE19-62706E023703}">
                      <ahyp:hlinkClr xmlns:ahyp="http://schemas.microsoft.com/office/drawing/2018/hyperlinkcolor" val="tx"/>
                    </a:ext>
                  </a:extLst>
                </a:hlinkClick>
              </a:rPr>
              <a:t>stepintothenhs.nhs.uk/secondary-schools/online-gallery</a:t>
            </a:r>
            <a:r>
              <a:rPr lang="en-GB" sz="2000">
                <a:solidFill>
                  <a:srgbClr val="005EB8"/>
                </a:solidFill>
                <a:latin typeface="Arial"/>
                <a:cs typeface="Arial"/>
              </a:rPr>
              <a:t> </a:t>
            </a:r>
          </a:p>
        </p:txBody>
      </p:sp>
      <p:sp>
        <p:nvSpPr>
          <p:cNvPr id="6" name="TextBox 5">
            <a:extLst>
              <a:ext uri="{FF2B5EF4-FFF2-40B4-BE49-F238E27FC236}">
                <a16:creationId xmlns:a16="http://schemas.microsoft.com/office/drawing/2014/main" id="{9BBE70CF-6BB3-334E-1949-EC81028145CE}"/>
              </a:ext>
            </a:extLst>
          </p:cNvPr>
          <p:cNvSpPr txBox="1"/>
          <p:nvPr/>
        </p:nvSpPr>
        <p:spPr>
          <a:xfrm>
            <a:off x="496388" y="1531055"/>
            <a:ext cx="10515600" cy="369332"/>
          </a:xfrm>
          <a:prstGeom prst="rect">
            <a:avLst/>
          </a:prstGeom>
          <a:noFill/>
        </p:spPr>
        <p:txBody>
          <a:bodyPr wrap="square">
            <a:spAutoFit/>
          </a:bodyPr>
          <a:lstStyle/>
          <a:p>
            <a:r>
              <a:rPr lang="en-GB" b="0" i="0">
                <a:solidFill>
                  <a:srgbClr val="000000"/>
                </a:solidFill>
                <a:effectLst/>
                <a:latin typeface="Arial" panose="020B0604020202020204" pitchFamily="34" charset="0"/>
              </a:rPr>
              <a:t>The online gallery for each competition is a fantastic way of acknowledging schools’ hard work! </a:t>
            </a:r>
            <a:endParaRPr lang="en-GB"/>
          </a:p>
        </p:txBody>
      </p:sp>
      <p:pic>
        <p:nvPicPr>
          <p:cNvPr id="3" name="Recording 2025-10-10 161739">
            <a:hlinkClick r:id="" action="ppaction://media"/>
            <a:extLst>
              <a:ext uri="{FF2B5EF4-FFF2-40B4-BE49-F238E27FC236}">
                <a16:creationId xmlns:a16="http://schemas.microsoft.com/office/drawing/2014/main" id="{C4D575A9-300A-24A3-8781-D8F29FB80A37}"/>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209559" y="1975338"/>
            <a:ext cx="5077680" cy="4021017"/>
          </a:xfrm>
          <a:prstGeom prst="rect">
            <a:avLst/>
          </a:prstGeom>
        </p:spPr>
      </p:pic>
    </p:spTree>
    <p:extLst>
      <p:ext uri="{BB962C8B-B14F-4D97-AF65-F5344CB8AC3E}">
        <p14:creationId xmlns:p14="http://schemas.microsoft.com/office/powerpoint/2010/main" val="76698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5"/>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9E5CB9-C735-524A-8E9D-93A3FB460AE6}"/>
              </a:ext>
            </a:extLst>
          </p:cNvPr>
          <p:cNvSpPr>
            <a:spLocks noGrp="1"/>
          </p:cNvSpPr>
          <p:nvPr>
            <p:ph type="body" sz="quarter" idx="14"/>
          </p:nvPr>
        </p:nvSpPr>
        <p:spPr>
          <a:xfrm>
            <a:off x="1427061" y="1908919"/>
            <a:ext cx="4868296" cy="2805300"/>
          </a:xfrm>
        </p:spPr>
        <p:txBody>
          <a:bodyPr/>
          <a:lstStyle/>
          <a:p>
            <a:r>
              <a:rPr lang="en-GB" sz="4000" i="0" u="none" strike="noStrike">
                <a:solidFill>
                  <a:srgbClr val="005EB8"/>
                </a:solidFill>
                <a:effectLst/>
                <a:latin typeface="Arial" panose="020B0604020202020204" pitchFamily="34" charset="0"/>
              </a:rPr>
              <a:t>Thank you and good luck spreading the word! </a:t>
            </a:r>
            <a:r>
              <a:rPr lang="en-GB" sz="3200" i="0">
                <a:solidFill>
                  <a:srgbClr val="005EB8"/>
                </a:solidFill>
                <a:effectLst/>
                <a:latin typeface="Arial" panose="020B0604020202020204" pitchFamily="34" charset="0"/>
              </a:rPr>
              <a:t> </a:t>
            </a:r>
            <a:endParaRPr lang="en-US" sz="6000">
              <a:solidFill>
                <a:srgbClr val="005EB8"/>
              </a:solidFill>
            </a:endParaRPr>
          </a:p>
        </p:txBody>
      </p:sp>
      <p:sp>
        <p:nvSpPr>
          <p:cNvPr id="3" name="Rectangle 2">
            <a:extLst>
              <a:ext uri="{FF2B5EF4-FFF2-40B4-BE49-F238E27FC236}">
                <a16:creationId xmlns:a16="http://schemas.microsoft.com/office/drawing/2014/main" id="{06056309-6850-4176-2693-7CE7FD3900EF}"/>
              </a:ext>
            </a:extLst>
          </p:cNvPr>
          <p:cNvSpPr/>
          <p:nvPr/>
        </p:nvSpPr>
        <p:spPr>
          <a:xfrm>
            <a:off x="295031" y="5756031"/>
            <a:ext cx="3561861" cy="914400"/>
          </a:xfrm>
          <a:prstGeom prst="rect">
            <a:avLst/>
          </a:prstGeom>
          <a:solidFill>
            <a:srgbClr val="003087"/>
          </a:solidFill>
          <a:ln>
            <a:solidFill>
              <a:srgbClr val="0030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977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9B473-9103-3880-A279-120B7B6379F7}"/>
              </a:ext>
            </a:extLst>
          </p:cNvPr>
          <p:cNvSpPr>
            <a:spLocks noGrp="1"/>
          </p:cNvSpPr>
          <p:nvPr>
            <p:ph type="title"/>
          </p:nvPr>
        </p:nvSpPr>
        <p:spPr>
          <a:xfrm>
            <a:off x="3324225" y="807451"/>
            <a:ext cx="6866963" cy="529859"/>
          </a:xfrm>
        </p:spPr>
        <p:txBody>
          <a:bodyPr/>
          <a:lstStyle/>
          <a:p>
            <a:r>
              <a:rPr lang="en-GB">
                <a:solidFill>
                  <a:srgbClr val="005EB8"/>
                </a:solidFill>
              </a:rPr>
              <a:t>Contents</a:t>
            </a:r>
          </a:p>
        </p:txBody>
      </p:sp>
      <p:sp>
        <p:nvSpPr>
          <p:cNvPr id="3" name="Content Placeholder 2">
            <a:extLst>
              <a:ext uri="{FF2B5EF4-FFF2-40B4-BE49-F238E27FC236}">
                <a16:creationId xmlns:a16="http://schemas.microsoft.com/office/drawing/2014/main" id="{4201C6DF-8C1E-C775-F9F1-F05EDD31B791}"/>
              </a:ext>
            </a:extLst>
          </p:cNvPr>
          <p:cNvSpPr>
            <a:spLocks noGrp="1"/>
          </p:cNvSpPr>
          <p:nvPr>
            <p:ph idx="1"/>
          </p:nvPr>
        </p:nvSpPr>
        <p:spPr>
          <a:xfrm>
            <a:off x="3324224" y="1660127"/>
            <a:ext cx="6063615" cy="3967957"/>
          </a:xfrm>
        </p:spPr>
        <p:txBody>
          <a:bodyPr/>
          <a:lstStyle/>
          <a:p>
            <a:pPr marL="285750" indent="-285750">
              <a:buFont typeface="Arial" panose="020B0604020202020204" pitchFamily="34" charset="0"/>
              <a:buChar char="•"/>
            </a:pPr>
            <a:endParaRPr lang="en-GB" sz="180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endParaRPr lang="en-GB" sz="18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800">
              <a:solidFill>
                <a:srgbClr val="005EB8"/>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800">
              <a:effectLst/>
              <a:ea typeface="Calibri" panose="020F0502020204030204" pitchFamily="34" charset="0"/>
              <a:cs typeface="Times New Roman" panose="02020603050405020304" pitchFamily="18" charset="0"/>
            </a:endParaRPr>
          </a:p>
          <a:p>
            <a:endParaRPr lang="en-GB" sz="1700"/>
          </a:p>
        </p:txBody>
      </p:sp>
      <p:pic>
        <p:nvPicPr>
          <p:cNvPr id="6" name="Picture Placeholder 5" descr="A screenshot of a website">
            <a:extLst>
              <a:ext uri="{FF2B5EF4-FFF2-40B4-BE49-F238E27FC236}">
                <a16:creationId xmlns:a16="http://schemas.microsoft.com/office/drawing/2014/main" id="{04D92C02-99F0-D8F2-F6E7-8779D2032004}"/>
              </a:ext>
            </a:extLst>
          </p:cNvPr>
          <p:cNvPicPr>
            <a:picLocks noGrp="1" noChangeAspect="1"/>
          </p:cNvPicPr>
          <p:nvPr>
            <p:ph type="pic" sz="quarter" idx="13"/>
          </p:nvPr>
        </p:nvPicPr>
        <p:blipFill>
          <a:blip r:embed="rId3"/>
          <a:srcRect l="24660" r="24660"/>
          <a:stretch/>
        </p:blipFill>
        <p:spPr>
          <a:xfrm>
            <a:off x="-3882" y="2462041"/>
            <a:ext cx="2748987" cy="2364129"/>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rgbClr val="FFFFFF">
              <a:lumMod val="95000"/>
            </a:srgbClr>
          </a:solidFill>
        </p:spPr>
      </p:pic>
      <p:pic>
        <p:nvPicPr>
          <p:cNvPr id="5" name="Picture 4">
            <a:extLst>
              <a:ext uri="{FF2B5EF4-FFF2-40B4-BE49-F238E27FC236}">
                <a16:creationId xmlns:a16="http://schemas.microsoft.com/office/drawing/2014/main" id="{3F3328FE-6762-5272-57AD-A6FD199F70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1309536"/>
            <a:ext cx="2749534" cy="4669941"/>
          </a:xfrm>
          <a:prstGeom prst="rect">
            <a:avLst/>
          </a:prstGeom>
        </p:spPr>
      </p:pic>
      <p:sp>
        <p:nvSpPr>
          <p:cNvPr id="4" name="TextBox 3">
            <a:extLst>
              <a:ext uri="{FF2B5EF4-FFF2-40B4-BE49-F238E27FC236}">
                <a16:creationId xmlns:a16="http://schemas.microsoft.com/office/drawing/2014/main" id="{6A8BE413-1F1A-3E60-C132-834FB1FA003C}"/>
              </a:ext>
            </a:extLst>
          </p:cNvPr>
          <p:cNvSpPr txBox="1"/>
          <p:nvPr/>
        </p:nvSpPr>
        <p:spPr>
          <a:xfrm>
            <a:off x="3459188" y="1791922"/>
            <a:ext cx="7541654" cy="38779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buFont typeface="Arial"/>
              <a:buChar char="•"/>
            </a:pPr>
            <a:r>
              <a:rPr lang="en-GB" sz="2800" dirty="0">
                <a:solidFill>
                  <a:schemeClr val="tx2"/>
                </a:solidFill>
                <a:cs typeface="Arial" panose="020B0604020202020204"/>
                <a:hlinkClick r:id="rId5" action="ppaction://hlinksldjump">
                  <a:extLst>
                    <a:ext uri="{A12FA001-AC4F-418D-AE19-62706E023703}">
                      <ahyp:hlinkClr xmlns:ahyp="http://schemas.microsoft.com/office/drawing/2018/hyperlinkcolor" val="tx"/>
                    </a:ext>
                  </a:extLst>
                </a:hlinkClick>
              </a:rPr>
              <a:t>Competition details (slide 3)</a:t>
            </a:r>
            <a:endParaRPr lang="en-GB" sz="2800" dirty="0" err="1">
              <a:solidFill>
                <a:schemeClr val="tx2"/>
              </a:solidFill>
              <a:cs typeface="Arial" panose="020B0604020202020204"/>
            </a:endParaRPr>
          </a:p>
          <a:p>
            <a:pPr marL="457200" indent="-457200">
              <a:buFont typeface="Arial"/>
              <a:buChar char="•"/>
            </a:pPr>
            <a:r>
              <a:rPr lang="en-GB" sz="2800" dirty="0">
                <a:solidFill>
                  <a:schemeClr val="tx2"/>
                </a:solidFill>
                <a:cs typeface="Arial" panose="020B0604020202020204"/>
                <a:hlinkClick r:id="" action="ppaction://noaction">
                  <a:extLst>
                    <a:ext uri="{A12FA001-AC4F-418D-AE19-62706E023703}">
                      <ahyp:hlinkClr xmlns:ahyp="http://schemas.microsoft.com/office/drawing/2018/hyperlinkcolor" val="tx"/>
                    </a:ext>
                  </a:extLst>
                </a:hlinkClick>
              </a:rPr>
              <a:t>How do I tell schools about the competition (slides 4-8)</a:t>
            </a:r>
          </a:p>
          <a:p>
            <a:pPr marL="457200" indent="-457200">
              <a:buFont typeface="Arial"/>
              <a:buChar char="•"/>
            </a:pPr>
            <a:r>
              <a:rPr lang="en-GB" sz="2800" dirty="0">
                <a:solidFill>
                  <a:schemeClr val="tx2"/>
                </a:solidFill>
                <a:cs typeface="Arial" panose="020B0604020202020204"/>
                <a:hlinkClick r:id="rId6" action="ppaction://hlinksldjump">
                  <a:extLst>
                    <a:ext uri="{A12FA001-AC4F-418D-AE19-62706E023703}">
                      <ahyp:hlinkClr xmlns:ahyp="http://schemas.microsoft.com/office/drawing/2018/hyperlinkcolor" val="tx"/>
                    </a:ext>
                  </a:extLst>
                </a:hlinkClick>
              </a:rPr>
              <a:t>Template resources (9-13)</a:t>
            </a:r>
          </a:p>
          <a:p>
            <a:pPr marL="914400" lvl="1" indent="-457200">
              <a:buFont typeface="Arial,Sans-Serif"/>
              <a:buChar char="•"/>
            </a:pPr>
            <a:r>
              <a:rPr lang="en-GB" sz="2800" dirty="0">
                <a:solidFill>
                  <a:schemeClr val="tx2"/>
                </a:solidFill>
                <a:cs typeface="Arial" panose="020B0604020202020204"/>
                <a:hlinkClick r:id="rId7" action="ppaction://hlinksldjump">
                  <a:extLst>
                    <a:ext uri="{A12FA001-AC4F-418D-AE19-62706E023703}">
                      <ahyp:hlinkClr xmlns:ahyp="http://schemas.microsoft.com/office/drawing/2018/hyperlinkcolor" val="tx"/>
                    </a:ext>
                  </a:extLst>
                </a:hlinkClick>
              </a:rPr>
              <a:t>Social media guidance (slide 10-11)</a:t>
            </a:r>
            <a:endParaRPr lang="en-US" sz="2800" dirty="0">
              <a:solidFill>
                <a:schemeClr val="tx2"/>
              </a:solidFill>
              <a:cs typeface="Arial" panose="020B0604020202020204"/>
            </a:endParaRPr>
          </a:p>
          <a:p>
            <a:pPr marL="914400" lvl="1" indent="-457200">
              <a:buFont typeface="Arial,Sans-Serif"/>
              <a:buChar char="•"/>
            </a:pPr>
            <a:r>
              <a:rPr lang="en-GB" sz="2800" dirty="0">
                <a:solidFill>
                  <a:schemeClr val="tx2"/>
                </a:solidFill>
                <a:cs typeface="Arial" panose="020B0604020202020204"/>
                <a:hlinkClick r:id="rId8" action="ppaction://hlinksldjump">
                  <a:extLst>
                    <a:ext uri="{A12FA001-AC4F-418D-AE19-62706E023703}">
                      <ahyp:hlinkClr xmlns:ahyp="http://schemas.microsoft.com/office/drawing/2018/hyperlinkcolor" val="tx"/>
                    </a:ext>
                  </a:extLst>
                </a:hlinkClick>
              </a:rPr>
              <a:t>Emailing schools (slides 12-13)</a:t>
            </a:r>
            <a:endParaRPr lang="en-US" sz="2800" dirty="0">
              <a:solidFill>
                <a:schemeClr val="tx2"/>
              </a:solidFill>
              <a:cs typeface="Arial" panose="020B0604020202020204"/>
            </a:endParaRPr>
          </a:p>
          <a:p>
            <a:pPr marL="914400" lvl="1" indent="-457200">
              <a:buFont typeface="Arial,Sans-Serif"/>
              <a:buChar char="•"/>
            </a:pPr>
            <a:r>
              <a:rPr lang="en-GB" sz="2800" dirty="0">
                <a:solidFill>
                  <a:schemeClr val="tx2"/>
                </a:solidFill>
                <a:cs typeface="Arial" panose="020B0604020202020204"/>
                <a:hlinkClick r:id="rId9" action="ppaction://hlinksldjump">
                  <a:extLst>
                    <a:ext uri="{A12FA001-AC4F-418D-AE19-62706E023703}">
                      <ahyp:hlinkClr xmlns:ahyp="http://schemas.microsoft.com/office/drawing/2018/hyperlinkcolor" val="tx"/>
                    </a:ext>
                  </a:extLst>
                </a:hlinkClick>
              </a:rPr>
              <a:t>Newsletter/bulletin example (slide </a:t>
            </a:r>
            <a:r>
              <a:rPr lang="en-GB" sz="2800" dirty="0">
                <a:solidFill>
                  <a:schemeClr val="tx2"/>
                </a:solidFill>
                <a:cs typeface="Arial" panose="020B0604020202020204"/>
                <a:hlinkClick r:id="" action="ppaction://noaction">
                  <a:extLst>
                    <a:ext uri="{A12FA001-AC4F-418D-AE19-62706E023703}">
                      <ahyp:hlinkClr xmlns:ahyp="http://schemas.microsoft.com/office/drawing/2018/hyperlinkcolor" val="tx"/>
                    </a:ext>
                  </a:extLst>
                </a:hlinkClick>
              </a:rPr>
              <a:t>14)</a:t>
            </a:r>
            <a:endParaRPr lang="en-GB" dirty="0">
              <a:solidFill>
                <a:schemeClr val="tx2"/>
              </a:solidFill>
              <a:hlinkClick r:id="" action="ppaction://noaction">
                <a:extLst>
                  <a:ext uri="{A12FA001-AC4F-418D-AE19-62706E023703}">
                    <ahyp:hlinkClr xmlns:ahyp="http://schemas.microsoft.com/office/drawing/2018/hyperlinkcolor" val="tx"/>
                  </a:ext>
                </a:extLst>
              </a:hlinkClick>
            </a:endParaRPr>
          </a:p>
          <a:p>
            <a:pPr marL="457200" indent="-457200">
              <a:buFont typeface="Arial"/>
              <a:buChar char="•"/>
            </a:pPr>
            <a:r>
              <a:rPr lang="en-GB" sz="2800" dirty="0">
                <a:solidFill>
                  <a:schemeClr val="tx2"/>
                </a:solidFill>
                <a:cs typeface="Arial" panose="020B0604020202020204"/>
                <a:hlinkClick r:id="rId10" action="ppaction://hlinksldjump">
                  <a:extLst>
                    <a:ext uri="{A12FA001-AC4F-418D-AE19-62706E023703}">
                      <ahyp:hlinkClr xmlns:ahyp="http://schemas.microsoft.com/office/drawing/2018/hyperlinkcolor" val="tx"/>
                    </a:ext>
                  </a:extLst>
                </a:hlinkClick>
              </a:rPr>
              <a:t>Online galleries (slide 15)</a:t>
            </a:r>
            <a:endParaRPr lang="en-GB" sz="2800">
              <a:solidFill>
                <a:schemeClr val="tx2"/>
              </a:solidFill>
              <a:cs typeface="Arial" panose="020B0604020202020204"/>
            </a:endParaRPr>
          </a:p>
          <a:p>
            <a:pPr lvl="1"/>
            <a:endParaRPr lang="en-GB" sz="2800" dirty="0">
              <a:solidFill>
                <a:schemeClr val="tx2"/>
              </a:solidFill>
              <a:cs typeface="Arial" panose="020B0604020202020204"/>
            </a:endParaRPr>
          </a:p>
        </p:txBody>
      </p:sp>
    </p:spTree>
    <p:extLst>
      <p:ext uri="{BB962C8B-B14F-4D97-AF65-F5344CB8AC3E}">
        <p14:creationId xmlns:p14="http://schemas.microsoft.com/office/powerpoint/2010/main" val="404564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94358181-31B8-A756-42CB-6E914E13657B}"/>
              </a:ext>
              <a:ext uri="{C183D7F6-B498-43B3-948B-1728B52AA6E4}">
                <adec:decorative xmlns:adec="http://schemas.microsoft.com/office/drawing/2017/decorative" val="1"/>
              </a:ext>
            </a:extLst>
          </p:cNvPr>
          <p:cNvSpPr txBox="1">
            <a:spLocks/>
          </p:cNvSpPr>
          <p:nvPr/>
        </p:nvSpPr>
        <p:spPr>
          <a:xfrm>
            <a:off x="454738" y="2085502"/>
            <a:ext cx="3387819" cy="30024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
        <p:nvSpPr>
          <p:cNvPr id="6" name="Title 1">
            <a:extLst>
              <a:ext uri="{FF2B5EF4-FFF2-40B4-BE49-F238E27FC236}">
                <a16:creationId xmlns:a16="http://schemas.microsoft.com/office/drawing/2014/main" id="{64DD3ED8-A348-C0A5-84B4-84FD03DAACAE}"/>
              </a:ext>
            </a:extLst>
          </p:cNvPr>
          <p:cNvSpPr txBox="1">
            <a:spLocks noGrp="1"/>
          </p:cNvSpPr>
          <p:nvPr>
            <p:ph type="title" idx="4294967295"/>
          </p:nvPr>
        </p:nvSpPr>
        <p:spPr>
          <a:xfrm>
            <a:off x="879917" y="563541"/>
            <a:ext cx="7674536" cy="76574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marL="0" marR="0" lvl="0" indent="0" algn="ctr" defTabSz="914400" rtl="0" eaLnBrk="1" fontAlgn="auto" latinLnBrk="0" hangingPunct="1">
              <a:lnSpc>
                <a:spcPct val="107000"/>
              </a:lnSpc>
              <a:spcBef>
                <a:spcPct val="0"/>
              </a:spcBef>
              <a:spcAft>
                <a:spcPts val="800"/>
              </a:spcAft>
              <a:buClrTx/>
              <a:buSzTx/>
              <a:buFontTx/>
              <a:buNone/>
              <a:tabLst/>
              <a:defRPr/>
            </a:pPr>
            <a:r>
              <a:rPr kumimoji="0" lang="en-GB" sz="2800" b="1" i="0" u="none" strike="noStrike" kern="1200" cap="none" spc="0" normalizeH="0" baseline="0" noProof="0">
                <a:ln>
                  <a:noFill/>
                </a:ln>
                <a:solidFill>
                  <a:srgbClr val="005EB8"/>
                </a:solidFill>
                <a:effectLst/>
                <a:uLnTx/>
                <a:uFillTx/>
                <a:latin typeface="Arial" panose="020B0604020202020204" pitchFamily="34" charset="0"/>
                <a:ea typeface="Calibri" panose="020F0502020204030204" pitchFamily="34" charset="0"/>
                <a:cs typeface="Times New Roman" panose="02020603050405020304" pitchFamily="18" charset="0"/>
              </a:rPr>
              <a:t>About the competitions</a:t>
            </a:r>
            <a:endParaRPr kumimoji="0" lang="en-GB" sz="2800" b="1" i="0" u="none" strike="noStrike" kern="1200" cap="none" spc="0" normalizeH="0" baseline="0" noProof="0">
              <a:ln>
                <a:noFill/>
              </a:ln>
              <a:solidFill>
                <a:srgbClr val="005EB8"/>
              </a:solidFill>
              <a:effectLst/>
              <a:uLnTx/>
              <a:uFillTx/>
              <a:latin typeface="Franklin Gothic Book" panose="020B050302010202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A9866EC-834F-7157-1184-08562E8E8D79}"/>
              </a:ext>
            </a:extLst>
          </p:cNvPr>
          <p:cNvSpPr txBox="1"/>
          <p:nvPr/>
        </p:nvSpPr>
        <p:spPr>
          <a:xfrm>
            <a:off x="454738" y="1158711"/>
            <a:ext cx="11426190" cy="5896486"/>
          </a:xfrm>
          <a:prstGeom prst="rect">
            <a:avLst/>
          </a:prstGeom>
          <a:noFill/>
        </p:spPr>
        <p:txBody>
          <a:bodyPr wrap="square" lIns="91440" tIns="45720" rIns="91440" bIns="45720" anchor="t">
            <a:spAutoFit/>
          </a:bodyPr>
          <a:lstStyle/>
          <a:p>
            <a:pPr>
              <a:lnSpc>
                <a:spcPct val="107000"/>
              </a:lnSpc>
              <a:spcAft>
                <a:spcPts val="800"/>
              </a:spcAft>
            </a:pPr>
            <a:r>
              <a:rPr lang="en-GB" sz="1400">
                <a:effectLst/>
                <a:latin typeface="Arial"/>
                <a:ea typeface="Calibri"/>
                <a:cs typeface="Times New Roman"/>
              </a:rPr>
              <a:t>The Step into the NHS primary and secondary schools’ competitions are managed by NHS Health Careers (part of NHS England). </a:t>
            </a:r>
          </a:p>
          <a:p>
            <a:pPr>
              <a:lnSpc>
                <a:spcPct val="107000"/>
              </a:lnSpc>
              <a:spcAft>
                <a:spcPts val="800"/>
              </a:spcAft>
            </a:pPr>
            <a:r>
              <a:rPr lang="en-GB" sz="1400">
                <a:effectLst/>
                <a:latin typeface="Arial"/>
                <a:ea typeface="Calibri"/>
                <a:cs typeface="Times New Roman"/>
              </a:rPr>
              <a:t>They aim to open students’ eyes to over 350 careers in the NHS and raise their careers aspirations.</a:t>
            </a:r>
          </a:p>
          <a:p>
            <a:r>
              <a:rPr lang="en-GB" sz="1400" b="1">
                <a:solidFill>
                  <a:srgbClr val="005EB8"/>
                </a:solidFill>
                <a:effectLst/>
                <a:latin typeface="Arial"/>
                <a:ea typeface="Calibri"/>
                <a:cs typeface="Times New Roman"/>
              </a:rPr>
              <a:t>Why are we running these competitions?</a:t>
            </a:r>
            <a:endParaRPr lang="en-GB" sz="1400">
              <a:solidFill>
                <a:srgbClr val="005EB8"/>
              </a:solidFill>
              <a:effectLst/>
              <a:latin typeface="Arial"/>
              <a:ea typeface="Calibri"/>
              <a:cs typeface="Times New Roman"/>
            </a:endParaRPr>
          </a:p>
          <a:p>
            <a:endParaRPr lang="en-GB" sz="1400">
              <a:effectLst/>
              <a:latin typeface="Arial"/>
              <a:ea typeface="Calibri" panose="020F0502020204030204" pitchFamily="34" charset="0"/>
              <a:cs typeface="Times New Roman" panose="02020603050405020304" pitchFamily="18" charset="0"/>
            </a:endParaRPr>
          </a:p>
          <a:p>
            <a:r>
              <a:rPr lang="en-GB" sz="1400">
                <a:effectLst/>
                <a:latin typeface="Arial"/>
                <a:ea typeface="Calibri"/>
                <a:cs typeface="Times New Roman"/>
              </a:rPr>
              <a:t>The NHS is the UK’s biggest employer with 1.5 million staff employed in England in more than 350 different roles.</a:t>
            </a:r>
          </a:p>
          <a:p>
            <a:endParaRPr lang="en-GB" sz="1400">
              <a:effectLst/>
              <a:latin typeface="Arial"/>
              <a:ea typeface="Calibri" panose="020F0502020204030204" pitchFamily="34" charset="0"/>
              <a:cs typeface="Times New Roman" panose="02020603050405020304" pitchFamily="18" charset="0"/>
            </a:endParaRPr>
          </a:p>
          <a:p>
            <a:r>
              <a:rPr lang="en-GB" sz="1400">
                <a:effectLst/>
                <a:latin typeface="Arial"/>
                <a:ea typeface="Calibri"/>
                <a:cs typeface="Times New Roman"/>
              </a:rPr>
              <a:t>With so many careers and job roles available within the NHS, from dentists to plumbers and from </a:t>
            </a:r>
            <a:r>
              <a:rPr lang="en-GB" sz="1400">
                <a:latin typeface="Arial"/>
                <a:ea typeface="Calibri"/>
                <a:cs typeface="Times New Roman"/>
              </a:rPr>
              <a:t>midwives</a:t>
            </a:r>
            <a:r>
              <a:rPr lang="en-GB" sz="1400">
                <a:effectLst/>
                <a:latin typeface="Arial"/>
                <a:ea typeface="Calibri"/>
                <a:cs typeface="Times New Roman"/>
              </a:rPr>
              <a:t> to pharmacists, the resources and competition are vital in opening young people’s eyes to a future career in healthcare.</a:t>
            </a:r>
          </a:p>
          <a:p>
            <a:endParaRPr lang="en-GB" sz="1400">
              <a:effectLst/>
              <a:latin typeface="Arial"/>
              <a:ea typeface="Calibri" panose="020F0502020204030204" pitchFamily="34" charset="0"/>
              <a:cs typeface="Times New Roman" panose="02020603050405020304" pitchFamily="18" charset="0"/>
            </a:endParaRPr>
          </a:p>
          <a:p>
            <a:r>
              <a:rPr lang="en-GB" sz="1400">
                <a:effectLst/>
                <a:latin typeface="Arial"/>
                <a:ea typeface="Calibri"/>
                <a:cs typeface="Times New Roman"/>
              </a:rPr>
              <a:t>Whereas the primary schools’ competition </a:t>
            </a:r>
            <a:r>
              <a:rPr lang="en-GB" sz="1400">
                <a:latin typeface="Arial"/>
                <a:ea typeface="Calibri"/>
                <a:cs typeface="Times New Roman"/>
              </a:rPr>
              <a:t>also encourages</a:t>
            </a:r>
            <a:r>
              <a:rPr lang="en-GB" sz="1400">
                <a:effectLst/>
                <a:latin typeface="Arial"/>
                <a:ea typeface="Calibri"/>
                <a:cs typeface="Times New Roman"/>
              </a:rPr>
              <a:t> pupils to challenge gender stereotyping in NHS roles, the secondary schools</a:t>
            </a:r>
            <a:r>
              <a:rPr lang="en-GB" sz="1400">
                <a:latin typeface="Arial"/>
                <a:ea typeface="Calibri"/>
                <a:cs typeface="Times New Roman"/>
              </a:rPr>
              <a:t>'</a:t>
            </a:r>
            <a:r>
              <a:rPr lang="en-GB" sz="1400">
                <a:effectLst/>
                <a:latin typeface="Arial"/>
                <a:ea typeface="Calibri"/>
                <a:cs typeface="Times New Roman"/>
              </a:rPr>
              <a:t> competition focuses more on raising young people’s career aspirations and improving their job-seeking skills.</a:t>
            </a:r>
          </a:p>
          <a:p>
            <a:endParaRPr lang="en-GB" sz="1400">
              <a:latin typeface="Arial" panose="020B0604020202020204" pitchFamily="34" charset="0"/>
              <a:ea typeface="Calibri" panose="020F0502020204030204" pitchFamily="34" charset="0"/>
              <a:cs typeface="Times New Roman" panose="02020603050405020304" pitchFamily="18" charset="0"/>
            </a:endParaRPr>
          </a:p>
          <a:p>
            <a:r>
              <a:rPr lang="en-GB" sz="1400" b="1">
                <a:solidFill>
                  <a:srgbClr val="005EB8"/>
                </a:solidFill>
                <a:effectLst/>
                <a:latin typeface="Arial"/>
                <a:ea typeface="Calibri"/>
                <a:cs typeface="Times New Roman"/>
              </a:rPr>
              <a:t>How do schools take part?</a:t>
            </a:r>
            <a:endParaRPr lang="en-GB" sz="1400">
              <a:solidFill>
                <a:srgbClr val="005EB8"/>
              </a:solidFill>
              <a:effectLst/>
              <a:latin typeface="Arial"/>
              <a:ea typeface="Calibri"/>
              <a:cs typeface="Times New Roman"/>
            </a:endParaRPr>
          </a:p>
          <a:p>
            <a:r>
              <a:rPr lang="en-GB" sz="1400" b="1">
                <a:latin typeface="Arial"/>
                <a:ea typeface="Calibri"/>
                <a:cs typeface="Times New Roman"/>
              </a:rPr>
              <a:t>Primary school competition</a:t>
            </a:r>
          </a:p>
          <a:p>
            <a:pPr marL="285750" indent="-285750">
              <a:buFont typeface="Arial" panose="020B0604020202020204" pitchFamily="34" charset="0"/>
              <a:buChar char="•"/>
            </a:pPr>
            <a:r>
              <a:rPr lang="en-GB" sz="1400">
                <a:ea typeface="Calibri"/>
                <a:cs typeface="Times New Roman"/>
              </a:rPr>
              <a:t>The </a:t>
            </a:r>
            <a:r>
              <a:rPr lang="en-GB" sz="1400">
                <a:solidFill>
                  <a:srgbClr val="005EB8"/>
                </a:solidFill>
                <a:ea typeface="Calibri"/>
                <a:cs typeface="Times New Roman"/>
                <a:hlinkClick r:id="rId3">
                  <a:extLst>
                    <a:ext uri="{A12FA001-AC4F-418D-AE19-62706E023703}">
                      <ahyp:hlinkClr xmlns:ahyp="http://schemas.microsoft.com/office/drawing/2018/hyperlinkcolor" val="tx"/>
                    </a:ext>
                  </a:extLst>
                </a:hlinkClick>
              </a:rPr>
              <a:t>primary school competition</a:t>
            </a:r>
            <a:r>
              <a:rPr lang="en-GB" sz="1400">
                <a:ea typeface="Calibri"/>
                <a:cs typeface="Times New Roman"/>
              </a:rPr>
              <a:t> asks pupils in Key Stage 2 (aged 7-11) to choose up to three different job roles in the NHS that stand out. They can use their creativity to tell us what they’ve learnt about them.</a:t>
            </a:r>
          </a:p>
          <a:p>
            <a:pPr marL="285750" indent="-285750">
              <a:buFont typeface="Arial" panose="020B0604020202020204" pitchFamily="34" charset="0"/>
              <a:buChar char="•"/>
            </a:pPr>
            <a:endParaRPr lang="en-GB" sz="1400">
              <a:ea typeface="Calibri" panose="020F0502020204030204" pitchFamily="34" charset="0"/>
              <a:cs typeface="Times New Roman" panose="02020603050405020304" pitchFamily="18" charset="0"/>
            </a:endParaRPr>
          </a:p>
          <a:p>
            <a:r>
              <a:rPr lang="en-GB" sz="1400" b="1">
                <a:ea typeface="Calibri"/>
                <a:cs typeface="Times New Roman"/>
              </a:rPr>
              <a:t>Secondary school competition</a:t>
            </a:r>
          </a:p>
          <a:p>
            <a:pPr marL="285750" indent="-285750">
              <a:buFont typeface="Arial" panose="020B0604020202020204" pitchFamily="34" charset="0"/>
              <a:buChar char="•"/>
            </a:pPr>
            <a:r>
              <a:rPr lang="en-GB" sz="1400">
                <a:ea typeface="Calibri"/>
                <a:cs typeface="Times New Roman"/>
              </a:rPr>
              <a:t>The </a:t>
            </a:r>
            <a:r>
              <a:rPr lang="en-GB" sz="1400">
                <a:solidFill>
                  <a:srgbClr val="005EB8"/>
                </a:solidFill>
                <a:ea typeface="Calibri"/>
                <a:cs typeface="Times New Roman"/>
                <a:hlinkClick r:id="rId4">
                  <a:extLst>
                    <a:ext uri="{A12FA001-AC4F-418D-AE19-62706E023703}">
                      <ahyp:hlinkClr xmlns:ahyp="http://schemas.microsoft.com/office/drawing/2018/hyperlinkcolor" val="tx"/>
                    </a:ext>
                  </a:extLst>
                </a:hlinkClick>
              </a:rPr>
              <a:t>secondary school competition</a:t>
            </a:r>
            <a:r>
              <a:rPr lang="en-GB" sz="1400">
                <a:solidFill>
                  <a:srgbClr val="005EB8"/>
                </a:solidFill>
                <a:ea typeface="Calibri"/>
                <a:cs typeface="Times New Roman"/>
              </a:rPr>
              <a:t> </a:t>
            </a:r>
            <a:r>
              <a:rPr lang="en-GB" sz="1400">
                <a:ea typeface="Calibri"/>
                <a:cs typeface="Times New Roman"/>
              </a:rPr>
              <a:t>asks Key Stage 3 students (aged 11 – 14) to create a job advertisement showcasing one NHS role of their choice.</a:t>
            </a:r>
          </a:p>
          <a:p>
            <a:pPr marL="285750" indent="-285750">
              <a:buFont typeface="Arial" panose="020B0604020202020204" pitchFamily="34" charset="0"/>
              <a:buChar char="•"/>
            </a:pPr>
            <a:endParaRPr lang="en-GB" sz="1400">
              <a:ea typeface="Calibri" panose="020F0502020204030204" pitchFamily="34" charset="0"/>
              <a:cs typeface="Times New Roman" panose="02020603050405020304" pitchFamily="18" charset="0"/>
            </a:endParaRPr>
          </a:p>
          <a:p>
            <a:r>
              <a:rPr lang="en-GB" sz="1400">
                <a:ea typeface="Calibri"/>
                <a:cs typeface="Times New Roman"/>
              </a:rPr>
              <a:t>All the details are on the </a:t>
            </a:r>
            <a:r>
              <a:rPr lang="en-GB" sz="1400" u="sng">
                <a:solidFill>
                  <a:srgbClr val="005EB8"/>
                </a:solidFill>
                <a:ea typeface="Calibri"/>
                <a:cs typeface="Times New Roman"/>
                <a:hlinkClick r:id="rId5">
                  <a:extLst>
                    <a:ext uri="{A12FA001-AC4F-418D-AE19-62706E023703}">
                      <ahyp:hlinkClr xmlns:ahyp="http://schemas.microsoft.com/office/drawing/2018/hyperlinkcolor" val="tx"/>
                    </a:ext>
                  </a:extLst>
                </a:hlinkClick>
              </a:rPr>
              <a:t>Step into the NHS website</a:t>
            </a:r>
            <a:r>
              <a:rPr lang="en-GB" sz="1400">
                <a:ea typeface="Calibri"/>
                <a:cs typeface="Times New Roman"/>
              </a:rPr>
              <a:t>.  </a:t>
            </a:r>
            <a:r>
              <a:rPr lang="en-GB" sz="1400" b="1">
                <a:ea typeface="Calibri"/>
                <a:cs typeface="Arial"/>
              </a:rPr>
              <a:t>The closing date is 30 April 2026.</a:t>
            </a:r>
          </a:p>
          <a:p>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a:effectLst/>
                <a:latin typeface="Arial"/>
                <a:ea typeface="Calibri"/>
                <a:cs typeface="Times New Roman"/>
              </a:rPr>
              <a:t> </a:t>
            </a:r>
            <a:endParaRPr lang="en-GB" sz="2000">
              <a:effectLst/>
              <a:latin typeface="Franklin Gothic Book" panose="020B0503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346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BEF5B4BB-4EC3-41A5-9E22-20870D13C0A3}"/>
              </a:ext>
            </a:extLst>
          </p:cNvPr>
          <p:cNvSpPr>
            <a:spLocks noGrp="1"/>
          </p:cNvSpPr>
          <p:nvPr>
            <p:ph type="title"/>
          </p:nvPr>
        </p:nvSpPr>
        <p:spPr>
          <a:xfrm>
            <a:off x="510540" y="981008"/>
            <a:ext cx="9975802" cy="454816"/>
          </a:xfrm>
        </p:spPr>
        <p:txBody>
          <a:bodyPr/>
          <a:lstStyle/>
          <a:p>
            <a:pPr>
              <a:lnSpc>
                <a:spcPct val="107000"/>
              </a:lnSpc>
              <a:spcBef>
                <a:spcPts val="200"/>
              </a:spcBef>
            </a:pPr>
            <a:r>
              <a:rPr lang="en-GB">
                <a:solidFill>
                  <a:srgbClr val="005EB8"/>
                </a:solidFill>
              </a:rPr>
              <a:t>How do I tell schools about the competitions?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4248005434"/>
              </p:ext>
            </p:extLst>
          </p:nvPr>
        </p:nvGraphicFramePr>
        <p:xfrm>
          <a:off x="510540" y="1641564"/>
          <a:ext cx="11399519" cy="384048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6556849">
                  <a:extLst>
                    <a:ext uri="{9D8B030D-6E8A-4147-A177-3AD203B41FA5}">
                      <a16:colId xmlns:a16="http://schemas.microsoft.com/office/drawing/2014/main" val="322308268"/>
                    </a:ext>
                  </a:extLst>
                </a:gridCol>
                <a:gridCol w="3216002">
                  <a:extLst>
                    <a:ext uri="{9D8B030D-6E8A-4147-A177-3AD203B41FA5}">
                      <a16:colId xmlns:a16="http://schemas.microsoft.com/office/drawing/2014/main" val="1122297706"/>
                    </a:ext>
                  </a:extLst>
                </a:gridCol>
              </a:tblGrid>
              <a:tr h="423333">
                <a:tc>
                  <a:txBody>
                    <a:bodyPr/>
                    <a:lstStyle/>
                    <a:p>
                      <a:r>
                        <a:rPr lang="en-GB" sz="1400">
                          <a:effectLst/>
                        </a:rPr>
                        <a:t> Activity</a:t>
                      </a:r>
                    </a:p>
                    <a:p>
                      <a:pPr lvl="0">
                        <a:buNone/>
                      </a:pPr>
                      <a:endParaRPr lang="en-GB" sz="1400">
                        <a:effectLst/>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400">
                          <a:effectLst/>
                        </a:rPr>
                        <a:t>What you can do</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GB" sz="1400">
                          <a:effectLst/>
                        </a:rPr>
                        <a:t>How we can help</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1272525">
                <a:tc>
                  <a:txBody>
                    <a:bodyPr/>
                    <a:lstStyle/>
                    <a:p>
                      <a:pPr algn="l"/>
                      <a:r>
                        <a:rPr lang="en-GB" sz="1400">
                          <a:effectLst/>
                        </a:rPr>
                        <a:t>School visits</a:t>
                      </a:r>
                    </a:p>
                    <a:p>
                      <a:pPr algn="l"/>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b="0" i="0" kern="1200">
                          <a:solidFill>
                            <a:schemeClr val="dk1"/>
                          </a:solidFill>
                          <a:effectLst/>
                          <a:latin typeface="+mn-lt"/>
                          <a:ea typeface="+mn-ea"/>
                          <a:cs typeface="+mn-cs"/>
                        </a:rPr>
                        <a:t>Contact schools to offer a career Q&amp;A session to launch the competition. Share your career journey, highlight key skills needed, bust common myths about your profession, and showcase your NHS team.</a:t>
                      </a:r>
                    </a:p>
                    <a:p>
                      <a:endParaRPr lang="en-GB" sz="1400" b="0" i="0" kern="1200">
                        <a:solidFill>
                          <a:schemeClr val="dk1"/>
                        </a:solidFill>
                        <a:effectLst/>
                        <a:latin typeface="+mn-lt"/>
                        <a:ea typeface="+mn-ea"/>
                        <a:cs typeface="+mn-cs"/>
                      </a:endParaRPr>
                    </a:p>
                    <a:p>
                      <a:r>
                        <a:rPr lang="en-GB" sz="1400" b="0" i="0" kern="1200">
                          <a:solidFill>
                            <a:schemeClr val="dk1"/>
                          </a:solidFill>
                          <a:effectLst/>
                          <a:latin typeface="+mn-lt"/>
                          <a:ea typeface="+mn-ea"/>
                          <a:cs typeface="+mn-cs"/>
                        </a:rPr>
                        <a:t>Don't forget to capture the moment – ask teachers to photograph your visit and share on social media, or get your communications team to promote it through official channels</a:t>
                      </a:r>
                      <a:r>
                        <a:rPr lang="en-GB" sz="1400">
                          <a:effectLst/>
                        </a:rPr>
                        <a:t>! (Ensure you have the permission for photographs)</a:t>
                      </a: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a:effectLst/>
                        </a:rPr>
                        <a:t>Use our slide pack on the</a:t>
                      </a:r>
                      <a:r>
                        <a:rPr lang="en-GB" sz="1400">
                          <a:solidFill>
                            <a:srgbClr val="005EB8"/>
                          </a:solidFill>
                          <a:effectLst/>
                        </a:rPr>
                        <a:t> </a:t>
                      </a:r>
                      <a:r>
                        <a:rPr lang="en-GB" sz="1400">
                          <a:solidFill>
                            <a:srgbClr val="005EB8"/>
                          </a:solidFill>
                          <a:effectLst/>
                          <a:hlinkClick r:id="rId3">
                            <a:extLst>
                              <a:ext uri="{A12FA001-AC4F-418D-AE19-62706E023703}">
                                <ahyp:hlinkClr xmlns:ahyp="http://schemas.microsoft.com/office/drawing/2018/hyperlinkcolor" val="tx"/>
                              </a:ext>
                            </a:extLst>
                          </a:hlinkClick>
                        </a:rPr>
                        <a:t>Step into the NHS</a:t>
                      </a:r>
                      <a:r>
                        <a:rPr lang="en-GB" sz="1400">
                          <a:solidFill>
                            <a:srgbClr val="005EB8"/>
                          </a:solidFill>
                          <a:effectLst/>
                        </a:rPr>
                        <a:t> </a:t>
                      </a:r>
                      <a:r>
                        <a:rPr lang="en-GB" sz="1400">
                          <a:effectLst/>
                        </a:rPr>
                        <a:t>website.</a:t>
                      </a:r>
                    </a:p>
                    <a:p>
                      <a:r>
                        <a:rPr lang="en-GB" sz="1400">
                          <a:solidFill>
                            <a:schemeClr val="tx2"/>
                          </a:solidFill>
                          <a:effectLst/>
                        </a:rPr>
                        <a:t> </a:t>
                      </a:r>
                    </a:p>
                    <a:p>
                      <a:r>
                        <a:rPr lang="en-GB" sz="1400">
                          <a:effectLst/>
                        </a:rPr>
                        <a:t>Also see the ‘key messages’ section on </a:t>
                      </a:r>
                      <a:r>
                        <a:rPr lang="en-GB" sz="1400">
                          <a:solidFill>
                            <a:srgbClr val="005EB8"/>
                          </a:solidFill>
                          <a:effectLst/>
                          <a:hlinkClick r:id="rId4" action="ppaction://hlinksldjump">
                            <a:extLst>
                              <a:ext uri="{A12FA001-AC4F-418D-AE19-62706E023703}">
                                <ahyp:hlinkClr xmlns:ahyp="http://schemas.microsoft.com/office/drawing/2018/hyperlinkcolor" val="tx"/>
                              </a:ext>
                            </a:extLst>
                          </a:hlinkClick>
                        </a:rPr>
                        <a:t>slides 10-11</a:t>
                      </a:r>
                      <a:r>
                        <a:rPr lang="en-GB" sz="1400">
                          <a:effectLst/>
                        </a:rPr>
                        <a:t>. </a:t>
                      </a:r>
                    </a:p>
                    <a:p>
                      <a:r>
                        <a:rPr lang="en-GB" sz="1400">
                          <a:effectLst/>
                        </a:rPr>
                        <a:t> </a:t>
                      </a:r>
                    </a:p>
                    <a:p>
                      <a:r>
                        <a:rPr lang="en-GB" sz="1400">
                          <a:effectLst/>
                        </a:rPr>
                        <a:t> </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9094397"/>
                  </a:ext>
                </a:extLst>
              </a:tr>
              <a:tr h="989742">
                <a:tc>
                  <a:txBody>
                    <a:bodyPr/>
                    <a:lstStyle/>
                    <a:p>
                      <a:pPr algn="l"/>
                      <a:r>
                        <a:rPr lang="en-GB" sz="1400">
                          <a:effectLst/>
                        </a:rPr>
                        <a:t>Social media</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GB" sz="1400">
                          <a:effectLst/>
                        </a:rPr>
                        <a:t>Post on your social media channel(s). </a:t>
                      </a:r>
                    </a:p>
                    <a:p>
                      <a:endParaRPr lang="en-GB" sz="1400">
                        <a:effectLst/>
                      </a:endParaRPr>
                    </a:p>
                    <a:p>
                      <a:r>
                        <a:rPr lang="en-GB" sz="1400" b="0" i="0" kern="1200">
                          <a:solidFill>
                            <a:schemeClr val="tx1"/>
                          </a:solidFill>
                          <a:effectLst/>
                          <a:latin typeface="Arial" panose="020B0604020202020204" pitchFamily="34" charset="0"/>
                          <a:ea typeface="+mn-ea"/>
                          <a:cs typeface="Arial" panose="020B0604020202020204" pitchFamily="34" charset="0"/>
                        </a:rPr>
                        <a:t>We find that X and LinkedIn are particularly popular with teachers. You can also follow NHS Health Careers </a:t>
                      </a:r>
                      <a:r>
                        <a:rPr lang="en-GB" sz="1400" b="0" i="0" u="sng" strike="noStrike" kern="1200">
                          <a:solidFill>
                            <a:schemeClr val="tx1"/>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a:t>
                      </a:r>
                      <a:r>
                        <a:rPr lang="en-GB" sz="1400" b="0" i="0" u="sng" strike="noStrike" kern="1200">
                          <a:solidFill>
                            <a:srgbClr val="005EB8"/>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@HealthCareersUK</a:t>
                      </a:r>
                      <a:r>
                        <a:rPr lang="en-GB" sz="1400" b="0" i="0" kern="1200">
                          <a:solidFill>
                            <a:srgbClr val="005EB8"/>
                          </a:solidFill>
                          <a:effectLst/>
                          <a:latin typeface="Arial" panose="020B0604020202020204" pitchFamily="34" charset="0"/>
                          <a:ea typeface="+mn-ea"/>
                          <a:cs typeface="Arial" panose="020B0604020202020204" pitchFamily="34" charset="0"/>
                        </a:rPr>
                        <a:t> </a:t>
                      </a:r>
                      <a:r>
                        <a:rPr lang="en-GB" sz="1400" b="0" i="0" kern="1200">
                          <a:solidFill>
                            <a:schemeClr val="tx1"/>
                          </a:solidFill>
                          <a:effectLst/>
                          <a:latin typeface="Arial" panose="020B0604020202020204" pitchFamily="34" charset="0"/>
                          <a:ea typeface="+mn-ea"/>
                          <a:cs typeface="Arial" panose="020B0604020202020204" pitchFamily="34" charset="0"/>
                        </a:rPr>
                        <a:t>and </a:t>
                      </a:r>
                      <a:r>
                        <a:rPr lang="en-GB" sz="1400" b="0" i="0" u="sng" strike="noStrike" kern="1200">
                          <a:solidFill>
                            <a:srgbClr val="005EB8"/>
                          </a:solidFill>
                          <a:effectLst/>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@Health-careersuk</a:t>
                      </a:r>
                      <a:r>
                        <a:rPr lang="en-GB" sz="1400" b="0" i="0" kern="1200">
                          <a:solidFill>
                            <a:schemeClr val="tx1"/>
                          </a:solidFill>
                          <a:effectLst/>
                          <a:latin typeface="Arial" panose="020B0604020202020204" pitchFamily="34" charset="0"/>
                          <a:ea typeface="+mn-ea"/>
                          <a:cs typeface="Arial" panose="020B0604020202020204" pitchFamily="34" charset="0"/>
                        </a:rPr>
                        <a:t>) and share our competition posts. </a:t>
                      </a:r>
                      <a:endParaRPr lang="en-GB" sz="1400">
                        <a:solidFill>
                          <a:schemeClr val="tx1"/>
                        </a:solidFill>
                        <a:effectLst/>
                        <a:latin typeface="Arial" panose="020B0604020202020204" pitchFamily="34" charset="0"/>
                        <a:cs typeface="Arial" panose="020B0604020202020204" pitchFamily="34"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a:effectLst/>
                        </a:rPr>
                        <a:t>Use our pre-made templates on </a:t>
                      </a:r>
                      <a:r>
                        <a:rPr lang="en-GB" sz="1400">
                          <a:solidFill>
                            <a:srgbClr val="005EB8"/>
                          </a:solidFill>
                          <a:effectLst/>
                          <a:hlinkClick r:id="rId7" action="ppaction://hlinksldjump">
                            <a:extLst>
                              <a:ext uri="{A12FA001-AC4F-418D-AE19-62706E023703}">
                                <ahyp:hlinkClr xmlns:ahyp="http://schemas.microsoft.com/office/drawing/2018/hyperlinkcolor" val="tx"/>
                              </a:ext>
                            </a:extLst>
                          </a:hlinkClick>
                        </a:rPr>
                        <a:t>slides 19-23</a:t>
                      </a:r>
                      <a:r>
                        <a:rPr lang="en-GB" sz="1400">
                          <a:effectLst/>
                        </a:rPr>
                        <a:t>.</a:t>
                      </a:r>
                    </a:p>
                    <a:p>
                      <a:endParaRPr lang="en-GB" sz="1400">
                        <a:effectLst/>
                      </a:endParaRPr>
                    </a:p>
                    <a:p>
                      <a:r>
                        <a:rPr lang="en-GB" sz="1400">
                          <a:effectLst/>
                        </a:rPr>
                        <a:t>Images can be downloaded from the</a:t>
                      </a:r>
                      <a:r>
                        <a:rPr lang="en-GB" sz="1400">
                          <a:solidFill>
                            <a:srgbClr val="005EB8"/>
                          </a:solidFill>
                          <a:effectLst/>
                        </a:rPr>
                        <a:t> </a:t>
                      </a:r>
                      <a:r>
                        <a:rPr lang="en-GB" sz="1400">
                          <a:solidFill>
                            <a:srgbClr val="005EB8"/>
                          </a:solidFill>
                          <a:effectLst/>
                          <a:hlinkClick r:id="rId3">
                            <a:extLst>
                              <a:ext uri="{A12FA001-AC4F-418D-AE19-62706E023703}">
                                <ahyp:hlinkClr xmlns:ahyp="http://schemas.microsoft.com/office/drawing/2018/hyperlinkcolor" val="tx"/>
                              </a:ext>
                            </a:extLst>
                          </a:hlinkClick>
                        </a:rPr>
                        <a:t>Step into the NHS</a:t>
                      </a:r>
                      <a:r>
                        <a:rPr lang="en-GB" sz="1400">
                          <a:solidFill>
                            <a:srgbClr val="005EB8"/>
                          </a:solidFill>
                          <a:effectLst/>
                        </a:rPr>
                        <a:t> </a:t>
                      </a:r>
                      <a:r>
                        <a:rPr lang="en-GB" sz="1400">
                          <a:effectLst/>
                        </a:rPr>
                        <a:t>website.</a:t>
                      </a:r>
                    </a:p>
                    <a:p>
                      <a:r>
                        <a:rPr lang="en-GB" sz="1400">
                          <a:effectLst/>
                        </a:rPr>
                        <a:t> </a:t>
                      </a:r>
                    </a:p>
                    <a:p>
                      <a:r>
                        <a:rPr lang="en-GB" sz="1400">
                          <a:effectLst/>
                        </a:rPr>
                        <a:t>Don’t forget to use the #StepIntoTheNHS hashtag!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0418463"/>
                  </a:ext>
                </a:extLst>
              </a:tr>
            </a:tbl>
          </a:graphicData>
        </a:graphic>
      </p:graphicFrame>
    </p:spTree>
    <p:extLst>
      <p:ext uri="{BB962C8B-B14F-4D97-AF65-F5344CB8AC3E}">
        <p14:creationId xmlns:p14="http://schemas.microsoft.com/office/powerpoint/2010/main" val="1273162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1446058276"/>
              </p:ext>
            </p:extLst>
          </p:nvPr>
        </p:nvGraphicFramePr>
        <p:xfrm>
          <a:off x="396240" y="1219200"/>
          <a:ext cx="11395166" cy="362712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5310291">
                  <a:extLst>
                    <a:ext uri="{9D8B030D-6E8A-4147-A177-3AD203B41FA5}">
                      <a16:colId xmlns:a16="http://schemas.microsoft.com/office/drawing/2014/main" val="322308268"/>
                    </a:ext>
                  </a:extLst>
                </a:gridCol>
                <a:gridCol w="4458207">
                  <a:extLst>
                    <a:ext uri="{9D8B030D-6E8A-4147-A177-3AD203B41FA5}">
                      <a16:colId xmlns:a16="http://schemas.microsoft.com/office/drawing/2014/main" val="1122297706"/>
                    </a:ext>
                  </a:extLst>
                </a:gridCol>
              </a:tblGrid>
              <a:tr h="235132">
                <a:tc>
                  <a:txBody>
                    <a:bodyPr/>
                    <a:lstStyle/>
                    <a:p>
                      <a:r>
                        <a:rPr lang="en-GB" sz="1400">
                          <a:effectLst/>
                        </a:rPr>
                        <a:t> Activity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400">
                          <a:effectLst/>
                        </a:rPr>
                        <a:t>What you can do</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GB" sz="1400">
                          <a:effectLst/>
                        </a:rPr>
                        <a:t>How we can help</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0">
                <a:tc>
                  <a:txBody>
                    <a:bodyPr/>
                    <a:lstStyle/>
                    <a:p>
                      <a:pPr algn="l"/>
                      <a:r>
                        <a:rPr lang="en-GB" sz="1400">
                          <a:effectLst/>
                          <a:latin typeface="Arial" panose="020B0604020202020204" pitchFamily="34" charset="0"/>
                          <a:ea typeface="Calibri" panose="020F0502020204030204" pitchFamily="34" charset="0"/>
                          <a:cs typeface="Arial" panose="020B0604020202020204" pitchFamily="34" charset="0"/>
                        </a:rPr>
                        <a:t>Social media - videos</a:t>
                      </a: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b="0" i="0" kern="1200">
                          <a:solidFill>
                            <a:schemeClr val="dk1"/>
                          </a:solidFill>
                          <a:effectLst/>
                          <a:latin typeface="+mn-lt"/>
                          <a:ea typeface="+mn-ea"/>
                          <a:cs typeface="+mn-cs"/>
                        </a:rPr>
                        <a:t>Record a short video explaining your role and promoting the competition – videos are highly engaging and shareable.</a:t>
                      </a:r>
                    </a:p>
                    <a:p>
                      <a:r>
                        <a:rPr lang="en-GB" sz="1400" b="0" i="0" kern="1200">
                          <a:solidFill>
                            <a:schemeClr val="dk1"/>
                          </a:solidFill>
                          <a:effectLst/>
                          <a:latin typeface="+mn-lt"/>
                          <a:ea typeface="+mn-ea"/>
                          <a:cs typeface="+mn-cs"/>
                        </a:rPr>
                        <a:t>Consider posting 'day in the life' photos or videos to showcase your work (with manager approval). Share with colleagues and your communications team for wider distribution across channels.</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4422041"/>
                  </a:ext>
                </a:extLst>
              </a:tr>
              <a:tr h="329915">
                <a:tc>
                  <a:txBody>
                    <a:bodyPr/>
                    <a:lstStyle/>
                    <a:p>
                      <a:pPr algn="l"/>
                      <a:r>
                        <a:rPr lang="en-GB" sz="1400">
                          <a:effectLst/>
                        </a:rPr>
                        <a:t>Email</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a:effectLst/>
                        </a:rPr>
                        <a:t>Do you have any school or teacher contacts you could email? Do you distribute any newsletters that could mention the competition? </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effectLst/>
                        </a:rPr>
                        <a:t>Use or send our pre-made </a:t>
                      </a:r>
                      <a:r>
                        <a:rPr lang="en-GB" sz="1400">
                          <a:solidFill>
                            <a:srgbClr val="005EB8"/>
                          </a:solidFill>
                          <a:effectLst/>
                          <a:hlinkClick r:id="" action="ppaction://noaction">
                            <a:extLst>
                              <a:ext uri="{A12FA001-AC4F-418D-AE19-62706E023703}">
                                <ahyp:hlinkClr xmlns:ahyp="http://schemas.microsoft.com/office/drawing/2018/hyperlinkcolor" val="tx"/>
                              </a:ext>
                            </a:extLst>
                          </a:hlinkClick>
                        </a:rPr>
                        <a:t>email template </a:t>
                      </a:r>
                      <a:r>
                        <a:rPr lang="en-GB" sz="1400">
                          <a:effectLst/>
                        </a:rPr>
                        <a:t>later in this document.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9886683"/>
                  </a:ext>
                </a:extLst>
              </a:tr>
              <a:tr h="659827">
                <a:tc>
                  <a:txBody>
                    <a:bodyPr/>
                    <a:lstStyle/>
                    <a:p>
                      <a:pPr algn="l"/>
                      <a:endParaRPr lang="en-GB" sz="1400">
                        <a:effectLst/>
                      </a:endParaRPr>
                    </a:p>
                    <a:p>
                      <a:pPr algn="l"/>
                      <a:r>
                        <a:rPr lang="en-GB" sz="1400">
                          <a:effectLst/>
                        </a:rPr>
                        <a:t>Word-of-mouth</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a:effectLst/>
                        </a:rPr>
                        <a:t>Do you have colleagues or friends who have children in primary or secondary education? Tell them about the competition or send them this guide. </a:t>
                      </a:r>
                    </a:p>
                    <a:p>
                      <a:r>
                        <a:rPr lang="en-GB" sz="1400">
                          <a:effectLst/>
                        </a:rPr>
                        <a:t> </a:t>
                      </a: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a:solidFill>
                            <a:schemeClr val="tx1"/>
                          </a:solidFill>
                          <a:effectLst/>
                        </a:rPr>
                        <a:t>Our separate guides for families (one for each competition) are available from the ‘supporting resources’ section of each competition page on the </a:t>
                      </a:r>
                      <a:r>
                        <a:rPr lang="en-GB" sz="1400" u="sng">
                          <a:solidFill>
                            <a:srgbClr val="005EB8"/>
                          </a:solidFill>
                          <a:effectLst/>
                          <a:hlinkClick r:id="rId3">
                            <a:extLst>
                              <a:ext uri="{A12FA001-AC4F-418D-AE19-62706E023703}">
                                <ahyp:hlinkClr xmlns:ahyp="http://schemas.microsoft.com/office/drawing/2018/hyperlinkcolor" val="tx"/>
                              </a:ext>
                            </a:extLst>
                          </a:hlinkClick>
                        </a:rPr>
                        <a:t>Step into the NHS website </a:t>
                      </a:r>
                      <a:r>
                        <a:rPr lang="en-GB" sz="1400">
                          <a:solidFill>
                            <a:schemeClr val="tx1"/>
                          </a:solidFill>
                          <a:effectLst/>
                        </a:rPr>
                        <a:t>detail how parents/carers can support their child’s entry.</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9982158"/>
                  </a:ext>
                </a:extLst>
              </a:tr>
            </a:tbl>
          </a:graphicData>
        </a:graphic>
      </p:graphicFrame>
    </p:spTree>
    <p:extLst>
      <p:ext uri="{BB962C8B-B14F-4D97-AF65-F5344CB8AC3E}">
        <p14:creationId xmlns:p14="http://schemas.microsoft.com/office/powerpoint/2010/main" val="3829434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967056406"/>
              </p:ext>
            </p:extLst>
          </p:nvPr>
        </p:nvGraphicFramePr>
        <p:xfrm>
          <a:off x="599440" y="1587500"/>
          <a:ext cx="11399519" cy="262128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5310291">
                  <a:extLst>
                    <a:ext uri="{9D8B030D-6E8A-4147-A177-3AD203B41FA5}">
                      <a16:colId xmlns:a16="http://schemas.microsoft.com/office/drawing/2014/main" val="322308268"/>
                    </a:ext>
                  </a:extLst>
                </a:gridCol>
                <a:gridCol w="4462560">
                  <a:extLst>
                    <a:ext uri="{9D8B030D-6E8A-4147-A177-3AD203B41FA5}">
                      <a16:colId xmlns:a16="http://schemas.microsoft.com/office/drawing/2014/main" val="1122297706"/>
                    </a:ext>
                  </a:extLst>
                </a:gridCol>
              </a:tblGrid>
              <a:tr h="419100">
                <a:tc>
                  <a:txBody>
                    <a:bodyPr/>
                    <a:lstStyle/>
                    <a:p>
                      <a:pPr algn="ctr"/>
                      <a:r>
                        <a:rPr lang="en-GB" sz="1600">
                          <a:effectLst/>
                        </a:rPr>
                        <a:t> Activity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en-GB" sz="1600">
                          <a:effectLst/>
                        </a:rPr>
                        <a:t>What you can do</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ctr"/>
                      <a:r>
                        <a:rPr lang="en-GB" sz="1600">
                          <a:effectLst/>
                        </a:rPr>
                        <a:t>How we can help</a:t>
                      </a:r>
                    </a:p>
                    <a:p>
                      <a:pPr algn="ctr"/>
                      <a:r>
                        <a:rPr lang="en-GB" sz="1600">
                          <a:effectLst/>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295929">
                <a:tc>
                  <a:txBody>
                    <a:bodyPr/>
                    <a:lstStyle/>
                    <a:p>
                      <a:pPr algn="l"/>
                      <a:r>
                        <a:rPr lang="en-GB" sz="1600">
                          <a:effectLst/>
                          <a:latin typeface="Arial"/>
                          <a:ea typeface="Calibri"/>
                          <a:cs typeface="Arial"/>
                        </a:rPr>
                        <a:t>Volunteer work</a:t>
                      </a:r>
                    </a:p>
                    <a:p>
                      <a:pPr algn="l"/>
                      <a:endParaRPr lang="en-GB" sz="1600">
                        <a:effectLst/>
                        <a:latin typeface="Arial"/>
                        <a:ea typeface="Calibri"/>
                        <a:cs typeface="Arial"/>
                      </a:endParaRPr>
                    </a:p>
                    <a:p>
                      <a:pPr algn="l"/>
                      <a:endParaRPr lang="en-GB" sz="1600">
                        <a:effectLst/>
                        <a:latin typeface="Arial"/>
                        <a:ea typeface="Calibri"/>
                        <a:cs typeface="Arial"/>
                      </a:endParaRPr>
                    </a:p>
                    <a:p>
                      <a:pPr algn="l"/>
                      <a:endParaRPr lang="en-GB" sz="1600">
                        <a:effectLst/>
                        <a:latin typeface="Arial"/>
                        <a:ea typeface="Calibri"/>
                        <a:cs typeface="Arial"/>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pPr rtl="0" fontAlgn="base"/>
                      <a:r>
                        <a:rPr lang="en-GB" sz="1400" b="0" i="0" kern="1200">
                          <a:solidFill>
                            <a:schemeClr val="dk1"/>
                          </a:solidFill>
                          <a:effectLst/>
                          <a:latin typeface="Arial"/>
                          <a:ea typeface="+mn-ea"/>
                          <a:cs typeface="+mn-cs"/>
                        </a:rPr>
                        <a:t>Are you or your NHS organisation involved in any youth organisations or education initiatives? </a:t>
                      </a:r>
                    </a:p>
                    <a:p>
                      <a:pPr rtl="0" fontAlgn="base"/>
                      <a:endParaRPr lang="en-GB" sz="1400" b="0" i="0" kern="1200">
                        <a:solidFill>
                          <a:schemeClr val="dk1"/>
                        </a:solidFill>
                        <a:effectLst/>
                        <a:latin typeface="Arial"/>
                        <a:ea typeface="+mn-ea"/>
                        <a:cs typeface="+mn-cs"/>
                      </a:endParaRPr>
                    </a:p>
                    <a:p>
                      <a:pPr rtl="0" fontAlgn="base"/>
                      <a:r>
                        <a:rPr lang="en-GB" sz="1400" b="0" i="0" kern="1200">
                          <a:solidFill>
                            <a:schemeClr val="dk1"/>
                          </a:solidFill>
                          <a:effectLst/>
                          <a:latin typeface="Arial"/>
                          <a:ea typeface="+mn-ea"/>
                          <a:cs typeface="+mn-cs"/>
                        </a:rPr>
                        <a:t>Are there any universities or educational providers you work with that have schools outreach teams? Let them know about the competition.  </a:t>
                      </a:r>
                    </a:p>
                    <a:p>
                      <a:pPr rtl="0" fontAlgn="base"/>
                      <a:endParaRPr lang="en-GB" sz="1400" b="0" i="0" kern="1200">
                        <a:solidFill>
                          <a:schemeClr val="dk1"/>
                        </a:solidFill>
                        <a:effectLst/>
                        <a:latin typeface="Arial"/>
                        <a:ea typeface="+mn-ea"/>
                        <a:cs typeface="+mn-cs"/>
                      </a:endParaRPr>
                    </a:p>
                    <a:p>
                      <a:pPr rtl="0" fontAlgn="base"/>
                      <a:r>
                        <a:rPr lang="en-GB" sz="1400" b="0" i="0" kern="1200">
                          <a:solidFill>
                            <a:schemeClr val="dk1"/>
                          </a:solidFill>
                          <a:effectLst/>
                          <a:latin typeface="Arial"/>
                          <a:ea typeface="+mn-ea"/>
                          <a:cs typeface="+mn-cs"/>
                        </a:rPr>
                        <a:t>Are you a school governor or do you volunteer at after-school clubs? This is a great way to raise awareness of the competition. </a:t>
                      </a:r>
                    </a:p>
                    <a:p>
                      <a:endParaRPr lang="en-GB" sz="1400">
                        <a:effectLst/>
                        <a:latin typeface="Arial"/>
                        <a:ea typeface="Calibri"/>
                        <a:cs typeface="Times New Roman"/>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effectLst/>
                        </a:rPr>
                        <a:t>Use or send our pre-made </a:t>
                      </a:r>
                      <a:r>
                        <a:rPr lang="en-GB" sz="1400">
                          <a:solidFill>
                            <a:srgbClr val="005EB8"/>
                          </a:solidFill>
                          <a:effectLst/>
                          <a:hlinkClick r:id="" action="ppaction://noaction">
                            <a:extLst>
                              <a:ext uri="{A12FA001-AC4F-418D-AE19-62706E023703}">
                                <ahyp:hlinkClr xmlns:ahyp="http://schemas.microsoft.com/office/drawing/2018/hyperlinkcolor" val="tx"/>
                              </a:ext>
                            </a:extLst>
                          </a:hlinkClick>
                        </a:rPr>
                        <a:t>email template </a:t>
                      </a:r>
                      <a:r>
                        <a:rPr lang="en-GB" sz="1400">
                          <a:effectLst/>
                        </a:rPr>
                        <a:t>later in this document.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5532105"/>
                  </a:ext>
                </a:extLst>
              </a:tr>
            </a:tbl>
          </a:graphicData>
        </a:graphic>
      </p:graphicFrame>
      <p:sp>
        <p:nvSpPr>
          <p:cNvPr id="3" name="Title 2">
            <a:extLst>
              <a:ext uri="{FF2B5EF4-FFF2-40B4-BE49-F238E27FC236}">
                <a16:creationId xmlns:a16="http://schemas.microsoft.com/office/drawing/2014/main" id="{6E7BCCF6-87CA-4383-DAE0-95B069474A39}"/>
              </a:ext>
            </a:extLst>
          </p:cNvPr>
          <p:cNvSpPr>
            <a:spLocks noGrp="1"/>
          </p:cNvSpPr>
          <p:nvPr>
            <p:ph type="title"/>
          </p:nvPr>
        </p:nvSpPr>
        <p:spPr>
          <a:xfrm>
            <a:off x="1039811" y="-547492"/>
            <a:ext cx="10005823" cy="547492"/>
          </a:xfrm>
        </p:spPr>
        <p:txBody>
          <a:bodyPr vert="horz" lIns="0" tIns="0" rIns="0" bIns="0" rtlCol="0" anchor="b" anchorCtr="0">
            <a:noAutofit/>
          </a:bodyPr>
          <a:lstStyle/>
          <a:p>
            <a:r>
              <a:rPr lang="en-GB" sz="800"/>
              <a:t>Top tips for promoting the competitions</a:t>
            </a:r>
          </a:p>
        </p:txBody>
      </p:sp>
      <p:sp>
        <p:nvSpPr>
          <p:cNvPr id="4" name="TextBox 3">
            <a:extLst>
              <a:ext uri="{FF2B5EF4-FFF2-40B4-BE49-F238E27FC236}">
                <a16:creationId xmlns:a16="http://schemas.microsoft.com/office/drawing/2014/main" id="{A0C861D3-C06F-E4B6-CEC9-D01BB782DEC2}"/>
              </a:ext>
            </a:extLst>
          </p:cNvPr>
          <p:cNvSpPr txBox="1"/>
          <p:nvPr/>
        </p:nvSpPr>
        <p:spPr>
          <a:xfrm>
            <a:off x="599440" y="4624169"/>
            <a:ext cx="11160760" cy="369332"/>
          </a:xfrm>
          <a:prstGeom prst="rect">
            <a:avLst/>
          </a:prstGeom>
          <a:noFill/>
        </p:spPr>
        <p:txBody>
          <a:bodyPr wrap="square">
            <a:spAutoFit/>
          </a:bodyPr>
          <a:lstStyle/>
          <a:p>
            <a:r>
              <a:rPr lang="en-GB" sz="1800" b="0" i="0">
                <a:solidFill>
                  <a:srgbClr val="000000"/>
                </a:solidFill>
                <a:effectLst/>
                <a:latin typeface="Arial" panose="020B0604020202020204" pitchFamily="34" charset="0"/>
              </a:rPr>
              <a:t>If you have any questions or need any guidance, please email us </a:t>
            </a:r>
            <a:r>
              <a:rPr lang="en-GB" sz="1800" b="0" i="0">
                <a:solidFill>
                  <a:schemeClr val="tx1"/>
                </a:solidFill>
                <a:effectLst/>
                <a:latin typeface="Arial" panose="020B0604020202020204" pitchFamily="34" charset="0"/>
              </a:rPr>
              <a:t>on </a:t>
            </a:r>
            <a:r>
              <a:rPr lang="en-GB" sz="1800" b="0" i="0" u="sng" strike="noStrike">
                <a:solidFill>
                  <a:srgbClr val="005EB8"/>
                </a:solidFill>
                <a:effectLst/>
                <a:latin typeface="Arial" panose="020B0604020202020204" pitchFamily="34" charset="0"/>
                <a:hlinkClick r:id="rId3">
                  <a:extLst>
                    <a:ext uri="{A12FA001-AC4F-418D-AE19-62706E023703}">
                      <ahyp:hlinkClr xmlns:ahyp="http://schemas.microsoft.com/office/drawing/2018/hyperlinkcolor" val="tx"/>
                    </a:ext>
                  </a:extLst>
                </a:hlinkClick>
              </a:rPr>
              <a:t>england.healthcareers@nhs.net</a:t>
            </a:r>
            <a:r>
              <a:rPr lang="en-GB" sz="1800" b="0" i="0">
                <a:solidFill>
                  <a:srgbClr val="005EB8"/>
                </a:solidFill>
                <a:effectLst/>
                <a:latin typeface="Arial" panose="020B0604020202020204" pitchFamily="34" charset="0"/>
              </a:rPr>
              <a:t>  </a:t>
            </a:r>
            <a:endParaRPr lang="en-GB" sz="1800">
              <a:solidFill>
                <a:srgbClr val="005EB8"/>
              </a:solidFill>
              <a:effectLst/>
              <a:ea typeface="Calibri" panose="020F0502020204030204" pitchFamily="34" charset="0"/>
              <a:cs typeface="Times New Roman" panose="02020603050405020304" pitchFamily="18" charset="0"/>
            </a:endParaRPr>
          </a:p>
        </p:txBody>
      </p:sp>
      <p:pic>
        <p:nvPicPr>
          <p:cNvPr id="6" name="Picture 5" descr="A drawing of a triangle with writing on it&#10;&#10;AI-generated content may be incorrect.">
            <a:extLst>
              <a:ext uri="{FF2B5EF4-FFF2-40B4-BE49-F238E27FC236}">
                <a16:creationId xmlns:a16="http://schemas.microsoft.com/office/drawing/2014/main" id="{8AA8D6E7-E00A-8B16-BCBA-495F65C8B7A2}"/>
              </a:ext>
            </a:extLst>
          </p:cNvPr>
          <p:cNvPicPr>
            <a:picLocks noChangeAspect="1"/>
          </p:cNvPicPr>
          <p:nvPr/>
        </p:nvPicPr>
        <p:blipFill>
          <a:blip r:embed="rId4"/>
          <a:stretch>
            <a:fillRect/>
          </a:stretch>
        </p:blipFill>
        <p:spPr>
          <a:xfrm>
            <a:off x="9816002" y="5135929"/>
            <a:ext cx="2172921" cy="1480527"/>
          </a:xfrm>
          <a:prstGeom prst="rect">
            <a:avLst/>
          </a:prstGeom>
        </p:spPr>
      </p:pic>
    </p:spTree>
    <p:extLst>
      <p:ext uri="{BB962C8B-B14F-4D97-AF65-F5344CB8AC3E}">
        <p14:creationId xmlns:p14="http://schemas.microsoft.com/office/powerpoint/2010/main" val="3674749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8463F9-88BA-4328-D751-FA813F06D013}"/>
              </a:ext>
            </a:extLst>
          </p:cNvPr>
          <p:cNvSpPr txBox="1">
            <a:spLocks noGrp="1"/>
          </p:cNvSpPr>
          <p:nvPr>
            <p:ph type="title" idx="4294967295"/>
          </p:nvPr>
        </p:nvSpPr>
        <p:spPr>
          <a:xfrm>
            <a:off x="311150" y="425450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chemeClr val="bg1"/>
                </a:solidFill>
                <a:effectLst/>
                <a:uLnTx/>
                <a:uFillTx/>
                <a:latin typeface="+mn-lt"/>
                <a:ea typeface="+mn-ea"/>
                <a:cs typeface="+mn-cs"/>
              </a:rPr>
              <a:t>Key messages for primary schools</a:t>
            </a:r>
          </a:p>
        </p:txBody>
      </p:sp>
      <p:sp>
        <p:nvSpPr>
          <p:cNvPr id="7" name="Content Placeholder 6">
            <a:extLst>
              <a:ext uri="{FF2B5EF4-FFF2-40B4-BE49-F238E27FC236}">
                <a16:creationId xmlns:a16="http://schemas.microsoft.com/office/drawing/2014/main" id="{F74659E5-48FE-A91D-DE44-2F02F0B40FD5}"/>
              </a:ext>
            </a:extLst>
          </p:cNvPr>
          <p:cNvSpPr>
            <a:spLocks noGrp="1"/>
          </p:cNvSpPr>
          <p:nvPr>
            <p:ph idx="1"/>
          </p:nvPr>
        </p:nvSpPr>
        <p:spPr>
          <a:xfrm>
            <a:off x="3245848" y="2081570"/>
            <a:ext cx="7823836" cy="3468330"/>
          </a:xfrm>
        </p:spPr>
        <p:txBody>
          <a:bodyPr vert="horz" lIns="0" tIns="0" rIns="0" bIns="0" rtlCol="0" anchor="t">
            <a:noAutofit/>
          </a:bodyPr>
          <a:lstStyle/>
          <a:p>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Clr>
                <a:srgbClr val="005EB8"/>
              </a:buClr>
              <a:buFont typeface="Arial" panose="020B0604020202020204" pitchFamily="34" charset="0"/>
              <a:buChar char="•"/>
            </a:pPr>
            <a:r>
              <a:rPr lang="en-GB" sz="1800">
                <a:solidFill>
                  <a:schemeClr val="tx1"/>
                </a:solidFill>
                <a:effectLst/>
                <a:latin typeface="Arial"/>
                <a:ea typeface="Arial" panose="020B0604020202020204" pitchFamily="34" charset="0"/>
                <a:cs typeface="Arial"/>
              </a:rPr>
              <a:t>Introduce your pupils to over 350 NHS careers and help your class learn there’s an NHS job for everyone, no matter their background. </a:t>
            </a:r>
          </a:p>
          <a:p>
            <a:pPr marL="342900" lvl="0" indent="-342900">
              <a:buClr>
                <a:srgbClr val="005EB8"/>
              </a:buClr>
              <a:buFont typeface="Arial" panose="020B0604020202020204" pitchFamily="34" charset="0"/>
              <a:buChar char="•"/>
            </a:pPr>
            <a:r>
              <a:rPr lang="en-GB" sz="1800">
                <a:solidFill>
                  <a:schemeClr val="tx1"/>
                </a:solidFill>
                <a:effectLst/>
                <a:latin typeface="Arial"/>
                <a:ea typeface="Arial" panose="020B0604020202020204" pitchFamily="34" charset="0"/>
                <a:cs typeface="Arial"/>
              </a:rPr>
              <a:t>You can deliver the competition in one hour with the ‘</a:t>
            </a:r>
            <a:r>
              <a:rPr lang="en-GB" sz="1800">
                <a:solidFill>
                  <a:srgbClr val="005EB8"/>
                </a:solidFill>
                <a:effectLst/>
                <a:latin typeface="Arial"/>
                <a:ea typeface="Arial" panose="020B0604020202020204" pitchFamily="34" charset="0"/>
                <a:cs typeface="Arial"/>
                <a:hlinkClick r:id="rId3">
                  <a:extLst>
                    <a:ext uri="{A12FA001-AC4F-418D-AE19-62706E023703}">
                      <ahyp:hlinkClr xmlns:ahyp="http://schemas.microsoft.com/office/drawing/2018/hyperlinkcolor" val="tx"/>
                    </a:ext>
                  </a:extLst>
                </a:hlinkClick>
              </a:rPr>
              <a:t>one lesson launch</a:t>
            </a:r>
            <a:r>
              <a:rPr lang="en-GB" sz="1800">
                <a:solidFill>
                  <a:schemeClr val="tx1"/>
                </a:solidFill>
                <a:effectLst/>
                <a:latin typeface="Arial"/>
                <a:ea typeface="Arial" panose="020B0604020202020204" pitchFamily="34" charset="0"/>
                <a:cs typeface="Arial"/>
              </a:rPr>
              <a:t>’ resource. </a:t>
            </a:r>
          </a:p>
          <a:p>
            <a:pPr marL="342900" lvl="0" indent="-342900">
              <a:buClr>
                <a:srgbClr val="005EB8"/>
              </a:buClr>
              <a:buFont typeface="Arial" panose="020B0604020202020204" pitchFamily="34" charset="0"/>
              <a:buChar char="•"/>
            </a:pPr>
            <a:r>
              <a:rPr lang="en-GB" sz="1800">
                <a:solidFill>
                  <a:srgbClr val="000000"/>
                </a:solidFill>
                <a:effectLst/>
                <a:latin typeface="Arial"/>
                <a:ea typeface="Arial" panose="020B0604020202020204" pitchFamily="34" charset="0"/>
                <a:cs typeface="Arial"/>
              </a:rPr>
              <a:t>Winners will have the chance of seeing their entries displayed in public for their local community to see. There are also Amazon vouchers, exciting goody bags and certificates to win.</a:t>
            </a:r>
          </a:p>
          <a:p>
            <a:pPr marL="342900" lvl="0" indent="-342900">
              <a:buClr>
                <a:srgbClr val="005EB8"/>
              </a:buClr>
              <a:buFont typeface="Arial" panose="020B0604020202020204" pitchFamily="34" charset="0"/>
              <a:buChar char="•"/>
            </a:pPr>
            <a:r>
              <a:rPr lang="en-GB" sz="1800">
                <a:solidFill>
                  <a:srgbClr val="000000"/>
                </a:solidFill>
                <a:effectLst/>
                <a:latin typeface="Arial"/>
                <a:ea typeface="Arial" panose="020B0604020202020204" pitchFamily="34" charset="0"/>
                <a:cs typeface="Arial"/>
              </a:rPr>
              <a:t>The competition has free, engaging teacher resources that align with the DfE careers strategy and KS2 curriculum.</a:t>
            </a:r>
          </a:p>
          <a:p>
            <a:pPr marL="342900" lvl="0" indent="-342900">
              <a:buClr>
                <a:srgbClr val="005EB8"/>
              </a:buClr>
              <a:buFont typeface="Arial" panose="020B0604020202020204" pitchFamily="34" charset="0"/>
              <a:buChar char="•"/>
            </a:pPr>
            <a:r>
              <a:rPr lang="en-GB" sz="1800">
                <a:solidFill>
                  <a:schemeClr val="tx1"/>
                </a:solidFill>
                <a:effectLst/>
                <a:latin typeface="Arial"/>
                <a:ea typeface="Arial" panose="020B0604020202020204" pitchFamily="34" charset="0"/>
                <a:cs typeface="Arial"/>
              </a:rPr>
              <a:t>The NHS will be </a:t>
            </a:r>
            <a:r>
              <a:rPr lang="en-GB" sz="1800" u="sng">
                <a:solidFill>
                  <a:schemeClr val="accent1"/>
                </a:solidFill>
                <a:effectLst/>
                <a:latin typeface="Arial"/>
                <a:ea typeface="Arial" panose="020B0604020202020204" pitchFamily="34" charset="0"/>
                <a:cs typeface="Arial"/>
                <a:hlinkClick r:id="rId4">
                  <a:extLst>
                    <a:ext uri="{A12FA001-AC4F-418D-AE19-62706E023703}">
                      <ahyp:hlinkClr xmlns:ahyp="http://schemas.microsoft.com/office/drawing/2018/hyperlinkcolor" val="tx"/>
                    </a:ext>
                  </a:extLst>
                </a:hlinkClick>
              </a:rPr>
              <a:t>beamed LIVE</a:t>
            </a:r>
            <a:r>
              <a:rPr lang="en-GB" sz="1800">
                <a:solidFill>
                  <a:schemeClr val="accent1"/>
                </a:solidFill>
                <a:effectLst/>
                <a:latin typeface="Arial"/>
                <a:ea typeface="Arial" panose="020B0604020202020204" pitchFamily="34" charset="0"/>
                <a:cs typeface="Arial"/>
              </a:rPr>
              <a:t> </a:t>
            </a:r>
            <a:r>
              <a:rPr lang="en-GB" sz="1800">
                <a:solidFill>
                  <a:schemeClr val="tx1"/>
                </a:solidFill>
                <a:effectLst/>
                <a:latin typeface="Arial"/>
                <a:ea typeface="Arial" panose="020B0604020202020204" pitchFamily="34" charset="0"/>
                <a:cs typeface="Arial"/>
              </a:rPr>
              <a:t>into schools in March 2025. Pupils will have the unique opportunity to ask NHS staff their burning questions.</a:t>
            </a:r>
            <a:endParaRPr lang="en-GB" sz="1800">
              <a:solidFill>
                <a:schemeClr val="tx1"/>
              </a:solidFill>
              <a:effectLst/>
              <a:latin typeface="Arial"/>
              <a:ea typeface="Calibri" panose="020F0502020204030204" pitchFamily="34" charset="0"/>
              <a:cs typeface="Arial"/>
            </a:endParaRPr>
          </a:p>
          <a:p>
            <a:endParaRPr lang="en-GB"/>
          </a:p>
        </p:txBody>
      </p:sp>
      <p:sp>
        <p:nvSpPr>
          <p:cNvPr id="2" name="Title 4">
            <a:extLst>
              <a:ext uri="{FF2B5EF4-FFF2-40B4-BE49-F238E27FC236}">
                <a16:creationId xmlns:a16="http://schemas.microsoft.com/office/drawing/2014/main" id="{7E52F619-C640-F2E1-FFA8-9281EE18CEE6}"/>
              </a:ext>
            </a:extLst>
          </p:cNvPr>
          <p:cNvSpPr>
            <a:spLocks noGrp="1"/>
          </p:cNvSpPr>
          <p:nvPr>
            <p:ph type="title"/>
          </p:nvPr>
        </p:nvSpPr>
        <p:spPr>
          <a:xfrm>
            <a:off x="3096986" y="752307"/>
            <a:ext cx="9975802" cy="454816"/>
          </a:xfrm>
        </p:spPr>
        <p:txBody>
          <a:bodyPr/>
          <a:lstStyle/>
          <a:p>
            <a:pPr>
              <a:lnSpc>
                <a:spcPct val="107000"/>
              </a:lnSpc>
              <a:spcBef>
                <a:spcPts val="200"/>
              </a:spcBef>
            </a:pPr>
            <a:r>
              <a:rPr lang="en-GB">
                <a:solidFill>
                  <a:srgbClr val="005EB8"/>
                </a:solidFill>
              </a:rPr>
              <a:t>What do I say to primary schools?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4AEE128-DD36-5394-299C-ACC7EC195DE9}"/>
              </a:ext>
            </a:extLst>
          </p:cNvPr>
          <p:cNvSpPr txBox="1"/>
          <p:nvPr/>
        </p:nvSpPr>
        <p:spPr>
          <a:xfrm>
            <a:off x="2993300" y="1308100"/>
            <a:ext cx="8493306" cy="923330"/>
          </a:xfrm>
          <a:prstGeom prst="rect">
            <a:avLst/>
          </a:prstGeom>
          <a:noFill/>
        </p:spPr>
        <p:txBody>
          <a:bodyPr wrap="square">
            <a:spAutoFit/>
          </a:bodyPr>
          <a:lstStyle/>
          <a:p>
            <a:r>
              <a:rPr lang="en-GB" sz="1800" b="0" i="0">
                <a:solidFill>
                  <a:srgbClr val="000000"/>
                </a:solidFill>
                <a:effectLst/>
                <a:latin typeface="Arial" panose="020B0604020202020204" pitchFamily="34" charset="0"/>
              </a:rPr>
              <a:t>The following key messages are important information that we’d like teachers to know. They are slightly different for each competition. Feel free to copy and paste these into your emails and social media posts! </a:t>
            </a:r>
            <a:endParaRPr lang="en-GB"/>
          </a:p>
        </p:txBody>
      </p:sp>
      <p:pic>
        <p:nvPicPr>
          <p:cNvPr id="6" name="Picture 5" descr="A poster with drawings and text&#10;&#10;Description automatically generated">
            <a:extLst>
              <a:ext uri="{FF2B5EF4-FFF2-40B4-BE49-F238E27FC236}">
                <a16:creationId xmlns:a16="http://schemas.microsoft.com/office/drawing/2014/main" id="{A8660811-43C0-BE56-BBEB-B83B0954C6D3}"/>
              </a:ext>
            </a:extLst>
          </p:cNvPr>
          <p:cNvPicPr>
            <a:picLocks noChangeAspect="1"/>
          </p:cNvPicPr>
          <p:nvPr/>
        </p:nvPicPr>
        <p:blipFill>
          <a:blip r:embed="rId5"/>
          <a:stretch>
            <a:fillRect/>
          </a:stretch>
        </p:blipFill>
        <p:spPr>
          <a:xfrm>
            <a:off x="4222" y="1933281"/>
            <a:ext cx="2754918" cy="1984283"/>
          </a:xfrm>
          <a:prstGeom prst="rect">
            <a:avLst/>
          </a:prstGeom>
        </p:spPr>
      </p:pic>
    </p:spTree>
    <p:extLst>
      <p:ext uri="{BB962C8B-B14F-4D97-AF65-F5344CB8AC3E}">
        <p14:creationId xmlns:p14="http://schemas.microsoft.com/office/powerpoint/2010/main" val="275823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8463F9-88BA-4328-D751-FA813F06D013}"/>
              </a:ext>
            </a:extLst>
          </p:cNvPr>
          <p:cNvSpPr txBox="1">
            <a:spLocks noGrp="1"/>
          </p:cNvSpPr>
          <p:nvPr>
            <p:ph type="title" idx="4294967295"/>
          </p:nvPr>
        </p:nvSpPr>
        <p:spPr>
          <a:xfrm>
            <a:off x="303530" y="404876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Arial" panose="020B0604020202020204"/>
                <a:ea typeface="+mn-ea"/>
                <a:cs typeface="+mn-cs"/>
              </a:rPr>
              <a:t>Key messages for secondary schools</a:t>
            </a:r>
          </a:p>
        </p:txBody>
      </p:sp>
      <p:sp>
        <p:nvSpPr>
          <p:cNvPr id="6" name="Content Placeholder 6">
            <a:extLst>
              <a:ext uri="{FF2B5EF4-FFF2-40B4-BE49-F238E27FC236}">
                <a16:creationId xmlns:a16="http://schemas.microsoft.com/office/drawing/2014/main" id="{87513AB7-D993-C8B0-E23F-0950A5BA779C}"/>
              </a:ext>
            </a:extLst>
          </p:cNvPr>
          <p:cNvSpPr>
            <a:spLocks noGrp="1"/>
          </p:cNvSpPr>
          <p:nvPr>
            <p:ph idx="1"/>
          </p:nvPr>
        </p:nvSpPr>
        <p:spPr>
          <a:xfrm>
            <a:off x="3169736" y="1745865"/>
            <a:ext cx="7537453" cy="1240520"/>
          </a:xfrm>
        </p:spPr>
        <p:txBody>
          <a:bodyPr vert="horz" lIns="0" tIns="0" rIns="0" bIns="0" rtlCol="0" anchor="t">
            <a:noAutofit/>
          </a:bodyPr>
          <a:lstStyle/>
          <a:p>
            <a:pPr marL="342900" indent="-342900">
              <a:buFont typeface="Arial" panose="020B0604020202020204" pitchFamily="34" charset="0"/>
              <a:buChar char="•"/>
            </a:pPr>
            <a:r>
              <a:rPr lang="en-GB" sz="1800">
                <a:solidFill>
                  <a:schemeClr val="tx1"/>
                </a:solidFill>
              </a:rPr>
              <a:t>Introduce your students to over 350 NHS careers and raise their careers aspirations.</a:t>
            </a:r>
          </a:p>
          <a:p>
            <a:pPr marL="342900" indent="-342900">
              <a:buFont typeface="Arial" panose="020B0604020202020204" pitchFamily="34" charset="0"/>
              <a:buChar char="•"/>
            </a:pPr>
            <a:r>
              <a:rPr lang="en-GB" sz="1800">
                <a:solidFill>
                  <a:schemeClr val="tx1"/>
                </a:solidFill>
              </a:rPr>
              <a:t>You can deliver the competition in one hour with the ‘</a:t>
            </a:r>
            <a:r>
              <a:rPr lang="en-GB" sz="1800">
                <a:solidFill>
                  <a:srgbClr val="005EB8"/>
                </a:solidFill>
                <a:hlinkClick r:id="rId4">
                  <a:extLst>
                    <a:ext uri="{A12FA001-AC4F-418D-AE19-62706E023703}">
                      <ahyp:hlinkClr xmlns:ahyp="http://schemas.microsoft.com/office/drawing/2018/hyperlinkcolor" val="tx"/>
                    </a:ext>
                  </a:extLst>
                </a:hlinkClick>
              </a:rPr>
              <a:t>one lesson launch</a:t>
            </a:r>
            <a:r>
              <a:rPr lang="en-GB" sz="1800">
                <a:solidFill>
                  <a:schemeClr val="tx1"/>
                </a:solidFill>
              </a:rPr>
              <a:t>’ resource.</a:t>
            </a:r>
            <a:endParaRPr lang="en-GB" sz="1800">
              <a:solidFill>
                <a:schemeClr val="tx1"/>
              </a:solidFill>
              <a:cs typeface="Arial"/>
            </a:endParaRPr>
          </a:p>
          <a:p>
            <a:pPr marL="342900" indent="-342900">
              <a:buFont typeface="Arial" panose="020B0604020202020204" pitchFamily="34" charset="0"/>
              <a:buChar char="•"/>
            </a:pPr>
            <a:r>
              <a:rPr lang="en-GB" sz="1800">
                <a:solidFill>
                  <a:schemeClr val="tx1"/>
                </a:solidFill>
              </a:rPr>
              <a:t>There is the chance for winning students to have their entries displayed in public for everyone in their community to see. There are also Amazon vouchers, exciting goody bags and certificates to win.</a:t>
            </a:r>
            <a:endParaRPr lang="en-GB" sz="1800">
              <a:solidFill>
                <a:schemeClr val="tx1"/>
              </a:solidFill>
              <a:cs typeface="Arial"/>
            </a:endParaRPr>
          </a:p>
          <a:p>
            <a:pPr marL="342900" indent="-342900">
              <a:buFont typeface="Arial" panose="020B0604020202020204" pitchFamily="34" charset="0"/>
              <a:buChar char="•"/>
            </a:pPr>
            <a:r>
              <a:rPr lang="en-GB" sz="1800">
                <a:solidFill>
                  <a:schemeClr val="tx1"/>
                </a:solidFill>
              </a:rPr>
              <a:t>The competition has free, engaging teacher resources that align with the Gatsby Benchmarks, DfE careers strategy and KS3 curriculum.</a:t>
            </a:r>
            <a:endParaRPr lang="en-GB" sz="1800">
              <a:solidFill>
                <a:schemeClr val="tx1"/>
              </a:solidFill>
              <a:cs typeface="Arial"/>
            </a:endParaRPr>
          </a:p>
          <a:p>
            <a:pPr marL="342900" indent="-342900">
              <a:buFont typeface="Arial" panose="020B0604020202020204" pitchFamily="34" charset="0"/>
              <a:buChar char="•"/>
            </a:pPr>
            <a:r>
              <a:rPr lang="en-GB" sz="1800">
                <a:solidFill>
                  <a:schemeClr val="tx1"/>
                </a:solidFill>
              </a:rPr>
              <a:t>The NHS will be </a:t>
            </a:r>
            <a:r>
              <a:rPr lang="en-GB" sz="1800">
                <a:solidFill>
                  <a:schemeClr val="accent1"/>
                </a:solidFill>
                <a:hlinkClick r:id="rId5">
                  <a:extLst>
                    <a:ext uri="{A12FA001-AC4F-418D-AE19-62706E023703}">
                      <ahyp:hlinkClr xmlns:ahyp="http://schemas.microsoft.com/office/drawing/2018/hyperlinkcolor" val="tx"/>
                    </a:ext>
                  </a:extLst>
                </a:hlinkClick>
              </a:rPr>
              <a:t>beamed LIVE</a:t>
            </a:r>
            <a:r>
              <a:rPr lang="en-GB" sz="1800">
                <a:solidFill>
                  <a:schemeClr val="tx1"/>
                </a:solidFill>
              </a:rPr>
              <a:t> into schools in March 2025. Pupils will have the unique opportunity to ask NHS staff their burning questions.</a:t>
            </a:r>
            <a:endParaRPr lang="en-GB" sz="1800">
              <a:solidFill>
                <a:schemeClr val="tx1"/>
              </a:solidFill>
              <a:cs typeface="Arial"/>
            </a:endParaRPr>
          </a:p>
          <a:p>
            <a:endParaRPr lang="en-GB" sz="2000"/>
          </a:p>
        </p:txBody>
      </p:sp>
      <p:sp>
        <p:nvSpPr>
          <p:cNvPr id="2" name="Title 4">
            <a:extLst>
              <a:ext uri="{FF2B5EF4-FFF2-40B4-BE49-F238E27FC236}">
                <a16:creationId xmlns:a16="http://schemas.microsoft.com/office/drawing/2014/main" id="{B98B06BF-B7F5-F15B-6C58-07B22D46A70A}"/>
              </a:ext>
            </a:extLst>
          </p:cNvPr>
          <p:cNvSpPr>
            <a:spLocks noGrp="1"/>
          </p:cNvSpPr>
          <p:nvPr>
            <p:ph type="title"/>
          </p:nvPr>
        </p:nvSpPr>
        <p:spPr>
          <a:xfrm>
            <a:off x="3096986" y="752307"/>
            <a:ext cx="9975802" cy="454816"/>
          </a:xfrm>
        </p:spPr>
        <p:txBody>
          <a:bodyPr/>
          <a:lstStyle/>
          <a:p>
            <a:pPr>
              <a:lnSpc>
                <a:spcPct val="107000"/>
              </a:lnSpc>
              <a:spcBef>
                <a:spcPts val="200"/>
              </a:spcBef>
            </a:pPr>
            <a:r>
              <a:rPr lang="en-GB">
                <a:solidFill>
                  <a:srgbClr val="005EB8"/>
                </a:solidFill>
              </a:rPr>
              <a:t>What do I say to secondary schools?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8" name="Picture 7" descr="A crossword puzzle on a wall&#10;&#10;Description automatically generated">
            <a:extLst>
              <a:ext uri="{FF2B5EF4-FFF2-40B4-BE49-F238E27FC236}">
                <a16:creationId xmlns:a16="http://schemas.microsoft.com/office/drawing/2014/main" id="{AF97DCAA-4C7A-6151-B28F-ECAAC5AC0B82}"/>
              </a:ext>
            </a:extLst>
          </p:cNvPr>
          <p:cNvPicPr>
            <a:picLocks noChangeAspect="1"/>
          </p:cNvPicPr>
          <p:nvPr/>
        </p:nvPicPr>
        <p:blipFill>
          <a:blip r:embed="rId6"/>
          <a:stretch>
            <a:fillRect/>
          </a:stretch>
        </p:blipFill>
        <p:spPr>
          <a:xfrm>
            <a:off x="0" y="1915353"/>
            <a:ext cx="2749853" cy="1962760"/>
          </a:xfrm>
          <a:prstGeom prst="rect">
            <a:avLst/>
          </a:prstGeom>
        </p:spPr>
      </p:pic>
    </p:spTree>
    <p:extLst>
      <p:ext uri="{BB962C8B-B14F-4D97-AF65-F5344CB8AC3E}">
        <p14:creationId xmlns:p14="http://schemas.microsoft.com/office/powerpoint/2010/main" val="1545159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D6783F1-291C-4BF1-BD4F-6FB65A428852}"/>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743" r="14743"/>
          <a:stretch/>
        </p:blipFill>
        <p:spPr>
          <a:xfrm>
            <a:off x="-3882" y="1308735"/>
            <a:ext cx="2748987" cy="4670742"/>
          </a:xfrm>
        </p:spPr>
      </p:pic>
      <p:sp>
        <p:nvSpPr>
          <p:cNvPr id="2" name="Title 2">
            <a:extLst>
              <a:ext uri="{FF2B5EF4-FFF2-40B4-BE49-F238E27FC236}">
                <a16:creationId xmlns:a16="http://schemas.microsoft.com/office/drawing/2014/main" id="{FFCCB2C7-E6BC-87ED-7747-4DA97E313673}"/>
              </a:ext>
            </a:extLst>
          </p:cNvPr>
          <p:cNvSpPr txBox="1">
            <a:spLocks noGrp="1"/>
          </p:cNvSpPr>
          <p:nvPr>
            <p:ph type="title" idx="4294967295"/>
          </p:nvPr>
        </p:nvSpPr>
        <p:spPr>
          <a:xfrm>
            <a:off x="3324225" y="1275765"/>
            <a:ext cx="7721409" cy="5474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005EB8"/>
                </a:solidFill>
                <a:effectLst/>
                <a:uLnTx/>
                <a:uFillTx/>
                <a:latin typeface="+mj-lt"/>
                <a:ea typeface="+mj-ea"/>
                <a:cs typeface="+mj-cs"/>
              </a:rPr>
              <a:t>Templates and resources to help you</a:t>
            </a:r>
            <a:br>
              <a:rPr kumimoji="0" lang="en-GB" sz="3200" b="1" i="0" u="none" strike="noStrike" kern="1200" cap="none" spc="0" normalizeH="0" baseline="0" noProof="0">
                <a:ln>
                  <a:noFill/>
                </a:ln>
                <a:solidFill>
                  <a:schemeClr val="tx2"/>
                </a:solidFill>
                <a:effectLst/>
                <a:uLnTx/>
                <a:uFillTx/>
                <a:latin typeface="+mj-lt"/>
                <a:ea typeface="+mj-ea"/>
                <a:cs typeface="+mj-cs"/>
              </a:rPr>
            </a:br>
            <a:endParaRPr kumimoji="0" lang="en-GB" sz="3200" b="1" i="0" u="none" strike="noStrike" kern="1200" cap="none" spc="0" normalizeH="0" baseline="0" noProof="0">
              <a:ln>
                <a:noFill/>
              </a:ln>
              <a:solidFill>
                <a:schemeClr val="tx2"/>
              </a:solidFill>
              <a:effectLst/>
              <a:uLnTx/>
              <a:uFillTx/>
              <a:latin typeface="+mj-lt"/>
              <a:ea typeface="+mj-ea"/>
              <a:cs typeface="+mj-cs"/>
            </a:endParaRPr>
          </a:p>
        </p:txBody>
      </p:sp>
      <p:sp>
        <p:nvSpPr>
          <p:cNvPr id="3" name="TextBox 2">
            <a:extLst>
              <a:ext uri="{FF2B5EF4-FFF2-40B4-BE49-F238E27FC236}">
                <a16:creationId xmlns:a16="http://schemas.microsoft.com/office/drawing/2014/main" id="{BD00A1A8-765E-42BF-6F60-BDBC22E12074}"/>
              </a:ext>
            </a:extLst>
          </p:cNvPr>
          <p:cNvSpPr txBox="1"/>
          <p:nvPr/>
        </p:nvSpPr>
        <p:spPr>
          <a:xfrm>
            <a:off x="3329123" y="2036789"/>
            <a:ext cx="7721408" cy="2246769"/>
          </a:xfrm>
          <a:prstGeom prst="rect">
            <a:avLst/>
          </a:prstGeom>
          <a:noFill/>
        </p:spPr>
        <p:txBody>
          <a:bodyPr wrap="square" lIns="91440" tIns="45720" rIns="91440" bIns="45720" anchor="t">
            <a:spAutoFit/>
          </a:bodyPr>
          <a:lstStyle/>
          <a:p>
            <a:pPr marL="342900" lvl="0" indent="-342900">
              <a:buFont typeface="Symbol" panose="05050102010706020507" pitchFamily="18" charset="2"/>
              <a:buChar char=""/>
            </a:pPr>
            <a:r>
              <a:rPr lang="en-GB" sz="2000" dirty="0">
                <a:latin typeface="Arial"/>
                <a:ea typeface="Arial" panose="020B0604020202020204" pitchFamily="34" charset="0"/>
                <a:cs typeface="Times New Roman"/>
              </a:rPr>
              <a:t>Arrange a school visit with our </a:t>
            </a:r>
            <a:r>
              <a:rPr lang="en-GB" sz="2000" dirty="0">
                <a:solidFill>
                  <a:srgbClr val="005EB8"/>
                </a:solidFill>
                <a:latin typeface="Arial"/>
                <a:ea typeface="Arial" panose="020B0604020202020204" pitchFamily="34" charset="0"/>
                <a:cs typeface="Times New Roman"/>
                <a:hlinkClick r:id="rId4" action="ppaction://hlinksldjump">
                  <a:extLst>
                    <a:ext uri="{A12FA001-AC4F-418D-AE19-62706E023703}">
                      <ahyp:hlinkClr xmlns:ahyp="http://schemas.microsoft.com/office/drawing/2018/hyperlinkcolor" val="tx"/>
                    </a:ext>
                  </a:extLst>
                </a:hlinkClick>
              </a:rPr>
              <a:t>email template</a:t>
            </a:r>
            <a:r>
              <a:rPr lang="en-GB" sz="2000" dirty="0">
                <a:latin typeface="Arial"/>
                <a:ea typeface="Arial" panose="020B0604020202020204" pitchFamily="34" charset="0"/>
                <a:cs typeface="Times New Roman"/>
              </a:rPr>
              <a:t> and </a:t>
            </a:r>
            <a:r>
              <a:rPr lang="en-GB" sz="2000" dirty="0">
                <a:effectLst/>
                <a:latin typeface="Arial"/>
                <a:ea typeface="Arial" panose="020B0604020202020204" pitchFamily="34" charset="0"/>
                <a:cs typeface="Times New Roman"/>
              </a:rPr>
              <a:t>use our </a:t>
            </a:r>
            <a:r>
              <a:rPr lang="en-GB" sz="2000" dirty="0">
                <a:latin typeface="Arial"/>
                <a:ea typeface="Arial" panose="020B0604020202020204" pitchFamily="34" charset="0"/>
                <a:cs typeface="Times New Roman"/>
              </a:rPr>
              <a:t>s</a:t>
            </a:r>
            <a:r>
              <a:rPr lang="en-GB" sz="2000" dirty="0">
                <a:effectLst/>
                <a:latin typeface="Arial"/>
                <a:ea typeface="Arial" panose="020B0604020202020204" pitchFamily="34" charset="0"/>
                <a:cs typeface="Times New Roman"/>
              </a:rPr>
              <a:t>lide packs</a:t>
            </a:r>
            <a:r>
              <a:rPr lang="en-GB" sz="2000" dirty="0">
                <a:latin typeface="Arial"/>
                <a:ea typeface="Arial" panose="020B0604020202020204" pitchFamily="34" charset="0"/>
                <a:cs typeface="Times New Roman"/>
              </a:rPr>
              <a:t> from the </a:t>
            </a:r>
            <a:r>
              <a:rPr lang="en-GB" sz="2000" dirty="0">
                <a:solidFill>
                  <a:srgbClr val="005EB8"/>
                </a:solidFill>
                <a:latin typeface="Arial"/>
                <a:ea typeface="Arial" panose="020B0604020202020204" pitchFamily="34" charset="0"/>
                <a:cs typeface="Times New Roman"/>
                <a:hlinkClick r:id="rId5">
                  <a:extLst>
                    <a:ext uri="{A12FA001-AC4F-418D-AE19-62706E023703}">
                      <ahyp:hlinkClr xmlns:ahyp="http://schemas.microsoft.com/office/drawing/2018/hyperlinkcolor" val="tx"/>
                    </a:ext>
                  </a:extLst>
                </a:hlinkClick>
              </a:rPr>
              <a:t>Step into the NHS website</a:t>
            </a:r>
            <a:r>
              <a:rPr lang="en-GB" sz="2000" dirty="0">
                <a:solidFill>
                  <a:srgbClr val="005EB8"/>
                </a:solidFill>
                <a:effectLst/>
                <a:latin typeface="Arial"/>
                <a:ea typeface="Arial" panose="020B0604020202020204" pitchFamily="34" charset="0"/>
                <a:cs typeface="Times New Roman"/>
              </a:rPr>
              <a:t> </a:t>
            </a:r>
            <a:r>
              <a:rPr lang="en-GB" sz="2000" dirty="0">
                <a:effectLst/>
                <a:latin typeface="Arial"/>
                <a:ea typeface="Arial" panose="020B0604020202020204" pitchFamily="34" charset="0"/>
                <a:cs typeface="Times New Roman"/>
              </a:rPr>
              <a:t>to introduce the competitions</a:t>
            </a:r>
          </a:p>
          <a:p>
            <a:pPr marL="342900" indent="-342900">
              <a:buFont typeface="Symbol" panose="05050102010706020507" pitchFamily="18" charset="2"/>
              <a:buChar char=""/>
            </a:pPr>
            <a:r>
              <a:rPr lang="en-GB" sz="2000">
                <a:effectLst/>
                <a:latin typeface="Arial"/>
                <a:ea typeface="Arial" panose="020B0604020202020204" pitchFamily="34" charset="0"/>
                <a:cs typeface="Times New Roman"/>
              </a:rPr>
              <a:t>Social media guidance and templates </a:t>
            </a:r>
            <a:r>
              <a:rPr lang="en-GB" sz="2000">
                <a:solidFill>
                  <a:srgbClr val="005EB8"/>
                </a:solidFill>
                <a:effectLst/>
                <a:latin typeface="Arial"/>
                <a:ea typeface="Arial" panose="020B0604020202020204" pitchFamily="34" charset="0"/>
                <a:cs typeface="Times New Roman"/>
              </a:rPr>
              <a:t>(</a:t>
            </a:r>
            <a:r>
              <a:rPr lang="en-GB" sz="2000" dirty="0">
                <a:solidFill>
                  <a:srgbClr val="005EB8"/>
                </a:solidFill>
                <a:effectLst/>
                <a:latin typeface="Arial"/>
                <a:ea typeface="Arial" panose="020B0604020202020204" pitchFamily="34" charset="0"/>
                <a:cs typeface="Times New Roman"/>
                <a:hlinkClick r:id="rId6" action="ppaction://hlinksldjump">
                  <a:extLst>
                    <a:ext uri="{A12FA001-AC4F-418D-AE19-62706E023703}">
                      <ahyp:hlinkClr xmlns:ahyp="http://schemas.microsoft.com/office/drawing/2018/hyperlinkcolor" val="tx"/>
                    </a:ext>
                  </a:extLst>
                </a:hlinkClick>
              </a:rPr>
              <a:t>slide </a:t>
            </a:r>
            <a:r>
              <a:rPr lang="en-GB" sz="2000" dirty="0">
                <a:solidFill>
                  <a:srgbClr val="005EB8"/>
                </a:solidFill>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10 &amp; 11</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a:t>
            </a:r>
            <a:endParaRPr lang="en-GB" sz="2000" dirty="0">
              <a:solidFill>
                <a:srgbClr val="005EB8"/>
              </a:solidFill>
              <a:effectLst/>
              <a:latin typeface="Arial"/>
              <a:ea typeface="Calibri" panose="020F0502020204030204" pitchFamily="34" charset="0"/>
              <a:cs typeface="Times New Roman"/>
              <a:hlinkClick r:id="" action="ppaction://noaction">
                <a:extLst>
                  <a:ext uri="{A12FA001-AC4F-418D-AE19-62706E023703}">
                    <ahyp:hlinkClr xmlns:ahyp="http://schemas.microsoft.com/office/drawing/2018/hyperlinkcolor" val="tx"/>
                  </a:ext>
                </a:extLst>
              </a:hlinkClick>
            </a:endParaRPr>
          </a:p>
          <a:p>
            <a:pPr marL="342900" indent="-342900">
              <a:buFont typeface="Symbol" panose="05050102010706020507" pitchFamily="18" charset="2"/>
              <a:buChar char=""/>
            </a:pPr>
            <a:r>
              <a:rPr lang="en-GB" sz="2000">
                <a:effectLst/>
                <a:latin typeface="Arial"/>
                <a:ea typeface="Arial" panose="020B0604020202020204" pitchFamily="34" charset="0"/>
                <a:cs typeface="Times New Roman"/>
              </a:rPr>
              <a:t>Email schools about the competition</a:t>
            </a:r>
            <a:r>
              <a:rPr lang="en-GB" sz="2000" dirty="0">
                <a:solidFill>
                  <a:srgbClr val="005EB8"/>
                </a:solidFill>
                <a:effectLst/>
                <a:latin typeface="Arial"/>
                <a:ea typeface="Arial" panose="020B0604020202020204" pitchFamily="34" charset="0"/>
                <a:cs typeface="Times New Roman"/>
              </a:rPr>
              <a:t> </a:t>
            </a:r>
            <a:r>
              <a:rPr lang="en-GB" sz="2000" dirty="0">
                <a:solidFill>
                  <a:srgbClr val="005EB8"/>
                </a:solidFill>
                <a:effectLst/>
                <a:latin typeface="Arial"/>
                <a:ea typeface="Arial" panose="020B0604020202020204" pitchFamily="34" charset="0"/>
                <a:cs typeface="Times New Roman"/>
                <a:hlinkClick r:id="rId4" action="ppaction://hlinksldjump">
                  <a:extLst>
                    <a:ext uri="{A12FA001-AC4F-418D-AE19-62706E023703}">
                      <ahyp:hlinkClr xmlns:ahyp="http://schemas.microsoft.com/office/drawing/2018/hyperlinkcolor" val="tx"/>
                    </a:ext>
                  </a:extLst>
                </a:hlinkClick>
              </a:rPr>
              <a:t>(</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slide </a:t>
            </a:r>
            <a:r>
              <a:rPr lang="en-GB" sz="2000" dirty="0">
                <a:solidFill>
                  <a:srgbClr val="005EB8"/>
                </a:solidFill>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12 &amp; 13</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a:t>
            </a:r>
          </a:p>
          <a:p>
            <a:pPr marL="342900" indent="-342900">
              <a:buFont typeface="Symbol" panose="05050102010706020507" pitchFamily="18" charset="2"/>
              <a:buChar char=""/>
            </a:pPr>
            <a:r>
              <a:rPr lang="en-GB" sz="2000">
                <a:latin typeface="Arial"/>
                <a:ea typeface="Calibri"/>
                <a:cs typeface="Times New Roman"/>
              </a:rPr>
              <a:t>Newsletter submission</a:t>
            </a:r>
            <a:r>
              <a:rPr lang="en-GB" sz="2000" dirty="0">
                <a:solidFill>
                  <a:srgbClr val="005EB8"/>
                </a:solidFill>
                <a:latin typeface="Arial"/>
                <a:ea typeface="Calibri"/>
                <a:cs typeface="Times New Roman"/>
              </a:rPr>
              <a:t> </a:t>
            </a:r>
            <a:r>
              <a:rPr lang="en-GB" sz="2000" dirty="0">
                <a:solidFill>
                  <a:srgbClr val="005EB8"/>
                </a:solidFill>
                <a:latin typeface="Arial"/>
                <a:ea typeface="Calibri"/>
                <a:cs typeface="Times New Roman"/>
                <a:hlinkClick r:id="" action="ppaction://noaction">
                  <a:extLst>
                    <a:ext uri="{A12FA001-AC4F-418D-AE19-62706E023703}">
                      <ahyp:hlinkClr xmlns:ahyp="http://schemas.microsoft.com/office/drawing/2018/hyperlinkcolor" val="tx"/>
                    </a:ext>
                  </a:extLst>
                </a:hlinkClick>
              </a:rPr>
              <a:t>(slide 14)</a:t>
            </a:r>
            <a:endParaRPr lang="en-GB" sz="2000" dirty="0">
              <a:solidFill>
                <a:srgbClr val="005EB8"/>
              </a:solidFill>
              <a:latin typeface="Arial" panose="020B060402020202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endParaRPr>
          </a:p>
          <a:p>
            <a:pPr marL="342900" lvl="0" indent="-342900">
              <a:buFont typeface="Symbol" panose="05050102010706020507" pitchFamily="18" charset="2"/>
              <a:buChar char=""/>
            </a:pPr>
            <a:r>
              <a:rPr lang="en-GB" sz="2000" dirty="0">
                <a:latin typeface="Arial"/>
                <a:ea typeface="Calibri"/>
                <a:cs typeface="Times New Roman"/>
              </a:rPr>
              <a:t>Images for you to use from the </a:t>
            </a:r>
            <a:r>
              <a:rPr lang="en-GB" sz="2000" dirty="0">
                <a:solidFill>
                  <a:srgbClr val="005EB8"/>
                </a:solidFill>
                <a:latin typeface="Arial"/>
                <a:ea typeface="Arial" panose="020B0604020202020204" pitchFamily="34" charset="0"/>
                <a:cs typeface="Times New Roman"/>
                <a:hlinkClick r:id="rId5">
                  <a:extLst>
                    <a:ext uri="{A12FA001-AC4F-418D-AE19-62706E023703}">
                      <ahyp:hlinkClr xmlns:ahyp="http://schemas.microsoft.com/office/drawing/2018/hyperlinkcolor" val="tx"/>
                    </a:ext>
                  </a:extLst>
                </a:hlinkClick>
              </a:rPr>
              <a:t>Step into the NHS website</a:t>
            </a:r>
            <a:r>
              <a:rPr lang="en-GB" sz="2000" dirty="0">
                <a:solidFill>
                  <a:srgbClr val="005EB8"/>
                </a:solidFill>
                <a:effectLst/>
                <a:latin typeface="Arial"/>
                <a:ea typeface="Arial" panose="020B0604020202020204" pitchFamily="34" charset="0"/>
                <a:cs typeface="Times New Roman"/>
              </a:rPr>
              <a:t> </a:t>
            </a:r>
            <a:endParaRPr lang="en-GB" sz="2000" dirty="0">
              <a:latin typeface="Arial"/>
              <a:ea typeface="Calibri" panose="020F0502020204030204" pitchFamily="34" charset="0"/>
              <a:cs typeface="Times New Roman"/>
            </a:endParaRPr>
          </a:p>
        </p:txBody>
      </p:sp>
      <p:sp>
        <p:nvSpPr>
          <p:cNvPr id="5" name="Rectangle: Rounded Corners 4">
            <a:extLst>
              <a:ext uri="{FF2B5EF4-FFF2-40B4-BE49-F238E27FC236}">
                <a16:creationId xmlns:a16="http://schemas.microsoft.com/office/drawing/2014/main" id="{512F28A7-3FA6-E06F-5DFB-01322B9E8BE1}"/>
              </a:ext>
            </a:extLst>
          </p:cNvPr>
          <p:cNvSpPr/>
          <p:nvPr/>
        </p:nvSpPr>
        <p:spPr>
          <a:xfrm>
            <a:off x="3025514" y="4885380"/>
            <a:ext cx="9018439" cy="139371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400">
              <a:solidFill>
                <a:schemeClr val="bg1"/>
              </a:solidFill>
              <a:effectLst/>
              <a:ea typeface="Arial" panose="020B0604020202020204" pitchFamily="34" charset="0"/>
              <a:cs typeface="Times New Roman" panose="02020603050405020304" pitchFamily="18" charset="0"/>
            </a:endParaRPr>
          </a:p>
          <a:p>
            <a:pPr algn="ctr"/>
            <a:r>
              <a:rPr lang="en-GB" sz="1400" dirty="0">
                <a:solidFill>
                  <a:schemeClr val="bg1"/>
                </a:solidFill>
                <a:effectLst/>
                <a:ea typeface="Arial" panose="020B0604020202020204" pitchFamily="34" charset="0"/>
                <a:cs typeface="Times New Roman"/>
              </a:rPr>
              <a:t>Please note that the primary and secondary competitions are different in terms of the entry task (see slide </a:t>
            </a:r>
            <a:r>
              <a:rPr lang="en-GB" sz="1400" dirty="0">
                <a:solidFill>
                  <a:schemeClr val="bg1"/>
                </a:solidFill>
                <a:ea typeface="Arial" panose="020B0604020202020204" pitchFamily="34" charset="0"/>
                <a:cs typeface="Times New Roman"/>
              </a:rPr>
              <a:t>3 </a:t>
            </a:r>
            <a:r>
              <a:rPr lang="en-GB" sz="1400" dirty="0">
                <a:solidFill>
                  <a:schemeClr val="bg1"/>
                </a:solidFill>
                <a:effectLst/>
                <a:ea typeface="Arial" panose="020B0604020202020204" pitchFamily="34" charset="0"/>
                <a:cs typeface="Times New Roman"/>
              </a:rPr>
              <a:t>) and key messages (</a:t>
            </a:r>
            <a:r>
              <a:rPr lang="en-GB" sz="1400" dirty="0">
                <a:solidFill>
                  <a:schemeClr val="bg1"/>
                </a:solidFill>
                <a:ea typeface="Arial" panose="020B0604020202020204" pitchFamily="34" charset="0"/>
                <a:cs typeface="Times New Roman"/>
                <a:hlinkClick r:id="rId7" action="ppaction://hlinksldjump">
                  <a:extLst>
                    <a:ext uri="{A12FA001-AC4F-418D-AE19-62706E023703}">
                      <ahyp:hlinkClr xmlns:ahyp="http://schemas.microsoft.com/office/drawing/2018/hyperlinkcolor" val="tx"/>
                    </a:ext>
                  </a:extLst>
                </a:hlinkClick>
              </a:rPr>
              <a:t>see slides 7 and </a:t>
            </a:r>
            <a:r>
              <a:rPr lang="en-GB" sz="1400" dirty="0">
                <a:solidFill>
                  <a:schemeClr val="bg1"/>
                </a:solidFill>
                <a:ea typeface="Arial" panose="020B0604020202020204" pitchFamily="34" charset="0"/>
                <a:cs typeface="Times New Roman"/>
              </a:rPr>
              <a:t>8</a:t>
            </a:r>
            <a:r>
              <a:rPr lang="en-GB" sz="1400" dirty="0">
                <a:solidFill>
                  <a:schemeClr val="bg1"/>
                </a:solidFill>
                <a:effectLst/>
                <a:ea typeface="Arial" panose="020B0604020202020204" pitchFamily="34" charset="0"/>
                <a:cs typeface="Times New Roman"/>
              </a:rPr>
              <a:t>). They also have different webpages on the Step into the NHS website. </a:t>
            </a:r>
          </a:p>
          <a:p>
            <a:pPr algn="ctr"/>
            <a:endParaRPr lang="en-GB" sz="1400">
              <a:solidFill>
                <a:schemeClr val="bg1"/>
              </a:solidFill>
              <a:ea typeface="Arial" panose="020B0604020202020204" pitchFamily="34" charset="0"/>
              <a:cs typeface="Times New Roman" panose="02020603050405020304" pitchFamily="18" charset="0"/>
            </a:endParaRPr>
          </a:p>
          <a:p>
            <a:pPr algn="ctr"/>
            <a:r>
              <a:rPr lang="en-GB" sz="1400" dirty="0">
                <a:solidFill>
                  <a:schemeClr val="bg1"/>
                </a:solidFill>
                <a:effectLst/>
                <a:ea typeface="Arial" panose="020B0604020202020204" pitchFamily="34" charset="0"/>
                <a:cs typeface="Times New Roman"/>
              </a:rPr>
              <a:t>Please be mindful of this if you are promoting both competitions at the same time (i.e. share both webpages rather than just one).</a:t>
            </a:r>
            <a:endParaRPr lang="en-GB" sz="1400" dirty="0">
              <a:solidFill>
                <a:schemeClr val="bg1"/>
              </a:solidFill>
              <a:effectLst/>
              <a:ea typeface="Calibri" panose="020F0502020204030204" pitchFamily="34" charset="0"/>
              <a:cs typeface="Times New Roman"/>
            </a:endParaRPr>
          </a:p>
          <a:p>
            <a:pPr lvl="1"/>
            <a:endParaRPr lang="en-GB" sz="18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1072153"/>
      </p:ext>
    </p:extLst>
  </p:cSld>
  <p:clrMapOvr>
    <a:masterClrMapping/>
  </p:clrMapOvr>
</p:sld>
</file>

<file path=ppt/theme/theme1.xml><?xml version="1.0" encoding="utf-8"?>
<a:theme xmlns:a="http://schemas.openxmlformats.org/drawingml/2006/main" name="Office Theme">
  <a:themeElements>
    <a:clrScheme name="Custom 7">
      <a:dk1>
        <a:srgbClr val="000000"/>
      </a:dk1>
      <a:lt1>
        <a:srgbClr val="FFFFFF"/>
      </a:lt1>
      <a:dk2>
        <a:srgbClr val="003087"/>
      </a:dk2>
      <a:lt2>
        <a:srgbClr val="FFFFFF"/>
      </a:lt2>
      <a:accent1>
        <a:srgbClr val="0072CE"/>
      </a:accent1>
      <a:accent2>
        <a:srgbClr val="41B6E6"/>
      </a:accent2>
      <a:accent3>
        <a:srgbClr val="DA291C"/>
      </a:accent3>
      <a:accent4>
        <a:srgbClr val="ED8B00"/>
      </a:accent4>
      <a:accent5>
        <a:srgbClr val="FFB81C"/>
      </a:accent5>
      <a:accent6>
        <a:srgbClr val="DA291C"/>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8">
      <a:dk1>
        <a:srgbClr val="000000"/>
      </a:dk1>
      <a:lt1>
        <a:srgbClr val="FFFFFF"/>
      </a:lt1>
      <a:dk2>
        <a:srgbClr val="003087"/>
      </a:dk2>
      <a:lt2>
        <a:srgbClr val="FFFFFF"/>
      </a:lt2>
      <a:accent1>
        <a:srgbClr val="0072CE"/>
      </a:accent1>
      <a:accent2>
        <a:srgbClr val="41B6E6"/>
      </a:accent2>
      <a:accent3>
        <a:srgbClr val="006747"/>
      </a:accent3>
      <a:accent4>
        <a:srgbClr val="009639"/>
      </a:accent4>
      <a:accent5>
        <a:srgbClr val="78BE20"/>
      </a:accent5>
      <a:accent6>
        <a:srgbClr val="00A499"/>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325a1f-6156-4dc7-ae6c-2ed44c156974" xsi:nil="true"/>
    <lcf76f155ced4ddcb4097134ff3c332f xmlns="9ff71e35-ac56-4d5f-af88-4e1a87be7940">
      <Terms xmlns="http://schemas.microsoft.com/office/infopath/2007/PartnerControls"/>
    </lcf76f155ced4ddcb4097134ff3c332f>
    <_ip_UnifiedCompliancePolicyUIAction xmlns="http://schemas.microsoft.com/sharepoint/v3" xsi:nil="true"/>
    <Extrainformation xmlns="9ff71e35-ac56-4d5f-af88-4e1a87be7940"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53EE5CB4F44A4E9C6CC50C8AAF380A" ma:contentTypeVersion="30" ma:contentTypeDescription="Create a new document." ma:contentTypeScope="" ma:versionID="e2b69f46a9c5ac188c27b5f4922c07a5">
  <xsd:schema xmlns:xsd="http://www.w3.org/2001/XMLSchema" xmlns:xs="http://www.w3.org/2001/XMLSchema" xmlns:p="http://schemas.microsoft.com/office/2006/metadata/properties" xmlns:ns1="http://schemas.microsoft.com/sharepoint/v3" xmlns:ns2="9ff71e35-ac56-4d5f-af88-4e1a87be7940" xmlns:ns3="24325a1f-6156-4dc7-ae6c-2ed44c156974" targetNamespace="http://schemas.microsoft.com/office/2006/metadata/properties" ma:root="true" ma:fieldsID="64ad3e24028ff72912ceab7f89792a39" ns1:_="" ns2:_="" ns3:_="">
    <xsd:import namespace="http://schemas.microsoft.com/sharepoint/v3"/>
    <xsd:import namespace="9ff71e35-ac56-4d5f-af88-4e1a87be7940"/>
    <xsd:import namespace="24325a1f-6156-4dc7-ae6c-2ed44c1569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Extrainform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71e35-ac56-4d5f-af88-4e1a87be7940"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DateTaken" ma:index="6" nillable="true" ma:displayName="MediaServiceDateTaken" ma:description="" ma:hidden="true" ma:internalName="MediaServiceDateTaken"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Location" ma:index="10" nillable="true" ma:displayName="Location" ma:description="" ma:internalName="MediaServiceLocatio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Extrainformation" ma:index="13" nillable="true" ma:displayName="Extra information" ma:internalName="Extrainformation" ma:readOnly="false">
      <xsd:simpleType>
        <xsd:restriction base="dms:Text">
          <xsd:maxLength value="255"/>
        </xsd:restriction>
      </xsd:simpleType>
    </xsd:element>
    <xsd:element name="MediaLengthInSeconds" ma:index="15" nillable="true" ma:displayName="MediaLengthInSeconds" ma:description=""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325a1f-6156-4dc7-ae6c-2ed44c156974" elementFormDefault="qualified">
    <xsd:import namespace="http://schemas.microsoft.com/office/2006/documentManagement/types"/>
    <xsd:import namespace="http://schemas.microsoft.com/office/infopath/2007/PartnerControls"/>
    <xsd:element name="SharedWithUsers" ma:index="7"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8"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f60ed7f-de73-459f-a1bb-cd2c6749ce91}" ma:internalName="TaxCatchAll" ma:showField="CatchAllData" ma:web="24325a1f-6156-4dc7-ae6c-2ed44c1569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FDFAE5-72FA-4771-820B-1AE6391C78DC}">
  <ds:schemaRefs>
    <ds:schemaRef ds:uri="24325a1f-6156-4dc7-ae6c-2ed44c156974"/>
    <ds:schemaRef ds:uri="9ff71e35-ac56-4d5f-af88-4e1a87be79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CA8BD90-AA2C-4DBD-8A0E-CB9B824F42A8}">
  <ds:schemaRefs>
    <ds:schemaRef ds:uri="http://schemas.microsoft.com/sharepoint/v3/contenttype/forms"/>
  </ds:schemaRefs>
</ds:datastoreItem>
</file>

<file path=customXml/itemProps3.xml><?xml version="1.0" encoding="utf-8"?>
<ds:datastoreItem xmlns:ds="http://schemas.openxmlformats.org/officeDocument/2006/customXml" ds:itemID="{65632D30-1F18-4FCC-A131-9DE00DD4B4EF}">
  <ds:schemaRefs>
    <ds:schemaRef ds:uri="24325a1f-6156-4dc7-ae6c-2ed44c156974"/>
    <ds:schemaRef ds:uri="9ff71e35-ac56-4d5f-af88-4e1a87be79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16</Notes>
  <HiddenSlides>0</HiddenSlide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1_Office Theme</vt:lpstr>
      <vt:lpstr>Step into the NHS ambassador guide </vt:lpstr>
      <vt:lpstr>Contents</vt:lpstr>
      <vt:lpstr>About the competitions</vt:lpstr>
      <vt:lpstr>How do I tell schools about the competitions?</vt:lpstr>
      <vt:lpstr>PowerPoint Presentation</vt:lpstr>
      <vt:lpstr>Top tips for promoting the competitions</vt:lpstr>
      <vt:lpstr>Key messages for primary schools</vt:lpstr>
      <vt:lpstr>Key messages for secondary schools</vt:lpstr>
      <vt:lpstr>Templates and resources to help you </vt:lpstr>
      <vt:lpstr>Social media guidance</vt:lpstr>
      <vt:lpstr>Template social media posts</vt:lpstr>
      <vt:lpstr>Email template to arrange a school visit</vt:lpstr>
      <vt:lpstr>Email template</vt:lpstr>
      <vt:lpstr>Newsletter submission </vt:lpstr>
      <vt:lpstr>Online galleries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Coomber</dc:creator>
  <cp:revision>78</cp:revision>
  <dcterms:created xsi:type="dcterms:W3CDTF">2020-09-13T18:14:22Z</dcterms:created>
  <dcterms:modified xsi:type="dcterms:W3CDTF">2025-10-13T07:45:21Z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0x010100F953EE5CB4F44A4E9C6CC50C8AAF380A</vt:lpwstr>
  </property>
</Properties>
</file>