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2" r:id="rId6"/>
    <p:sldMasterId id="2147483687" r:id="rId7"/>
    <p:sldMasterId id="2147483690" r:id="rId8"/>
    <p:sldMasterId id="2147483695" r:id="rId9"/>
    <p:sldMasterId id="2147483701" r:id="rId10"/>
    <p:sldMasterId id="2147483703" r:id="rId11"/>
    <p:sldMasterId id="2147483708" r:id="rId12"/>
    <p:sldMasterId id="2147483714" r:id="rId13"/>
    <p:sldMasterId id="2147483716" r:id="rId14"/>
    <p:sldMasterId id="2147483721" r:id="rId15"/>
    <p:sldMasterId id="2147483726" r:id="rId16"/>
    <p:sldMasterId id="2147483732" r:id="rId17"/>
    <p:sldMasterId id="2147483737" r:id="rId18"/>
    <p:sldMasterId id="2147483740" r:id="rId19"/>
    <p:sldMasterId id="2147483745" r:id="rId20"/>
    <p:sldMasterId id="2147483751" r:id="rId21"/>
  </p:sldMasterIdLst>
  <p:notesMasterIdLst>
    <p:notesMasterId r:id="rId55"/>
  </p:notesMasterIdLst>
  <p:handoutMasterIdLst>
    <p:handoutMasterId r:id="rId56"/>
  </p:handoutMasterIdLst>
  <p:sldIdLst>
    <p:sldId id="358" r:id="rId22"/>
    <p:sldId id="362" r:id="rId23"/>
    <p:sldId id="372" r:id="rId24"/>
    <p:sldId id="375" r:id="rId25"/>
    <p:sldId id="376" r:id="rId26"/>
    <p:sldId id="377" r:id="rId27"/>
    <p:sldId id="373" r:id="rId28"/>
    <p:sldId id="378" r:id="rId29"/>
    <p:sldId id="380" r:id="rId30"/>
    <p:sldId id="381" r:id="rId31"/>
    <p:sldId id="379" r:id="rId32"/>
    <p:sldId id="384" r:id="rId33"/>
    <p:sldId id="386" r:id="rId34"/>
    <p:sldId id="404" r:id="rId35"/>
    <p:sldId id="388" r:id="rId36"/>
    <p:sldId id="406" r:id="rId37"/>
    <p:sldId id="390" r:id="rId38"/>
    <p:sldId id="405" r:id="rId39"/>
    <p:sldId id="392" r:id="rId40"/>
    <p:sldId id="407" r:id="rId41"/>
    <p:sldId id="394" r:id="rId42"/>
    <p:sldId id="408" r:id="rId43"/>
    <p:sldId id="396" r:id="rId44"/>
    <p:sldId id="409" r:id="rId45"/>
    <p:sldId id="398" r:id="rId46"/>
    <p:sldId id="410" r:id="rId47"/>
    <p:sldId id="400" r:id="rId48"/>
    <p:sldId id="411" r:id="rId49"/>
    <p:sldId id="402" r:id="rId50"/>
    <p:sldId id="412" r:id="rId51"/>
    <p:sldId id="416" r:id="rId52"/>
    <p:sldId id="414" r:id="rId53"/>
    <p:sldId id="41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FC3"/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80754-E322-2878-40B7-18ABEFEBF7B2}" v="1" dt="2018-07-19T12:22:4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5" autoAdjust="0"/>
    <p:restoredTop sz="86444" autoAdjust="0"/>
  </p:normalViewPr>
  <p:slideViewPr>
    <p:cSldViewPr>
      <p:cViewPr>
        <p:scale>
          <a:sx n="85" d="100"/>
          <a:sy n="85" d="100"/>
        </p:scale>
        <p:origin x="-1232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Ogada" userId="S::gabriela.ogada@hee.nhs.uk::0de05534-4ff8-4d34-a853-c1b1648ffc45" providerId="AD" clId="Web-{0F8108BE-8328-1202-ACE0-880A9D1C59D6}"/>
    <pc:docChg chg="addSld delSld">
      <pc:chgData name="Gabriela Ogada" userId="S::gabriela.ogada@hee.nhs.uk::0de05534-4ff8-4d34-a853-c1b1648ffc45" providerId="AD" clId="Web-{0F8108BE-8328-1202-ACE0-880A9D1C59D6}" dt="2018-07-23T09:17:09.274" v="1"/>
      <pc:docMkLst>
        <pc:docMk/>
      </pc:docMkLst>
      <pc:sldChg chg="add del">
        <pc:chgData name="Gabriela Ogada" userId="S::gabriela.ogada@hee.nhs.uk::0de05534-4ff8-4d34-a853-c1b1648ffc45" providerId="AD" clId="Web-{0F8108BE-8328-1202-ACE0-880A9D1C59D6}" dt="2018-07-23T09:17:09.274" v="1"/>
        <pc:sldMkLst>
          <pc:docMk/>
          <pc:sldMk cId="0" sldId="396"/>
        </pc:sldMkLst>
      </pc:sldChg>
    </pc:docChg>
  </pc:docChgLst>
  <pc:docChgLst>
    <pc:chgData name="Gabriela Ogada" userId="S::gabriela.ogada@hee.nhs.uk::0de05534-4ff8-4d34-a853-c1b1648ffc45" providerId="AD" clId="Web-{67DAD7CA-2D7D-E453-8576-3AE76B3C5EB7}"/>
    <pc:docChg chg="modSld">
      <pc:chgData name="Gabriela Ogada" userId="S::gabriela.ogada@hee.nhs.uk::0de05534-4ff8-4d34-a853-c1b1648ffc45" providerId="AD" clId="Web-{67DAD7CA-2D7D-E453-8576-3AE76B3C5EB7}" dt="2018-07-27T12:49:33.228" v="9" actId="20577"/>
      <pc:docMkLst>
        <pc:docMk/>
      </pc:docMkLst>
      <pc:sldChg chg="modSp">
        <pc:chgData name="Gabriela Ogada" userId="S::gabriela.ogada@hee.nhs.uk::0de05534-4ff8-4d34-a853-c1b1648ffc45" providerId="AD" clId="Web-{67DAD7CA-2D7D-E453-8576-3AE76B3C5EB7}" dt="2018-07-27T12:49:33.228" v="9" actId="20577"/>
        <pc:sldMkLst>
          <pc:docMk/>
          <pc:sldMk cId="771308591" sldId="358"/>
        </pc:sldMkLst>
        <pc:spChg chg="mod">
          <ac:chgData name="Gabriela Ogada" userId="S::gabriela.ogada@hee.nhs.uk::0de05534-4ff8-4d34-a853-c1b1648ffc45" providerId="AD" clId="Web-{67DAD7CA-2D7D-E453-8576-3AE76B3C5EB7}" dt="2018-07-27T12:49:33.228" v="9" actId="20577"/>
          <ac:spMkLst>
            <pc:docMk/>
            <pc:sldMk cId="771308591" sldId="358"/>
            <ac:spMk id="4" creationId="{00000000-0000-0000-0000-000000000000}"/>
          </ac:spMkLst>
        </pc:spChg>
      </pc:sldChg>
    </pc:docChg>
  </pc:docChgLst>
  <pc:docChgLst>
    <pc:chgData name="karen@kidsconnections.co.uk" userId="S::karen_kidsconnections.co.uk#ext#@healtheducationengland.onmicrosoft.com::d9f7ea45-51cd-4b57-816b-ac6df7c74f3c" providerId="AD" clId="Web-{C7780754-E322-2878-40B7-18ABEFEBF7B2}"/>
    <pc:docChg chg="modSld">
      <pc:chgData name="karen@kidsconnections.co.uk" userId="S::karen_kidsconnections.co.uk#ext#@healtheducationengland.onmicrosoft.com::d9f7ea45-51cd-4b57-816b-ac6df7c74f3c" providerId="AD" clId="Web-{C7780754-E322-2878-40B7-18ABEFEBF7B2}" dt="2018-07-19T12:22:49.485" v="1" actId="1076"/>
      <pc:docMkLst>
        <pc:docMk/>
      </pc:docMkLst>
      <pc:sldChg chg="modSp">
        <pc:chgData name="karen@kidsconnections.co.uk" userId="S::karen_kidsconnections.co.uk#ext#@healtheducationengland.onmicrosoft.com::d9f7ea45-51cd-4b57-816b-ac6df7c74f3c" providerId="AD" clId="Web-{C7780754-E322-2878-40B7-18ABEFEBF7B2}" dt="2018-07-19T12:22:49.485" v="1" actId="1076"/>
        <pc:sldMkLst>
          <pc:docMk/>
          <pc:sldMk cId="771308591" sldId="358"/>
        </pc:sldMkLst>
        <pc:spChg chg="mod">
          <ac:chgData name="karen@kidsconnections.co.uk" userId="S::karen_kidsconnections.co.uk#ext#@healtheducationengland.onmicrosoft.com::d9f7ea45-51cd-4b57-816b-ac6df7c74f3c" providerId="AD" clId="Web-{C7780754-E322-2878-40B7-18ABEFEBF7B2}" dt="2018-07-19T12:22:49.485" v="1" actId="1076"/>
          <ac:spMkLst>
            <pc:docMk/>
            <pc:sldMk cId="771308591" sldId="35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4AB0-3CC1-491F-A500-DB703CF1D6A7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2B896-B6BE-447A-BD01-29488DDAB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27/07/2018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9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epintothenhs.nhs.uk/prima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epintothenhs.nhs.uk/primary" TargetMode="External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epintothenhs.nhs.uk/primary" TargetMode="External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epintothenhs.nhs.uk/primary" TargetMode="External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epintothenhs.nhs.uk/primary" TargetMode="External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>
                <a:solidFill>
                  <a:srgbClr val="FFFFFF"/>
                </a:solidFill>
                <a:hlinkClick r:id="rId2"/>
              </a:rPr>
              <a:t>www.stepintothenhs.nhs.uk/primary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</a:t>
            </a:r>
            <a:r>
              <a:rPr lang="en-GB" sz="1600" b="1" dirty="0">
                <a:solidFill>
                  <a:srgbClr val="FFFFFF"/>
                </a:solidFill>
                <a:hlinkClick r:id="rId2"/>
              </a:rPr>
              <a:t>stepintothenhs</a:t>
            </a:r>
            <a:r>
              <a:rPr lang="en-GB" sz="1600" dirty="0">
                <a:solidFill>
                  <a:srgbClr val="FFFFFF"/>
                </a:solidFill>
                <a:hlinkClick r:id="rId2"/>
              </a:rPr>
              <a:t>.nhs.uk/primary</a:t>
            </a:r>
            <a:r>
              <a:rPr lang="en-GB" sz="1600" baseline="0" dirty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Picture 9" descr="step_into_NHS_P_PP_icons_Strap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73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6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>
                <a:solidFill>
                  <a:srgbClr val="095FC3"/>
                </a:solidFill>
                <a:hlinkClick r:id="rId2"/>
              </a:rPr>
              <a:t>www.</a:t>
            </a:r>
            <a:r>
              <a:rPr lang="en-GB" sz="1600" b="1" dirty="0">
                <a:solidFill>
                  <a:srgbClr val="EC6621"/>
                </a:solidFill>
                <a:hlinkClick r:id="rId2"/>
              </a:rPr>
              <a:t>stepintothenhs</a:t>
            </a:r>
            <a:r>
              <a:rPr lang="en-GB" sz="1600" b="1" dirty="0">
                <a:solidFill>
                  <a:srgbClr val="095FC3"/>
                </a:solidFill>
                <a:hlinkClick r:id="rId2"/>
              </a:rPr>
              <a:t>.nhs.uk/primary</a:t>
            </a:r>
            <a:r>
              <a:rPr lang="en-GB" sz="1600" b="1" dirty="0">
                <a:solidFill>
                  <a:srgbClr val="095FC3"/>
                </a:solidFill>
              </a:rPr>
              <a:t> 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 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11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1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3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u="none" dirty="0">
                <a:solidFill>
                  <a:srgbClr val="095FC3"/>
                </a:solidFill>
                <a:hlinkClick r:id="rId2"/>
              </a:rPr>
              <a:t>www.</a:t>
            </a:r>
            <a:r>
              <a:rPr lang="en-GB" sz="1600" b="1" u="none" dirty="0">
                <a:solidFill>
                  <a:srgbClr val="EC6621"/>
                </a:solidFill>
                <a:hlinkClick r:id="rId2"/>
              </a:rPr>
              <a:t>stepintothenhs</a:t>
            </a:r>
            <a:r>
              <a:rPr lang="en-GB" sz="1600" b="1" u="none" dirty="0">
                <a:solidFill>
                  <a:srgbClr val="095FC3"/>
                </a:solidFill>
                <a:hlinkClick r:id="rId2"/>
              </a:rPr>
              <a:t>.nhs.uk/primary</a:t>
            </a:r>
            <a:r>
              <a:rPr lang="en-GB" sz="1600" b="1" u="none" dirty="0">
                <a:solidFill>
                  <a:srgbClr val="095FC3"/>
                </a:solidFill>
              </a:rPr>
              <a:t> </a:t>
            </a:r>
            <a:endParaRPr lang="en-US" sz="1600" b="1" u="none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11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2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9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19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 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3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</a:t>
            </a:r>
            <a:r>
              <a:rPr lang="en-GB" sz="1600" b="1" dirty="0" err="1">
                <a:solidFill>
                  <a:srgbClr val="EC6621"/>
                </a:solidFill>
              </a:rPr>
              <a:t>stepintothenhs</a:t>
            </a:r>
            <a:r>
              <a:rPr lang="en-GB" sz="1600" b="1" dirty="0" err="1">
                <a:solidFill>
                  <a:srgbClr val="095FC3"/>
                </a:solidFill>
              </a:rPr>
              <a:t>.nhs.uk</a:t>
            </a:r>
            <a:r>
              <a:rPr lang="en-GB" sz="1600" b="1" dirty="0">
                <a:solidFill>
                  <a:srgbClr val="095FC3"/>
                </a:solidFill>
              </a:rPr>
              <a:t>/primary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0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>
                <a:solidFill>
                  <a:prstClr val="black"/>
                </a:solidFill>
                <a:hlinkClick r:id="rId2"/>
              </a:rPr>
              <a:t>www.stepintothenhs.nhs.uk/primary</a:t>
            </a:r>
            <a:r>
              <a:rPr lang="en-GB" sz="1600" b="1" baseline="0" dirty="0">
                <a:solidFill>
                  <a:prstClr val="black"/>
                </a:solidFill>
              </a:rPr>
              <a:t> 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 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1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7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4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4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</a:t>
            </a:r>
            <a:r>
              <a:rPr lang="en-GB" sz="1600" b="1" dirty="0" err="1">
                <a:solidFill>
                  <a:srgbClr val="EC6621"/>
                </a:solidFill>
              </a:rPr>
              <a:t>stepintothenhs</a:t>
            </a:r>
            <a:r>
              <a:rPr lang="en-GB" sz="1600" b="1" dirty="0" err="1">
                <a:solidFill>
                  <a:srgbClr val="095FC3"/>
                </a:solidFill>
              </a:rPr>
              <a:t>.nhs.uk</a:t>
            </a:r>
            <a:r>
              <a:rPr lang="en-GB" sz="1600" b="1" dirty="0">
                <a:solidFill>
                  <a:srgbClr val="095FC3"/>
                </a:solidFill>
              </a:rPr>
              <a:t>/primary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b="1" dirty="0" err="1">
                <a:solidFill>
                  <a:srgbClr val="FFFFFF"/>
                </a:solidFill>
              </a:rPr>
              <a:t>www.stepintothenhs.nhs.uk</a:t>
            </a:r>
            <a:r>
              <a:rPr lang="en-GB" sz="1600" b="1" dirty="0">
                <a:solidFill>
                  <a:srgbClr val="FFFFFF"/>
                </a:solidFill>
              </a:rPr>
              <a:t>/primary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144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51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srgbClr val="095FC3"/>
                </a:solidFill>
              </a:rPr>
              <a:t>www.</a:t>
            </a:r>
            <a:r>
              <a:rPr lang="en-GB" sz="1600" b="1" dirty="0" err="1">
                <a:solidFill>
                  <a:srgbClr val="EC6621"/>
                </a:solidFill>
              </a:rPr>
              <a:t>stepintothenhs</a:t>
            </a:r>
            <a:r>
              <a:rPr lang="en-GB" sz="1600" b="1" dirty="0" err="1">
                <a:solidFill>
                  <a:srgbClr val="095FC3"/>
                </a:solidFill>
              </a:rPr>
              <a:t>.nhs.uk</a:t>
            </a:r>
            <a:r>
              <a:rPr lang="en-GB" sz="1600" b="1" dirty="0">
                <a:solidFill>
                  <a:srgbClr val="095FC3"/>
                </a:solidFill>
              </a:rPr>
              <a:t>/primary</a:t>
            </a:r>
            <a:endParaRPr lang="en-US" sz="1600" b="1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1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4492"/>
              </a:buClr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</a:rPr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5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95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91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3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7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948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>
                <a:solidFill>
                  <a:prstClr val="black"/>
                </a:solidFill>
              </a:rPr>
              <a:t>/primary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0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srgbClr val="095FC3"/>
                </a:solidFill>
              </a:rPr>
              <a:t>www.</a:t>
            </a:r>
            <a:r>
              <a:rPr lang="en-GB" sz="1600" b="1" dirty="0" err="1">
                <a:solidFill>
                  <a:srgbClr val="EC6621"/>
                </a:solidFill>
              </a:rPr>
              <a:t>stepintothenhs</a:t>
            </a:r>
            <a:r>
              <a:rPr lang="en-GB" sz="1600" dirty="0" err="1">
                <a:solidFill>
                  <a:srgbClr val="095FC3"/>
                </a:solidFill>
              </a:rPr>
              <a:t>.nhs.uk</a:t>
            </a:r>
            <a:r>
              <a:rPr lang="en-GB" sz="1600" dirty="0">
                <a:solidFill>
                  <a:srgbClr val="095FC3"/>
                </a:solidFill>
              </a:rPr>
              <a:t>/primary</a:t>
            </a:r>
            <a:endParaRPr lang="en-US" sz="1600" dirty="0">
              <a:solidFill>
                <a:srgbClr val="095FC3"/>
              </a:solidFill>
            </a:endParaRPr>
          </a:p>
        </p:txBody>
      </p:sp>
      <p:pic>
        <p:nvPicPr>
          <p:cNvPr id="6" name="Picture 5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514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4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5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33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95FC3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C6621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E6BA8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D930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3" name="Picture 12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C045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_background-01-01.png"/>
          <p:cNvPicPr>
            <a:picLocks noChangeAspect="1"/>
          </p:cNvPicPr>
          <p:nvPr userDrawn="1"/>
        </p:nvPicPr>
        <p:blipFill>
          <a:blip r:embed="rId3" cstate="print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8" name="Picture 7" descr="step_into_NHS_P_PP_icons_words_kids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621"/>
              </a:buClr>
              <a:buSzTx/>
              <a:buFont typeface="Arial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E6BA8"/>
              </a:buClr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D930"/>
              </a:buClr>
              <a:buSzTx/>
              <a:buFont typeface="Arial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</a:t>
            </a:r>
          </a:p>
        </p:txBody>
      </p:sp>
      <p:pic>
        <p:nvPicPr>
          <p:cNvPr id="9" name="Picture 8" descr="step_into_NHS_P_PP_icons_words_kid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21000">
                <a:schemeClr val="accent5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words_kid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19550"/>
            <a:ext cx="7772400" cy="2105594"/>
          </a:xfrm>
        </p:spPr>
        <p:txBody>
          <a:bodyPr anchor="t"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Before you          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Step into the NHS</a:t>
            </a:r>
          </a:p>
        </p:txBody>
      </p:sp>
    </p:spTree>
    <p:extLst>
      <p:ext uri="{BB962C8B-B14F-4D97-AF65-F5344CB8AC3E}">
        <p14:creationId xmlns:p14="http://schemas.microsoft.com/office/powerpoint/2010/main" val="77130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673224" y="2492896"/>
            <a:ext cx="7355160" cy="350229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Show of hands</a:t>
            </a:r>
          </a:p>
          <a:p>
            <a:pPr>
              <a:buNone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Did you put a tick against this point?</a:t>
            </a:r>
            <a:endParaRPr lang="en-GB" sz="3200" b="1" i="1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Clr>
                <a:srgbClr val="095FC3"/>
              </a:buClr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90" t="2253" r="3390" b="9875"/>
          <a:stretch>
            <a:fillRect/>
          </a:stretch>
        </p:blipFill>
        <p:spPr bwMode="auto">
          <a:xfrm>
            <a:off x="683568" y="371703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04048" y="3789040"/>
            <a:ext cx="3888432" cy="266429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there anything you think you can’t do?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so, why?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step_into_NHS_P_PP_icons_arrow_or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18316"/>
            <a:ext cx="1152000" cy="8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Did you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really</a:t>
            </a:r>
            <a:r>
              <a:rPr lang="en-US" dirty="0">
                <a:latin typeface="Arial" pitchFamily="34" charset="0"/>
                <a:cs typeface="Arial" pitchFamily="34" charset="0"/>
              </a:rPr>
              <a:t> know?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Quiz time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Who employs the most people in the UK?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343744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  McDonalds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National Health Service (NHS)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98600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Tesco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Google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3" name="Picture 12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4" name="Picture 13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3832" y="2420888"/>
            <a:ext cx="741459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NHS employs the most people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the UK and is the largest employer in Europe. </a:t>
            </a:r>
          </a:p>
        </p:txBody>
      </p:sp>
    </p:spTree>
    <p:extLst>
      <p:ext uri="{BB962C8B-B14F-4D97-AF65-F5344CB8AC3E}">
        <p14:creationId xmlns:p14="http://schemas.microsoft.com/office/powerpoint/2010/main" val="113437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2. How many children from our school are likely to work for the NHS in the future?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83760"/>
              </p:ext>
            </p:extLst>
          </p:nvPr>
        </p:nvGraphicFramePr>
        <p:xfrm>
          <a:off x="683568" y="2924944"/>
          <a:ext cx="7992888" cy="17678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One person from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our school will work there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One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person from each key stage will work there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59054"/>
              </p:ext>
            </p:extLst>
          </p:nvPr>
        </p:nvGraphicFramePr>
        <p:xfrm>
          <a:off x="683568" y="4725144"/>
          <a:ext cx="7992888" cy="17678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One person in every year group will work there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One person in nearly every class will work there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1.7 million people work for the NHS in the UK which means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someone in every class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 is likely to work for the NHS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05228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3. If there were 100 NHS workers in a room, how many do you think would be doctors, nurses and midwives?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42708"/>
              </p:ext>
            </p:extLst>
          </p:nvPr>
        </p:nvGraphicFramePr>
        <p:xfrm>
          <a:off x="683568" y="3162280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All of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them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More than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half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14284"/>
              </p:ext>
            </p:extLst>
          </p:nvPr>
        </p:nvGraphicFramePr>
        <p:xfrm>
          <a:off x="683568" y="4962480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Half of them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Less than half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Less than half. It’s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not just doctors, nurses and midwives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in the NHS. A lot of jobs have nothing to do with blood whatsoever!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4. How many different types of jobs or roles are there in the NHS?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64862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1.  Over 350 different jobs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Around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250 different jobs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19767"/>
              </p:ext>
            </p:extLst>
          </p:nvPr>
        </p:nvGraphicFramePr>
        <p:xfrm>
          <a:off x="683568" y="47251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Almost</a:t>
                      </a: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100 different jobs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Under 50 different jobs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There are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over 350 jobs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to explore in the NHS.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623870"/>
            <a:ext cx="5266928" cy="39014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Clr>
                <a:srgbClr val="095FC3"/>
              </a:buClr>
              <a:buFont typeface="+mj-lt"/>
              <a:buAutoNum type="arabicPeriod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Who are you?</a:t>
            </a:r>
          </a:p>
          <a:p>
            <a:pPr marL="514350" indent="-514350">
              <a:buClr>
                <a:srgbClr val="095FC3"/>
              </a:buClr>
              <a:buFont typeface="+mj-lt"/>
              <a:buAutoNum type="arabicPeriod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Can you do anything you want in the future?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519492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What will you learn?</a:t>
            </a:r>
          </a:p>
        </p:txBody>
      </p:sp>
      <p:pic>
        <p:nvPicPr>
          <p:cNvPr id="6" name="Picture 5" descr="step_into_NHS_P_PP_icons_kid_outline_handout_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/>
          <a:stretch>
            <a:fillRect/>
          </a:stretch>
        </p:blipFill>
        <p:spPr>
          <a:xfrm>
            <a:off x="5580113" y="1556792"/>
            <a:ext cx="3384376" cy="51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5. You need to be top of the class in science and go to university to work for the NHS.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7210"/>
              </p:ext>
            </p:extLst>
          </p:nvPr>
        </p:nvGraphicFramePr>
        <p:xfrm>
          <a:off x="683568" y="3635856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False. There are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lots of jobs in the NHS that are not science-based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You don’t need to go to university for them all either. You can enter different jobs in a variety of ways.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Which of these jobs can you do for the NHS?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51449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 algn="ctr">
                        <a:buAutoNum type="arabicPeriod"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Finance manager </a:t>
                      </a:r>
                    </a:p>
                    <a:p>
                      <a:pPr marL="514350" indent="-514350" algn="ctr">
                        <a:buNone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 accountant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IT jobs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27891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Surgeon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Chef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You can do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all of these jobs 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and so many more for the NHS.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721252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7. All midwives and nurses are women. True or false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61303"/>
              </p:ext>
            </p:extLst>
          </p:nvPr>
        </p:nvGraphicFramePr>
        <p:xfrm>
          <a:off x="683568" y="3356992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False. Like women,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men can be midwives and nurses too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If they have all the same training and skills, there is no reason why they can’t be.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16260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8. Which of these jobs can be done by women?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48878"/>
              </p:ext>
            </p:extLst>
          </p:nvPr>
        </p:nvGraphicFramePr>
        <p:xfrm>
          <a:off x="683568" y="292494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514350" indent="-514350" algn="ctr">
                        <a:buAutoNum type="arabicPeriod"/>
                      </a:pPr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Surgeon</a:t>
                      </a:r>
                      <a:endParaRPr lang="en-GB" sz="28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2. Children’s nurse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00545"/>
              </p:ext>
            </p:extLst>
          </p:nvPr>
        </p:nvGraphicFramePr>
        <p:xfrm>
          <a:off x="683568" y="472514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3. Paramedic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 Doctor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Autofit/>
          </a:bodyPr>
          <a:lstStyle/>
          <a:p>
            <a:br>
              <a:rPr lang="en-GB" sz="3600" b="1" dirty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They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can all be done by women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. Different women will prefer to do different jobs. One might love caring for children and become a nurse for the NHS. Another might choose to train as a surgeon.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721252"/>
            <a:ext cx="829126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9. There are some jobs in the NHS that only men can do? True or false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23823"/>
              </p:ext>
            </p:extLst>
          </p:nvPr>
        </p:nvGraphicFramePr>
        <p:xfrm>
          <a:off x="683568" y="3356992"/>
          <a:ext cx="7992888" cy="222504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lang="en-GB" sz="32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False. Men and women have the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same rights to opportunities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 as each other.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Self portrait activity 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721252"/>
            <a:ext cx="86868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10. The NHS has been helping us for many years, but in which year was it born?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6284"/>
              </p:ext>
            </p:extLst>
          </p:nvPr>
        </p:nvGraphicFramePr>
        <p:xfrm>
          <a:off x="683568" y="3018264"/>
          <a:ext cx="7992888" cy="173736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a)  1978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b) 1918</a:t>
                      </a:r>
                      <a:endParaRPr lang="en-GB" sz="2800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0560"/>
              </p:ext>
            </p:extLst>
          </p:nvPr>
        </p:nvGraphicFramePr>
        <p:xfrm>
          <a:off x="683568" y="4818464"/>
          <a:ext cx="7992888" cy="1706880"/>
        </p:xfrm>
        <a:graphic>
          <a:graphicData uri="http://schemas.openxmlformats.org/drawingml/2006/table">
            <a:tbl>
              <a:tblPr firstRow="1" bandRow="1"/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c) 1998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800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d) 1948</a:t>
                      </a: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5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d) The NHS was launched in 1948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It was set up to provide free healthcare to everyone and employed 144,000 people in 1948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5" name="Picture 4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6" name="Picture 5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7" name="Picture 6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8" name="Picture 7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did you learn?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p_into_NHS_P_PP_icons_kid_outline_handout_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r="1142"/>
          <a:stretch>
            <a:fillRect/>
          </a:stretch>
        </p:blipFill>
        <p:spPr>
          <a:xfrm>
            <a:off x="6012160" y="1989376"/>
            <a:ext cx="3111383" cy="4824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84784"/>
            <a:ext cx="519492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Learning outcomes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59910"/>
            <a:ext cx="5842992" cy="439809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can describe what you are like, what you are good at and what you enjoy doing.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can talk positively about what you might like to do.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know there is no such thing as a man’s or woman’s job. You have the same rights to opportunities as each other.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know about the NHS and understand there are a wide range of jobs in the NHS.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95FC3"/>
              </a:buClr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20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427984" y="3140968"/>
            <a:ext cx="4443197" cy="3708000"/>
            <a:chOff x="5121097" y="3855581"/>
            <a:chExt cx="3432460" cy="286450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97" y="3998150"/>
              <a:ext cx="1422706" cy="25505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58" y="3855581"/>
              <a:ext cx="1535202" cy="28645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410" y="4104626"/>
              <a:ext cx="1097147" cy="2459952"/>
            </a:xfrm>
            <a:prstGeom prst="rect">
              <a:avLst/>
            </a:prstGeom>
          </p:spPr>
        </p:pic>
      </p:grp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623870"/>
            <a:ext cx="4038600" cy="3502293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spcBef>
                <a:spcPct val="20000"/>
              </a:spcBef>
              <a:buClr>
                <a:srgbClr val="095FC3"/>
              </a:buClr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Tell the person next to you one thing you really like doing and why.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7240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716016" y="1760276"/>
            <a:ext cx="4248472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  <a:p>
            <a:endParaRPr lang="en-US" sz="12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0" dirty="0">
                <a:latin typeface="Arial" pitchFamily="34" charset="0"/>
                <a:cs typeface="Arial" pitchFamily="34" charset="0"/>
              </a:rPr>
              <a:t>You are going to describe some of the things that make you who you are. 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b="0" dirty="0">
                <a:latin typeface="Arial" pitchFamily="34" charset="0"/>
                <a:cs typeface="Arial" pitchFamily="34" charset="0"/>
              </a:rPr>
              <a:t>For example:</a:t>
            </a:r>
          </a:p>
          <a:p>
            <a:pPr>
              <a:buClr>
                <a:srgbClr val="095FC3"/>
              </a:buClr>
              <a:buFont typeface="Arial" pitchFamily="34" charset="0"/>
              <a:buChar char="•"/>
            </a:pPr>
            <a:r>
              <a:rPr lang="en-GB" sz="2800" b="0" dirty="0">
                <a:latin typeface="Arial" pitchFamily="34" charset="0"/>
                <a:cs typeface="Arial" pitchFamily="34" charset="0"/>
              </a:rPr>
              <a:t> What you are like</a:t>
            </a:r>
          </a:p>
          <a:p>
            <a:pPr>
              <a:buClr>
                <a:srgbClr val="095FC3"/>
              </a:buClr>
              <a:buFont typeface="Arial" pitchFamily="34" charset="0"/>
              <a:buChar char="•"/>
            </a:pPr>
            <a:r>
              <a:rPr lang="en-GB" sz="2800" b="0" dirty="0">
                <a:latin typeface="Arial" pitchFamily="34" charset="0"/>
                <a:cs typeface="Arial" pitchFamily="34" charset="0"/>
              </a:rPr>
              <a:t> What you are good at</a:t>
            </a:r>
          </a:p>
          <a:p>
            <a:pPr>
              <a:buClr>
                <a:srgbClr val="095FC3"/>
              </a:buClr>
              <a:buFont typeface="Arial" pitchFamily="34" charset="0"/>
              <a:buChar char="•"/>
            </a:pPr>
            <a:r>
              <a:rPr lang="en-GB" sz="2800" b="0" dirty="0">
                <a:latin typeface="Arial" pitchFamily="34" charset="0"/>
                <a:cs typeface="Arial" pitchFamily="34" charset="0"/>
              </a:rPr>
              <a:t> What you enjoy doing </a:t>
            </a:r>
          </a:p>
          <a:p>
            <a:endParaRPr lang="en-US" sz="28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ho am I Workshe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28192"/>
            <a:ext cx="3389912" cy="479715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44030" y="1854000"/>
            <a:ext cx="4692466" cy="5004000"/>
            <a:chOff x="4427984" y="3140968"/>
            <a:chExt cx="3477142" cy="3708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325518"/>
              <a:ext cx="1841642" cy="33015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862" y="3140968"/>
              <a:ext cx="1987264" cy="3708000"/>
            </a:xfrm>
            <a:prstGeom prst="rect">
              <a:avLst/>
            </a:prstGeom>
          </p:spPr>
        </p:pic>
      </p:grp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623870"/>
            <a:ext cx="4618856" cy="3901474"/>
          </a:xfrm>
          <a:prstGeom prst="rect">
            <a:avLst/>
          </a:prstGeom>
        </p:spPr>
        <p:txBody>
          <a:bodyPr/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What do you think you might want to do when you grow up and why?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>
                <a:latin typeface="Arial" pitchFamily="34" charset="0"/>
                <a:cs typeface="Arial" pitchFamily="34" charset="0"/>
              </a:rPr>
              <a:t>How do you think you can get there?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“Like me” or “Not like me”</a:t>
            </a:r>
          </a:p>
        </p:txBody>
      </p:sp>
    </p:spTree>
    <p:extLst>
      <p:ext uri="{BB962C8B-B14F-4D97-AF65-F5344CB8AC3E}">
        <p14:creationId xmlns:p14="http://schemas.microsoft.com/office/powerpoint/2010/main" val="67586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552364"/>
            <a:ext cx="4690864" cy="36849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Different jobs require different skills and knowledge.</a:t>
            </a:r>
          </a:p>
          <a:p>
            <a:endParaRPr lang="en-GB" sz="27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27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Tick the things that are most like you.</a:t>
            </a:r>
          </a:p>
          <a:p>
            <a:endParaRPr lang="en-GB" sz="27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27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Put a cross against the things that are least like you.</a:t>
            </a:r>
            <a:endParaRPr lang="en-US" sz="27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95F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16260"/>
            <a:ext cx="519492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pic>
        <p:nvPicPr>
          <p:cNvPr id="2" name="Picture 1" descr="Like me or not like me workshe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237258" cy="45811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673224" y="2623870"/>
            <a:ext cx="8147248" cy="350229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Describe yourself to the person next to you. Use the things you have ticked on the sheet to help you. Think about why you made those choices.</a:t>
            </a:r>
          </a:p>
          <a:p>
            <a:pPr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Did you learn something new about your partner?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95FC3"/>
              </a:buClr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1616260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95FC3"/>
                </a:solidFill>
                <a:latin typeface="Arial" pitchFamily="34" charset="0"/>
                <a:cs typeface="Arial" pitchFamily="34" charset="0"/>
              </a:rPr>
              <a:t>Who am I?</a:t>
            </a:r>
          </a:p>
        </p:txBody>
      </p:sp>
      <p:pic>
        <p:nvPicPr>
          <p:cNvPr id="13" name="Picture 12" descr="step_into_NHS_P_PP_icons_arrow_oran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6276" y="4736812"/>
            <a:ext cx="110336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08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5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8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8" ma:contentTypeDescription="Create a new document." ma:contentTypeScope="" ma:versionID="0fa6d158c697c4af736cba0098567df7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a33e13c18a94236a9c13233bb9c4cdd2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BA6DEE-7A91-4D36-B70E-9D9CBCD64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C55F2-EB9E-4EFD-80CD-EB406631F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BEFDE-F8E4-40CF-A6C3-AEB72CE597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808</Words>
  <Application>Microsoft Office PowerPoint</Application>
  <PresentationFormat>On-screen Show (4:3)</PresentationFormat>
  <Paragraphs>151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1_Custom Design</vt:lpstr>
      <vt:lpstr>2_Custom Design</vt:lpstr>
      <vt:lpstr>6_Custom Design</vt:lpstr>
      <vt:lpstr>15_Custom Design</vt:lpstr>
      <vt:lpstr>7_Custom Design</vt:lpstr>
      <vt:lpstr>9_Custom Design</vt:lpstr>
      <vt:lpstr>11_Custom Design</vt:lpstr>
      <vt:lpstr>8_Custom Design</vt:lpstr>
      <vt:lpstr>10_Custom Design</vt:lpstr>
      <vt:lpstr>12_Custom Design</vt:lpstr>
      <vt:lpstr>13_Custom Design</vt:lpstr>
      <vt:lpstr>3_Custom Design</vt:lpstr>
      <vt:lpstr>14_Custom Design</vt:lpstr>
      <vt:lpstr>4_Custom Design</vt:lpstr>
      <vt:lpstr>16_Custom Design</vt:lpstr>
      <vt:lpstr>5_Custom Design</vt:lpstr>
      <vt:lpstr>17_Custom Design</vt:lpstr>
      <vt:lpstr>18_Custom Design</vt:lpstr>
      <vt:lpstr>Before you            Step into the NHS</vt:lpstr>
      <vt:lpstr>PowerPoint Presentation</vt:lpstr>
      <vt:lpstr>Who am I?</vt:lpstr>
      <vt:lpstr>PowerPoint Presentation</vt:lpstr>
      <vt:lpstr>PowerPoint Presentation</vt:lpstr>
      <vt:lpstr>PowerPoint Presentation</vt:lpstr>
      <vt:lpstr>Who am I?</vt:lpstr>
      <vt:lpstr>PowerPoint Presentation</vt:lpstr>
      <vt:lpstr>PowerPoint Presentation</vt:lpstr>
      <vt:lpstr>PowerPoint Presentation</vt:lpstr>
      <vt:lpstr>Did you really know?</vt:lpstr>
      <vt:lpstr>PowerPoint Presentation</vt:lpstr>
      <vt:lpstr>PowerPoint Presentation</vt:lpstr>
      <vt:lpstr>PowerPoint Presentation</vt:lpstr>
      <vt:lpstr>1.7 million people work for the NHS in the UK which means someone in every class is likely to work for the NHS in the future.</vt:lpstr>
      <vt:lpstr>PowerPoint Presentation</vt:lpstr>
      <vt:lpstr>Less than half. It’s not just doctors, nurses and midwives in the NHS. A lot of jobs have nothing to do with blood whatsoever!</vt:lpstr>
      <vt:lpstr>PowerPoint Presentation</vt:lpstr>
      <vt:lpstr>There are over 350 jobs to explore in the NHS. </vt:lpstr>
      <vt:lpstr>PowerPoint Presentation</vt:lpstr>
      <vt:lpstr>False. There are lots of jobs in the NHS that are not science-based. You don’t need to go to university for them all either. You can enter different jobs in a variety of ways. </vt:lpstr>
      <vt:lpstr>PowerPoint Presentation</vt:lpstr>
      <vt:lpstr>You can do all of these jobs and so many more for the NHS. </vt:lpstr>
      <vt:lpstr>PowerPoint Presentation</vt:lpstr>
      <vt:lpstr>False. Like women, men can be midwives and nurses too. If they have all the same training and skills, there is no reason why they can’t be.</vt:lpstr>
      <vt:lpstr>PowerPoint Presentation</vt:lpstr>
      <vt:lpstr> They can all be done by women. Different women will prefer to do different jobs. One might love caring for children and become a nurse for the NHS. Another might choose to train as a surgeon.</vt:lpstr>
      <vt:lpstr>PowerPoint Presentation</vt:lpstr>
      <vt:lpstr>False. Men and women have the same rights to opportunities as each other.  </vt:lpstr>
      <vt:lpstr>PowerPoint Presentation</vt:lpstr>
      <vt:lpstr>d) The NHS was launched in 1948  It was set up to provide free healthcare to everyone and employed 144,000 people in 1948</vt:lpstr>
      <vt:lpstr>What did you learn?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KOBI WU-PASMORE</cp:lastModifiedBy>
  <cp:revision>159</cp:revision>
  <dcterms:created xsi:type="dcterms:W3CDTF">2017-11-02T11:15:18Z</dcterms:created>
  <dcterms:modified xsi:type="dcterms:W3CDTF">2018-07-27T12:50:05Z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