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  <p:sldMasterId id="2147483671" r:id="rId6"/>
    <p:sldMasterId id="2147483676" r:id="rId7"/>
    <p:sldMasterId id="2147483679" r:id="rId8"/>
    <p:sldMasterId id="2147483684" r:id="rId9"/>
    <p:sldMasterId id="2147483690" r:id="rId10"/>
    <p:sldMasterId id="2147483692" r:id="rId11"/>
  </p:sldMasterIdLst>
  <p:notesMasterIdLst>
    <p:notesMasterId r:id="rId53"/>
  </p:notesMasterIdLst>
  <p:sldIdLst>
    <p:sldId id="333" r:id="rId12"/>
    <p:sldId id="334" r:id="rId13"/>
    <p:sldId id="336" r:id="rId14"/>
    <p:sldId id="374" r:id="rId15"/>
    <p:sldId id="337" r:id="rId16"/>
    <p:sldId id="338" r:id="rId17"/>
    <p:sldId id="339" r:id="rId18"/>
    <p:sldId id="340" r:id="rId19"/>
    <p:sldId id="341" r:id="rId20"/>
    <p:sldId id="342" r:id="rId21"/>
    <p:sldId id="344" r:id="rId22"/>
    <p:sldId id="343" r:id="rId23"/>
    <p:sldId id="345" r:id="rId24"/>
    <p:sldId id="346" r:id="rId25"/>
    <p:sldId id="347" r:id="rId26"/>
    <p:sldId id="348" r:id="rId27"/>
    <p:sldId id="354" r:id="rId28"/>
    <p:sldId id="350" r:id="rId29"/>
    <p:sldId id="360" r:id="rId30"/>
    <p:sldId id="375" r:id="rId31"/>
    <p:sldId id="376" r:id="rId32"/>
    <p:sldId id="377" r:id="rId33"/>
    <p:sldId id="378" r:id="rId34"/>
    <p:sldId id="379" r:id="rId35"/>
    <p:sldId id="366" r:id="rId36"/>
    <p:sldId id="349" r:id="rId37"/>
    <p:sldId id="355" r:id="rId38"/>
    <p:sldId id="351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52" r:id="rId47"/>
    <p:sldId id="356" r:id="rId48"/>
    <p:sldId id="353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5"/>
    <a:srgbClr val="095FC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4079A-C161-6DB6-9550-D3C426FA5C95}" v="8" dt="2018-07-27T13:31:0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5/10/relationships/revisionInfo" Target="revisionInfo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Ogada" userId="S::gabriela.ogada@hee.nhs.uk::0de05534-4ff8-4d34-a853-c1b1648ffc45" providerId="AD" clId="Web-{2BE4079A-C161-6DB6-9550-D3C426FA5C95}"/>
    <pc:docChg chg="modSld">
      <pc:chgData name="Gabriela Ogada" userId="S::gabriela.ogada@hee.nhs.uk::0de05534-4ff8-4d34-a853-c1b1648ffc45" providerId="AD" clId="Web-{2BE4079A-C161-6DB6-9550-D3C426FA5C95}" dt="2018-07-27T13:37:36.628" v="41" actId="20577"/>
      <pc:docMkLst>
        <pc:docMk/>
      </pc:docMkLst>
      <pc:sldChg chg="modSp">
        <pc:chgData name="Gabriela Ogada" userId="S::gabriela.ogada@hee.nhs.uk::0de05534-4ff8-4d34-a853-c1b1648ffc45" providerId="AD" clId="Web-{2BE4079A-C161-6DB6-9550-D3C426FA5C95}" dt="2018-07-27T13:28:37.442" v="4" actId="20577"/>
        <pc:sldMkLst>
          <pc:docMk/>
          <pc:sldMk cId="1319165430" sldId="343"/>
        </pc:sldMkLst>
        <pc:spChg chg="mod">
          <ac:chgData name="Gabriela Ogada" userId="S::gabriela.ogada@hee.nhs.uk::0de05534-4ff8-4d34-a853-c1b1648ffc45" providerId="AD" clId="Web-{2BE4079A-C161-6DB6-9550-D3C426FA5C95}" dt="2018-07-27T13:28:37.442" v="4" actId="20577"/>
          <ac:spMkLst>
            <pc:docMk/>
            <pc:sldMk cId="1319165430" sldId="343"/>
            <ac:spMk id="10" creationId="{00000000-0000-0000-0000-000000000000}"/>
          </ac:spMkLst>
        </pc:spChg>
      </pc:sldChg>
      <pc:sldChg chg="modSp">
        <pc:chgData name="Gabriela Ogada" userId="S::gabriela.ogada@hee.nhs.uk::0de05534-4ff8-4d34-a853-c1b1648ffc45" providerId="AD" clId="Web-{2BE4079A-C161-6DB6-9550-D3C426FA5C95}" dt="2018-07-27T13:37:36.628" v="41" actId="20577"/>
        <pc:sldMkLst>
          <pc:docMk/>
          <pc:sldMk cId="4032060584" sldId="353"/>
        </pc:sldMkLst>
        <pc:spChg chg="mod">
          <ac:chgData name="Gabriela Ogada" userId="S::gabriela.ogada@hee.nhs.uk::0de05534-4ff8-4d34-a853-c1b1648ffc45" providerId="AD" clId="Web-{2BE4079A-C161-6DB6-9550-D3C426FA5C95}" dt="2018-07-27T13:37:36.628" v="41" actId="20577"/>
          <ac:spMkLst>
            <pc:docMk/>
            <pc:sldMk cId="4032060584" sldId="353"/>
            <ac:spMk id="9" creationId="{00000000-0000-0000-0000-000000000000}"/>
          </ac:spMkLst>
        </pc:spChg>
      </pc:sldChg>
      <pc:sldChg chg="modSp">
        <pc:chgData name="Gabriela Ogada" userId="S::gabriela.ogada@hee.nhs.uk::0de05534-4ff8-4d34-a853-c1b1648ffc45" providerId="AD" clId="Web-{2BE4079A-C161-6DB6-9550-D3C426FA5C95}" dt="2018-07-27T13:31:04.005" v="19" actId="20577"/>
        <pc:sldMkLst>
          <pc:docMk/>
          <pc:sldMk cId="1369700996" sldId="360"/>
        </pc:sldMkLst>
        <pc:spChg chg="mod">
          <ac:chgData name="Gabriela Ogada" userId="S::gabriela.ogada@hee.nhs.uk::0de05534-4ff8-4d34-a853-c1b1648ffc45" providerId="AD" clId="Web-{2BE4079A-C161-6DB6-9550-D3C426FA5C95}" dt="2018-07-27T13:31:04.005" v="19" actId="20577"/>
          <ac:spMkLst>
            <pc:docMk/>
            <pc:sldMk cId="1369700996" sldId="360"/>
            <ac:spMk id="3" creationId="{00000000-0000-0000-0000-000000000000}"/>
          </ac:spMkLst>
        </pc:spChg>
      </pc:sldChg>
      <pc:sldChg chg="modSp">
        <pc:chgData name="Gabriela Ogada" userId="S::gabriela.ogada@hee.nhs.uk::0de05534-4ff8-4d34-a853-c1b1648ffc45" providerId="AD" clId="Web-{2BE4079A-C161-6DB6-9550-D3C426FA5C95}" dt="2018-07-27T13:36:40.269" v="28" actId="20577"/>
        <pc:sldMkLst>
          <pc:docMk/>
          <pc:sldMk cId="1319165430" sldId="373"/>
        </pc:sldMkLst>
        <pc:spChg chg="mod">
          <ac:chgData name="Gabriela Ogada" userId="S::gabriela.ogada@hee.nhs.uk::0de05534-4ff8-4d34-a853-c1b1648ffc45" providerId="AD" clId="Web-{2BE4079A-C161-6DB6-9550-D3C426FA5C95}" dt="2018-07-27T13:36:40.269" v="28" actId="20577"/>
          <ac:spMkLst>
            <pc:docMk/>
            <pc:sldMk cId="1319165430" sldId="373"/>
            <ac:spMk id="10" creationId="{00000000-0000-0000-0000-000000000000}"/>
          </ac:spMkLst>
        </pc:spChg>
      </pc:sldChg>
    </pc:docChg>
  </pc:docChgLst>
  <pc:docChgLst>
    <pc:chgData name="pev@kidsconnections.co.uk" userId="S::pev_kidsconnections.co.uk#ext#@healtheducationengland.onmicrosoft.com::fe96a2db-161e-47d4-92c6-f0babd56e46e" providerId="AD" clId="Web-{DFBF0892-6F4A-89D4-8E5C-16CB7FD7BB04}"/>
    <pc:docChg chg="delSld">
      <pc:chgData name="pev@kidsconnections.co.uk" userId="S::pev_kidsconnections.co.uk#ext#@healtheducationengland.onmicrosoft.com::fe96a2db-161e-47d4-92c6-f0babd56e46e" providerId="AD" clId="Web-{DFBF0892-6F4A-89D4-8E5C-16CB7FD7BB04}" dt="2018-08-14T13:44:36.866" v="0"/>
      <pc:docMkLst>
        <pc:docMk/>
      </pc:docMkLst>
      <pc:sldChg chg="del">
        <pc:chgData name="pev@kidsconnections.co.uk" userId="S::pev_kidsconnections.co.uk#ext#@healtheducationengland.onmicrosoft.com::fe96a2db-161e-47d4-92c6-f0babd56e46e" providerId="AD" clId="Web-{DFBF0892-6F4A-89D4-8E5C-16CB7FD7BB04}" dt="2018-08-14T13:44:36.866" v="0"/>
        <pc:sldMkLst>
          <pc:docMk/>
          <pc:sldMk cId="3961232663" sldId="380"/>
        </pc:sldMkLst>
      </pc:sldChg>
    </pc:docChg>
  </pc:docChgLst>
  <pc:docChgLst>
    <pc:chgData name="pev@kidsconnections.co.uk" userId="S::pev_kidsconnections.co.uk#ext#@healtheducationengland.onmicrosoft.com::fe96a2db-161e-47d4-92c6-f0babd56e46e" providerId="AD" clId="Web-{B498B47E-78A9-66E7-82D9-75EF835D43DE}"/>
    <pc:docChg chg="addSld">
      <pc:chgData name="pev@kidsconnections.co.uk" userId="S::pev_kidsconnections.co.uk#ext#@healtheducationengland.onmicrosoft.com::fe96a2db-161e-47d4-92c6-f0babd56e46e" providerId="AD" clId="Web-{B498B47E-78A9-66E7-82D9-75EF835D43DE}" dt="2018-08-14T11:18:45.507" v="0"/>
      <pc:docMkLst>
        <pc:docMk/>
      </pc:docMkLst>
      <pc:sldChg chg="new">
        <pc:chgData name="pev@kidsconnections.co.uk" userId="S::pev_kidsconnections.co.uk#ext#@healtheducationengland.onmicrosoft.com::fe96a2db-161e-47d4-92c6-f0babd56e46e" providerId="AD" clId="Web-{B498B47E-78A9-66E7-82D9-75EF835D43DE}" dt="2018-08-14T11:18:45.507" v="0"/>
        <pc:sldMkLst>
          <pc:docMk/>
          <pc:sldMk cId="3961232663" sldId="3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D96C-B4B9-45A7-9C43-9FB27A4B53DE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54C8-35FE-4613-A55E-0CB2BFA199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0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6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616260"/>
            <a:ext cx="4187512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</a:rPr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2105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err="1">
                <a:solidFill>
                  <a:srgbClr val="FFFFFF"/>
                </a:solidFill>
              </a:rPr>
              <a:t>www.stepintothenhs.nhs.uk</a:t>
            </a:r>
            <a:r>
              <a:rPr lang="en-GB" sz="1600" b="1">
                <a:solidFill>
                  <a:srgbClr val="FFFFFF"/>
                </a:solidFill>
              </a:rPr>
              <a:t>/primary</a:t>
            </a:r>
            <a:endParaRPr lang="en-US" sz="1600" b="1">
              <a:solidFill>
                <a:srgbClr val="FFFFFF"/>
              </a:solidFill>
            </a:endParaRPr>
          </a:p>
        </p:txBody>
      </p:sp>
      <p:pic>
        <p:nvPicPr>
          <p:cNvPr id="10" name="Picture 9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8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38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prstClr val="white"/>
                </a:solidFill>
              </a:rPr>
              <a:t>www.</a:t>
            </a:r>
            <a:r>
              <a:rPr lang="en-GB" sz="1600" b="1" err="1">
                <a:solidFill>
                  <a:prstClr val="white"/>
                </a:solidFill>
              </a:rPr>
              <a:t>stepintothenhs</a:t>
            </a:r>
            <a:r>
              <a:rPr lang="en-GB" sz="1600" err="1">
                <a:solidFill>
                  <a:prstClr val="white"/>
                </a:solidFill>
              </a:rPr>
              <a:t>.nhs.uk</a:t>
            </a: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err="1">
                <a:solidFill>
                  <a:prstClr val="black"/>
                </a:solidFill>
              </a:rPr>
              <a:t>www.stepintothenhs.nhs.uk</a:t>
            </a:r>
            <a:r>
              <a:rPr lang="en-GB" sz="1600" b="1">
                <a:solidFill>
                  <a:prstClr val="black"/>
                </a:solidFill>
              </a:rPr>
              <a:t>/primary </a:t>
            </a:r>
            <a:endParaRPr lang="en-US" sz="1600" b="1">
              <a:solidFill>
                <a:prstClr val="black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47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prstClr val="white"/>
                </a:solidFill>
              </a:rPr>
              <a:t>www.</a:t>
            </a:r>
            <a:r>
              <a:rPr lang="en-GB" sz="1600" b="1" err="1">
                <a:solidFill>
                  <a:prstClr val="white"/>
                </a:solidFill>
              </a:rPr>
              <a:t>stepintothenhs</a:t>
            </a:r>
            <a:r>
              <a:rPr lang="en-GB" sz="1600" err="1">
                <a:solidFill>
                  <a:prstClr val="white"/>
                </a:solidFill>
              </a:rPr>
              <a:t>.nhs.uk</a:t>
            </a: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27384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8DBA4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22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5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3" cstate="print">
            <a:alphaModFix amt="49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Step into the NHS</a:t>
            </a:r>
          </a:p>
        </p:txBody>
      </p:sp>
    </p:spTree>
    <p:extLst>
      <p:ext uri="{BB962C8B-B14F-4D97-AF65-F5344CB8AC3E}">
        <p14:creationId xmlns:p14="http://schemas.microsoft.com/office/powerpoint/2010/main" val="315418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3568" y="1988840"/>
          <a:ext cx="8136904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Office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 of a large company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IT staff: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solve staff computer problems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Personal assistant: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organises boss’s diary, types letters, files documents etc.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Communications/PR executive: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tells other people about the good work the company is doing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Facilities manager: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looks after the building and the things that keep it running such as heating and lighting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Accountant: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allocates money to different departments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502293"/>
          </a:xfrm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Which of these jobs do you think you can do for the NHS?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  <a:p>
            <a:r>
              <a:rPr lang="en-GB">
                <a:latin typeface="Arial" pitchFamily="34" charset="0"/>
                <a:cs typeface="Arial" pitchFamily="34" charset="0"/>
              </a:rPr>
              <a:t>Where do you think you work if you have a job working for the NHS?</a:t>
            </a:r>
          </a:p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27984" y="3068960"/>
            <a:ext cx="4692750" cy="3816000"/>
            <a:chOff x="5073469" y="3792077"/>
            <a:chExt cx="3522653" cy="2864508"/>
          </a:xfrm>
        </p:grpSpPr>
        <p:grpSp>
          <p:nvGrpSpPr>
            <p:cNvPr id="8" name="Group 7"/>
            <p:cNvGrpSpPr/>
            <p:nvPr/>
          </p:nvGrpSpPr>
          <p:grpSpPr>
            <a:xfrm>
              <a:off x="5073469" y="3792077"/>
              <a:ext cx="2733791" cy="2864508"/>
              <a:chOff x="5073469" y="3792077"/>
              <a:chExt cx="2733791" cy="286450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3469" y="3982274"/>
                <a:ext cx="1422706" cy="25505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2058" y="3792077"/>
                <a:ext cx="1535202" cy="286450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123" y="4206971"/>
              <a:ext cx="1071999" cy="2403570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484784"/>
            <a:ext cx="9144000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You can do all of these jobs for the NHS!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200" b="1">
                <a:latin typeface="Arial" pitchFamily="34" charset="0"/>
                <a:cs typeface="Arial" pitchFamily="34" charset="0"/>
              </a:rPr>
              <a:t>If you work for the NHS, you can work in: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A hospital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surgery or clinic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the community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ambulance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office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laboratory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patient’s own home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There are more than 350 jobs in the NHS!</a:t>
            </a: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474840" cy="3502293"/>
          </a:xfrm>
        </p:spPr>
        <p:txBody>
          <a:bodyPr>
            <a:normAutofit lnSpcReduction="10000"/>
          </a:bodyPr>
          <a:lstStyle/>
          <a:p>
            <a:r>
              <a:rPr lang="en-GB" b="1">
                <a:latin typeface="Arial" pitchFamily="34" charset="0"/>
                <a:cs typeface="Arial" pitchFamily="34" charset="0"/>
              </a:rPr>
              <a:t>What jobs do your family or friends do in the community? 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Complete a job card for someone you know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Do they work for the NHS?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If not, could they do their job for the NHS?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616260"/>
            <a:ext cx="46805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Homework activity</a:t>
            </a:r>
          </a:p>
        </p:txBody>
      </p:sp>
      <p:pic>
        <p:nvPicPr>
          <p:cNvPr id="4" name="Picture 3" descr="Job card work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542564" cy="501317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the hot seat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539552" y="3444378"/>
            <a:ext cx="8208912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Let’s talk to some people from the community and the NHS. </a:t>
            </a:r>
          </a:p>
          <a:p>
            <a:pPr marL="342900" indent="-342900" algn="ctr" defTabSz="457200">
              <a:spcBef>
                <a:spcPct val="20000"/>
              </a:spcBef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Interviews are a great way of getting the inside scoop of what a job is really like.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864096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Example questions</a:t>
            </a:r>
          </a:p>
        </p:txBody>
      </p:sp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060848"/>
            <a:ext cx="8229600" cy="37444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Why did you choose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 in a normal day?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What’s the best bit about your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there anything that has surprised you?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need to be good at to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the job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did you need to learn?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 you have to overcome any barriers? If so, how did you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this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would you say to someone considering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Sophie meet from the NHS and how do they help her?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 b="1"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>
                <a:latin typeface="Arial" pitchFamily="34" charset="0"/>
                <a:cs typeface="Arial" pitchFamily="34" charset="0"/>
              </a:rPr>
              <a:t>Sophie loves playing football. A bad tackle turns her leg into a balloon. It really hurts! Her mum calls for an ambulance and the </a:t>
            </a:r>
            <a:r>
              <a:rPr lang="en-GB" sz="2800" b="1">
                <a:latin typeface="Arial" pitchFamily="34" charset="0"/>
                <a:cs typeface="Arial" pitchFamily="34" charset="0"/>
              </a:rPr>
              <a:t>paramedic</a:t>
            </a:r>
            <a:r>
              <a:rPr lang="en-GB" sz="2800">
                <a:latin typeface="Arial" pitchFamily="34" charset="0"/>
                <a:cs typeface="Arial" pitchFamily="34" charset="0"/>
              </a:rPr>
              <a:t> takes a look. She then takes Sophie to A&amp;E.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fontScale="925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How many different people from the NHS, do you think, help Sophie?</a:t>
            </a:r>
          </a:p>
          <a:p>
            <a:endParaRPr lang="en-GB" sz="30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As you listen to her story, note the jobs that you want to find out more about</a:t>
            </a: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pic>
        <p:nvPicPr>
          <p:cNvPr id="2" name="Picture 1" descr="Sophie story car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600400" cy="509502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8184" y="2132856"/>
            <a:ext cx="2808312" cy="43204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/>
              <a:t>Sophie arrives at A&amp;E and a helpful </a:t>
            </a:r>
            <a:r>
              <a:rPr lang="en-GB" b="1">
                <a:solidFill>
                  <a:srgbClr val="095FC3"/>
                </a:solidFill>
              </a:rPr>
              <a:t>porter</a:t>
            </a:r>
            <a:r>
              <a:rPr lang="en-GB"/>
              <a:t> brings her in from the ambulance. The </a:t>
            </a:r>
            <a:r>
              <a:rPr lang="en-GB" b="1">
                <a:solidFill>
                  <a:srgbClr val="095FC3"/>
                </a:solidFill>
              </a:rPr>
              <a:t>receptionist</a:t>
            </a:r>
            <a:r>
              <a:rPr lang="en-GB"/>
              <a:t> smiles and registers her. Then a </a:t>
            </a:r>
            <a:r>
              <a:rPr lang="en-GB" b="1">
                <a:solidFill>
                  <a:srgbClr val="095FC3"/>
                </a:solidFill>
              </a:rPr>
              <a:t>triage nurse</a:t>
            </a:r>
            <a:r>
              <a:rPr lang="en-GB"/>
              <a:t> assesses her leg and asks how she's feeling –  "</a:t>
            </a:r>
            <a:r>
              <a:rPr lang="en-GB" i="1"/>
              <a:t>A little dizzy to be honest.“</a:t>
            </a:r>
          </a:p>
          <a:p>
            <a:pPr>
              <a:buNone/>
            </a:pPr>
            <a:endParaRPr lang="en-GB"/>
          </a:p>
          <a:p>
            <a:pPr>
              <a:buNone/>
            </a:pPr>
            <a:r>
              <a:rPr lang="en-GB"/>
              <a:t>	Sophie sees an </a:t>
            </a:r>
            <a:r>
              <a:rPr lang="en-GB" b="1">
                <a:solidFill>
                  <a:srgbClr val="095FC3"/>
                </a:solidFill>
              </a:rPr>
              <a:t>A&amp;E doctor</a:t>
            </a:r>
            <a:r>
              <a:rPr lang="en-GB">
                <a:solidFill>
                  <a:srgbClr val="095FC3"/>
                </a:solidFill>
              </a:rPr>
              <a:t> </a:t>
            </a:r>
            <a:r>
              <a:rPr lang="en-GB"/>
              <a:t>who thinks it's broken. No wonder it's painful!</a:t>
            </a:r>
          </a:p>
          <a:p>
            <a:endParaRPr lang="en-US"/>
          </a:p>
        </p:txBody>
      </p:sp>
      <p:pic>
        <p:nvPicPr>
          <p:cNvPr id="2" name="Picture 1" descr="Sophie 1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6069068" cy="4292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Accident and emergency (A&amp;E) department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906888" cy="3502293"/>
          </a:xfrm>
        </p:spPr>
        <p:txBody>
          <a:bodyPr/>
          <a:lstStyle/>
          <a:p>
            <a:r>
              <a:rPr lang="en-GB" sz="3200">
                <a:latin typeface="Arial" pitchFamily="34" charset="0"/>
                <a:cs typeface="Arial" pitchFamily="34" charset="0"/>
              </a:rPr>
              <a:t>Important information about your future!</a:t>
            </a:r>
          </a:p>
          <a:p>
            <a:pPr algn="ctr">
              <a:buNone/>
            </a:pPr>
            <a:endParaRPr lang="en-GB" sz="320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3200">
                <a:latin typeface="Arial" pitchFamily="34" charset="0"/>
                <a:cs typeface="Arial" pitchFamily="34" charset="0"/>
              </a:rPr>
              <a:t>	Pay attention...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will you learn?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17" y="1412776"/>
            <a:ext cx="33883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6176" y="2132856"/>
            <a:ext cx="2880320" cy="472514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She needs an x-ray.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 b="1"/>
              <a:t> </a:t>
            </a:r>
            <a:r>
              <a:rPr lang="en-GB" sz="3600"/>
              <a:t>wheels her to the </a:t>
            </a:r>
            <a:r>
              <a:rPr lang="en-GB" sz="3600" b="1">
                <a:solidFill>
                  <a:srgbClr val="095FC3"/>
                </a:solidFill>
              </a:rPr>
              <a:t>diagnostic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radiographer</a:t>
            </a:r>
            <a:r>
              <a:rPr lang="en-GB" sz="3600"/>
              <a:t>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It's confirmed – Sophie's leg is broken!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A </a:t>
            </a:r>
            <a:r>
              <a:rPr lang="en-GB" sz="3600" b="1">
                <a:solidFill>
                  <a:srgbClr val="095FC3"/>
                </a:solidFill>
              </a:rPr>
              <a:t>children's nurse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covers her wound with a dressing. She needs to stay in hospital overnight.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is back and takes her to the ward.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Trip to the x-ray department and back</a:t>
            </a:r>
            <a:endParaRPr lang="en-US" sz="2800"/>
          </a:p>
        </p:txBody>
      </p:sp>
      <p:pic>
        <p:nvPicPr>
          <p:cNvPr id="4" name="Picture 3" descr="Sophie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6048672" cy="42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600400" cy="50851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4500"/>
              <a:t>The bed looks nothing like the messy one she left in her bedroom this morning! The </a:t>
            </a:r>
            <a:r>
              <a:rPr lang="en-GB" sz="4500" b="1">
                <a:solidFill>
                  <a:srgbClr val="095FC3"/>
                </a:solidFill>
              </a:rPr>
              <a:t>housekeeper</a:t>
            </a:r>
            <a:r>
              <a:rPr lang="en-GB" sz="4500"/>
              <a:t> has ensured it is perfectly made using the clean sheets the </a:t>
            </a:r>
            <a:r>
              <a:rPr lang="en-GB" sz="4500" b="1">
                <a:solidFill>
                  <a:srgbClr val="095FC3"/>
                </a:solidFill>
              </a:rPr>
              <a:t>laundry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dropped off earlier.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</a:t>
            </a:r>
            <a:r>
              <a:rPr lang="en-GB" sz="4500" b="1">
                <a:solidFill>
                  <a:srgbClr val="095FC3"/>
                </a:solidFill>
              </a:rPr>
              <a:t>healthcare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makes Sophie comfortable and the </a:t>
            </a:r>
            <a:r>
              <a:rPr lang="en-GB" sz="4500" b="1">
                <a:solidFill>
                  <a:srgbClr val="095FC3"/>
                </a:solidFill>
              </a:rPr>
              <a:t>children's nurse </a:t>
            </a:r>
            <a:r>
              <a:rPr lang="en-GB" sz="4500"/>
              <a:t>gives her some medicine for the pain.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food arrives and </a:t>
            </a:r>
            <a:r>
              <a:rPr lang="en-GB" sz="4500" i="1"/>
              <a:t>"It's better than dad's cooking," </a:t>
            </a:r>
            <a:r>
              <a:rPr lang="en-GB" sz="4500"/>
              <a:t>thinks Sophie, and he's the best cook in their house! The </a:t>
            </a:r>
            <a:r>
              <a:rPr lang="en-GB" sz="4500" b="1">
                <a:solidFill>
                  <a:srgbClr val="095FC3"/>
                </a:solidFill>
              </a:rPr>
              <a:t>chef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must be good because she carries on eating even after hearing she needs an operation.</a:t>
            </a:r>
          </a:p>
          <a:p>
            <a:endParaRPr lang="en-US" sz="4500"/>
          </a:p>
          <a:p>
            <a:endParaRPr lang="en-US" sz="4500"/>
          </a:p>
        </p:txBody>
      </p:sp>
      <p:sp>
        <p:nvSpPr>
          <p:cNvPr id="5" name="TextBox 4"/>
          <p:cNvSpPr txBox="1"/>
          <p:nvPr/>
        </p:nvSpPr>
        <p:spPr>
          <a:xfrm>
            <a:off x="179512" y="160963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On the ward </a:t>
            </a:r>
            <a:endParaRPr lang="en-US" sz="2800"/>
          </a:p>
        </p:txBody>
      </p:sp>
      <p:pic>
        <p:nvPicPr>
          <p:cNvPr id="6" name="Picture 5" descr="Sophie 4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39608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8224" y="2060848"/>
            <a:ext cx="2448272" cy="3600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</a:t>
            </a:r>
            <a:r>
              <a:rPr lang="en-GB" sz="2900" b="1">
                <a:solidFill>
                  <a:srgbClr val="095FC3"/>
                </a:solidFill>
              </a:rPr>
              <a:t>phlebotomist </a:t>
            </a:r>
            <a:r>
              <a:rPr lang="en-GB" sz="2900"/>
              <a:t>comes to take some blood. It's really not </a:t>
            </a:r>
            <a:r>
              <a:rPr lang="en-GB" sz="2900" i="1"/>
              <a:t>that </a:t>
            </a:r>
            <a:r>
              <a:rPr lang="en-GB" sz="2900"/>
              <a:t>bad!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The blood is then tested by a </a:t>
            </a:r>
            <a:r>
              <a:rPr lang="en-GB" sz="2900" b="1">
                <a:solidFill>
                  <a:srgbClr val="095FC3"/>
                </a:solidFill>
              </a:rPr>
              <a:t>biomedical scientist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to check she is okay to have the operation.</a:t>
            </a:r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In the laboratory</a:t>
            </a:r>
            <a:endParaRPr lang="en-US" sz="2800"/>
          </a:p>
        </p:txBody>
      </p:sp>
      <p:pic>
        <p:nvPicPr>
          <p:cNvPr id="6" name="Picture 5" descr="Sophie 3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6552728" cy="46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2144" y="2177480"/>
            <a:ext cx="3024336" cy="468052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few hours later, a team of people greet her in the operating theatre. Sophie can't believe they are all there for her! There's a </a:t>
            </a:r>
            <a:r>
              <a:rPr lang="en-GB" sz="2900" b="1">
                <a:solidFill>
                  <a:srgbClr val="095FC3"/>
                </a:solidFill>
              </a:rPr>
              <a:t>surgeon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anaesthetist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theatre nurse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and </a:t>
            </a:r>
            <a:r>
              <a:rPr lang="en-GB" sz="2900" b="1">
                <a:solidFill>
                  <a:srgbClr val="095FC3"/>
                </a:solidFill>
              </a:rPr>
              <a:t>operating department practitioner</a:t>
            </a:r>
            <a:r>
              <a:rPr lang="en-GB" sz="2900"/>
              <a:t>. They all do different things.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After the operation, an </a:t>
            </a:r>
            <a:r>
              <a:rPr lang="en-GB" sz="2900" b="1">
                <a:solidFill>
                  <a:srgbClr val="095FC3"/>
                </a:solidFill>
              </a:rPr>
              <a:t>orthopaedic practitioner </a:t>
            </a:r>
            <a:r>
              <a:rPr lang="en-GB" sz="2900"/>
              <a:t>puts a plaster cast on her leg. That will keep everything in place while it heals. Sophie can't wait for friends to decorate it.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9697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800" b="1">
                <a:solidFill>
                  <a:srgbClr val="095FC3"/>
                </a:solidFill>
              </a:rPr>
              <a:t>The operating theatre</a:t>
            </a:r>
          </a:p>
          <a:p>
            <a:pPr>
              <a:buNone/>
            </a:pPr>
            <a:endParaRPr lang="en-GB" sz="1200">
              <a:solidFill>
                <a:srgbClr val="095FC3"/>
              </a:solidFill>
            </a:endParaRPr>
          </a:p>
        </p:txBody>
      </p:sp>
      <p:pic>
        <p:nvPicPr>
          <p:cNvPr id="2" name="Picture 1" descr="Sophie 5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204864"/>
            <a:ext cx="5987043" cy="42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192" y="2060848"/>
            <a:ext cx="2664296" cy="46805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When the </a:t>
            </a:r>
            <a:r>
              <a:rPr lang="en-GB" sz="3600" b="1">
                <a:solidFill>
                  <a:srgbClr val="095FC3"/>
                </a:solidFill>
              </a:rPr>
              <a:t>surgeon</a:t>
            </a:r>
            <a:r>
              <a:rPr lang="en-GB" sz="3600"/>
              <a:t> is happy for Sophie to leave, the </a:t>
            </a:r>
            <a:r>
              <a:rPr lang="en-GB" sz="3600" b="1">
                <a:solidFill>
                  <a:srgbClr val="095FC3"/>
                </a:solidFill>
              </a:rPr>
              <a:t>hospital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pharmacist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prepares her medicine. Then the</a:t>
            </a:r>
            <a:r>
              <a:rPr lang="en-GB" sz="3600" b="1"/>
              <a:t> </a:t>
            </a:r>
            <a:r>
              <a:rPr lang="en-GB" sz="3600" b="1">
                <a:solidFill>
                  <a:srgbClr val="095FC3"/>
                </a:solidFill>
              </a:rPr>
              <a:t>patient transport services </a:t>
            </a:r>
            <a:r>
              <a:rPr lang="en-GB" sz="3600"/>
              <a:t>drive her home.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She has to go back two weeks later for a check-up. Then a few weeks after that a </a:t>
            </a:r>
            <a:r>
              <a:rPr lang="en-GB" sz="3600" b="1">
                <a:solidFill>
                  <a:srgbClr val="095FC3"/>
                </a:solidFill>
              </a:rPr>
              <a:t>physiotherapist</a:t>
            </a:r>
            <a:r>
              <a:rPr lang="en-GB" sz="3600"/>
              <a:t> suggests some exercises to make her leg strong again. </a:t>
            </a:r>
          </a:p>
          <a:p>
            <a:endParaRPr lang="en-US" sz="3600"/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Recovery</a:t>
            </a:r>
            <a:endParaRPr lang="en-US" sz="2800"/>
          </a:p>
        </p:txBody>
      </p:sp>
      <p:pic>
        <p:nvPicPr>
          <p:cNvPr id="2" name="Picture 1" descr="Sophie 6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264696" cy="44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Sophie recovers well and gets picked for the football team at school!</a:t>
            </a:r>
          </a:p>
          <a:p>
            <a:pPr algn="ctr"/>
            <a:endParaRPr lang="en-GB" sz="2800"/>
          </a:p>
          <a:p>
            <a:pPr algn="ctr"/>
            <a:r>
              <a:rPr lang="en-GB" sz="2800"/>
              <a:t>There are a lot of people she wants to thank at the NHS!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over 350 jobs in the NHS.                           What would you be?</a:t>
            </a: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Ajay meet from the NHS and how do they help him?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/>
            <a:endParaRPr lang="en-GB" sz="10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>
                <a:latin typeface="Arial" pitchFamily="34" charset="0"/>
                <a:cs typeface="Arial" pitchFamily="34" charset="0"/>
              </a:rPr>
              <a:t>Ajay hates too much fussing. He just likes to get on with things. His wife notices he’s put on a bit of weight. Then he starts to get dizzy spells and some double vision. She decides to make an appointment with his </a:t>
            </a:r>
            <a:r>
              <a:rPr lang="en-GB" sz="2800" b="1">
                <a:latin typeface="Arial" pitchFamily="34" charset="0"/>
                <a:cs typeface="Arial" pitchFamily="34" charset="0"/>
              </a:rPr>
              <a:t>GP</a:t>
            </a:r>
            <a:r>
              <a:rPr lang="en-GB" sz="2800">
                <a:latin typeface="Arial" pitchFamily="34" charset="0"/>
                <a:cs typeface="Arial" pitchFamily="34" charset="0"/>
              </a:rPr>
              <a:t> at their local surgery.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fontScale="925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How many different people from the NHS, do you think, help Ajay?</a:t>
            </a:r>
          </a:p>
          <a:p>
            <a:endParaRPr lang="en-GB" sz="30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As you listen to his story, mark the jobs that you want to find out more about or rank the cards. 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pic>
        <p:nvPicPr>
          <p:cNvPr id="2" name="Picture 1" descr="Step into_Ajay_story_July_2018_Pp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55576"/>
            <a:ext cx="3472330" cy="49137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8064" y="1772816"/>
            <a:ext cx="382676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>
                <a:solidFill>
                  <a:srgbClr val="095FC3"/>
                </a:solidFill>
              </a:rPr>
              <a:t>At the GP surgery</a:t>
            </a: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 	</a:t>
            </a:r>
            <a:r>
              <a:rPr lang="en-GB" sz="2400"/>
              <a:t>The </a:t>
            </a:r>
            <a:r>
              <a:rPr lang="en-GB" sz="2400" b="1">
                <a:solidFill>
                  <a:srgbClr val="095FC3"/>
                </a:solidFill>
              </a:rPr>
              <a:t>practice nurse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takes some blood. Ajay's wife is squeamish about needles and looks away!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The </a:t>
            </a:r>
            <a:r>
              <a:rPr lang="en-GB" sz="2400" b="1">
                <a:solidFill>
                  <a:srgbClr val="095FC3"/>
                </a:solidFill>
              </a:rPr>
              <a:t>receptionist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completes all the paperwork and Ajay's blood is sent off to the laboratory.</a:t>
            </a:r>
          </a:p>
          <a:p>
            <a:endParaRPr lang="en-US"/>
          </a:p>
        </p:txBody>
      </p:sp>
      <p:pic>
        <p:nvPicPr>
          <p:cNvPr id="4" name="Picture 3" descr="Frank 1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r="7717"/>
          <a:stretch/>
        </p:blipFill>
        <p:spPr>
          <a:xfrm>
            <a:off x="178757" y="1914636"/>
            <a:ext cx="5257339" cy="42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Community job search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912768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Investigate</a:t>
            </a: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this community scene.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many different jobs can you think of?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0112" y="1772816"/>
            <a:ext cx="3394720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In the laboratory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 </a:t>
            </a:r>
            <a:r>
              <a:rPr lang="en-GB" sz="2400" b="1">
                <a:solidFill>
                  <a:srgbClr val="095FC3"/>
                </a:solidFill>
              </a:rPr>
              <a:t>biomedical scientist </a:t>
            </a:r>
            <a:r>
              <a:rPr lang="en-GB" sz="2400"/>
              <a:t>receives Ajay's blood. High-tech medical equipment is used to test it.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What do the tests reveal?</a:t>
            </a:r>
          </a:p>
          <a:p>
            <a:endParaRPr lang="en-US" sz="2600"/>
          </a:p>
        </p:txBody>
      </p:sp>
      <p:pic>
        <p:nvPicPr>
          <p:cNvPr id="7" name="Picture 6" descr="Frank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699012" cy="40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9533" y="1700808"/>
            <a:ext cx="317869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Health records department 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The results come back from the laboratory and the </a:t>
            </a:r>
            <a:r>
              <a:rPr lang="en-GB" sz="2400" b="1">
                <a:solidFill>
                  <a:srgbClr val="095FC3"/>
                </a:solidFill>
              </a:rPr>
              <a:t>health records staff </a:t>
            </a:r>
            <a:r>
              <a:rPr lang="en-GB" sz="2400"/>
              <a:t>update Ajay's information. 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He has Type 2 diabetes. They let Ajay's GP know.</a:t>
            </a:r>
          </a:p>
          <a:p>
            <a:endParaRPr lang="en-US"/>
          </a:p>
        </p:txBody>
      </p:sp>
      <p:pic>
        <p:nvPicPr>
          <p:cNvPr id="2" name="Picture 1" descr="Frank 3 amend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90514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53873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The community pharmacist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Ajay goes back to his </a:t>
            </a:r>
            <a:r>
              <a:rPr lang="en-GB" sz="2400" b="1">
                <a:solidFill>
                  <a:srgbClr val="095FC3"/>
                </a:solidFill>
              </a:rPr>
              <a:t>GP</a:t>
            </a:r>
            <a:r>
              <a:rPr lang="en-GB" sz="2400"/>
              <a:t> again who tells him that he has Type 2 diabetes.</a:t>
            </a:r>
          </a:p>
          <a:p>
            <a:endParaRPr lang="en-GB" sz="2400"/>
          </a:p>
          <a:p>
            <a:pPr>
              <a:buNone/>
            </a:pPr>
            <a:r>
              <a:rPr lang="en-GB" sz="2400"/>
              <a:t>	He's given a prescription for new medication which he picks up from the </a:t>
            </a:r>
            <a:r>
              <a:rPr lang="en-GB" sz="2400" b="1">
                <a:solidFill>
                  <a:srgbClr val="095FC3"/>
                </a:solidFill>
              </a:rPr>
              <a:t>community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 b="1">
                <a:solidFill>
                  <a:srgbClr val="095FC3"/>
                </a:solidFill>
              </a:rPr>
              <a:t>pharmacist</a:t>
            </a:r>
            <a:r>
              <a:rPr lang="en-GB" sz="2600"/>
              <a:t>.</a:t>
            </a:r>
          </a:p>
          <a:p>
            <a:endParaRPr lang="en-US" sz="2600"/>
          </a:p>
        </p:txBody>
      </p:sp>
      <p:pic>
        <p:nvPicPr>
          <p:cNvPr id="5" name="Picture 4" descr="Frank 4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5821"/>
          <a:stretch/>
        </p:blipFill>
        <p:spPr>
          <a:xfrm>
            <a:off x="107503" y="1916832"/>
            <a:ext cx="55634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1772816"/>
            <a:ext cx="310668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 err="1">
                <a:solidFill>
                  <a:srgbClr val="095FC3"/>
                </a:solidFill>
              </a:rPr>
              <a:t>Dietitian</a:t>
            </a:r>
            <a:endParaRPr lang="en-GB" b="1">
              <a:solidFill>
                <a:srgbClr val="095FC3"/>
              </a:solidFill>
            </a:endParaRP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	</a:t>
            </a:r>
            <a:r>
              <a:rPr lang="en-GB" sz="2600"/>
              <a:t>The </a:t>
            </a:r>
            <a:r>
              <a:rPr lang="en-GB" sz="2600" b="1">
                <a:solidFill>
                  <a:srgbClr val="095FC3"/>
                </a:solidFill>
              </a:rPr>
              <a:t>GP</a:t>
            </a:r>
            <a:r>
              <a:rPr lang="en-GB" sz="2600"/>
              <a:t> also arranges for Ajay to see a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/>
              <a:t>.</a:t>
            </a:r>
            <a:r>
              <a:rPr lang="en-GB" sz="2600" b="1"/>
              <a:t> </a:t>
            </a:r>
          </a:p>
          <a:p>
            <a:pPr>
              <a:buNone/>
            </a:pPr>
            <a:endParaRPr lang="en-GB" sz="1200"/>
          </a:p>
          <a:p>
            <a:pPr>
              <a:buNone/>
            </a:pPr>
            <a:r>
              <a:rPr lang="en-GB" sz="2600"/>
              <a:t>	The</a:t>
            </a:r>
            <a:r>
              <a:rPr lang="en-GB" sz="2600" b="1"/>
              <a:t>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 b="1"/>
              <a:t> </a:t>
            </a:r>
            <a:r>
              <a:rPr lang="en-GB" sz="2600"/>
              <a:t>devises an eating plan for Ajay. Sensible choices will help improve his wellbeing.</a:t>
            </a:r>
          </a:p>
          <a:p>
            <a:endParaRPr lang="en-US"/>
          </a:p>
        </p:txBody>
      </p:sp>
      <p:pic>
        <p:nvPicPr>
          <p:cNvPr id="4" name="Picture 3" descr="Frank 5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5747"/>
          <a:stretch/>
        </p:blipFill>
        <p:spPr>
          <a:xfrm>
            <a:off x="323528" y="1772816"/>
            <a:ext cx="5688632" cy="46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2204864"/>
            <a:ext cx="3106688" cy="46531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800"/>
              <a:t>The </a:t>
            </a:r>
            <a:r>
              <a:rPr lang="en-GB" sz="3800" b="1">
                <a:solidFill>
                  <a:srgbClr val="095FC3"/>
                </a:solidFill>
              </a:rPr>
              <a:t>GP</a:t>
            </a:r>
            <a:r>
              <a:rPr lang="en-GB" sz="3800"/>
              <a:t> continues to monitor Ajay's progress and develops a health plan to control his diabetes. </a:t>
            </a:r>
          </a:p>
          <a:p>
            <a:r>
              <a:rPr lang="en-GB" sz="3800"/>
              <a:t>An </a:t>
            </a:r>
            <a:r>
              <a:rPr lang="en-GB" sz="3800" b="1" err="1">
                <a:solidFill>
                  <a:srgbClr val="095FC3"/>
                </a:solidFill>
              </a:rPr>
              <a:t>orthoptist</a:t>
            </a:r>
            <a:r>
              <a:rPr lang="en-GB" sz="3800"/>
              <a:t> treats his double vision.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podiatrist </a:t>
            </a:r>
            <a:r>
              <a:rPr lang="en-GB" sz="3800"/>
              <a:t>checks his legs and feet.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health trainer</a:t>
            </a:r>
            <a:r>
              <a:rPr lang="en-GB" sz="3800">
                <a:solidFill>
                  <a:srgbClr val="095FC3"/>
                </a:solidFill>
              </a:rPr>
              <a:t> </a:t>
            </a:r>
            <a:r>
              <a:rPr lang="en-GB" sz="3800"/>
              <a:t>sets him goals for regular exercise and eating healthily.</a:t>
            </a:r>
          </a:p>
          <a:p>
            <a:endParaRPr lang="en-US" sz="3800"/>
          </a:p>
        </p:txBody>
      </p:sp>
      <p:pic>
        <p:nvPicPr>
          <p:cNvPr id="2" name="Picture 1" descr="Frank 6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/>
          <a:stretch/>
        </p:blipFill>
        <p:spPr>
          <a:xfrm>
            <a:off x="107504" y="2204863"/>
            <a:ext cx="5688633" cy="4287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7864" y="1556792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400" b="1">
                <a:solidFill>
                  <a:srgbClr val="095FC3"/>
                </a:solidFill>
              </a:rPr>
              <a:t>Other health professionals get involved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After all that fussing, Ajay feels better than he has in a long time. His wife thinks he looks good too - especially now that he's lost those extra pounds.</a:t>
            </a:r>
          </a:p>
          <a:p>
            <a:pPr algn="ctr"/>
            <a:endParaRPr lang="en-GB" sz="2000"/>
          </a:p>
          <a:p>
            <a:pPr algn="ctr"/>
            <a:r>
              <a:rPr lang="en-GB" sz="2800"/>
              <a:t>There are a lot of people he wants to thank at the NHS!</a:t>
            </a:r>
          </a:p>
          <a:p>
            <a:pPr algn="ctr"/>
            <a:endParaRPr lang="en-GB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more than 350 jobs in the NHS.     </a:t>
            </a: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would you be?</a:t>
            </a:r>
            <a:endParaRPr lang="en-GB"/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would you like to find out more about?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762872" cy="3973482"/>
          </a:xfrm>
        </p:spPr>
        <p:txBody>
          <a:bodyPr>
            <a:normAutofit fontScale="92500" lnSpcReduction="100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Explore the job cards.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Choose which job or jobs you want to investigate further.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Fill in a blank job card with as much information as you can.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pic>
        <p:nvPicPr>
          <p:cNvPr id="2" name="Picture 1" descr="Job car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389911" cy="479715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725506" y="3489201"/>
            <a:ext cx="6696744" cy="1752600"/>
          </a:xfrm>
          <a:prstGeom prst="rect">
            <a:avLst/>
          </a:prstGeom>
        </p:spPr>
        <p:txBody>
          <a:bodyPr anchor="t"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NHS needs you.                </a:t>
            </a:r>
            <a:endParaRPr lang="en-US"/>
          </a:p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Apply for a job of your choice. 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872" y="2348880"/>
            <a:ext cx="5030216" cy="4437112"/>
          </a:xfrm>
        </p:spPr>
        <p:txBody>
          <a:bodyPr>
            <a:normAutofit fontScale="92500"/>
          </a:bodyPr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Choose a job to apply for: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/>
            </a:pPr>
            <a:r>
              <a:rPr lang="en-GB" b="1">
                <a:latin typeface="Arial" pitchFamily="34" charset="0"/>
                <a:cs typeface="Arial" pitchFamily="34" charset="0"/>
              </a:rPr>
              <a:t>Tell them about you</a:t>
            </a:r>
            <a:r>
              <a:rPr lang="en-GB">
                <a:latin typeface="Arial" pitchFamily="34" charset="0"/>
                <a:cs typeface="Arial" pitchFamily="34" charset="0"/>
              </a:rPr>
              <a:t>: 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Your hobbies, interests and favourite things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2"/>
            </a:pPr>
            <a:r>
              <a:rPr lang="en-GB" b="1">
                <a:latin typeface="Arial" pitchFamily="34" charset="0"/>
                <a:cs typeface="Arial" pitchFamily="34" charset="0"/>
              </a:rPr>
              <a:t>Why you want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Think about the things that interest you about it</a:t>
            </a:r>
            <a:endParaRPr lang="en-GB" b="1">
              <a:latin typeface="Arial" pitchFamily="34" charset="0"/>
              <a:cs typeface="Arial" pitchFamily="34" charset="0"/>
            </a:endParaRP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3"/>
            </a:pPr>
            <a:r>
              <a:rPr lang="en-GB" b="1">
                <a:latin typeface="Arial" pitchFamily="34" charset="0"/>
                <a:cs typeface="Arial" pitchFamily="34" charset="0"/>
              </a:rPr>
              <a:t>Why you would be good at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Highlight</a:t>
            </a:r>
            <a:r>
              <a:rPr lang="en-GB" b="1">
                <a:latin typeface="Arial" pitchFamily="34" charset="0"/>
                <a:cs typeface="Arial" pitchFamily="34" charset="0"/>
              </a:rPr>
              <a:t> </a:t>
            </a:r>
            <a:r>
              <a:rPr lang="en-GB">
                <a:latin typeface="Arial" pitchFamily="34" charset="0"/>
                <a:cs typeface="Arial" pitchFamily="34" charset="0"/>
              </a:rPr>
              <a:t>your talents or skills that would be helpful for the job</a:t>
            </a:r>
            <a:endParaRPr lang="en-GB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1556792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pic>
        <p:nvPicPr>
          <p:cNvPr id="2" name="Picture 1" descr="Step into_Hire_me_July_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039803" cy="429811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S High Street amend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8854" r="2584" b="2602"/>
          <a:stretch/>
        </p:blipFill>
        <p:spPr>
          <a:xfrm>
            <a:off x="0" y="-14378"/>
            <a:ext cx="9180512" cy="69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did you learn?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5976664" cy="4234130"/>
          </a:xfrm>
        </p:spPr>
        <p:txBody>
          <a:bodyPr>
            <a:normAutofit fontScale="62500" lnSpcReduction="20000"/>
          </a:bodyPr>
          <a:lstStyle/>
          <a:p>
            <a:r>
              <a:rPr lang="en-GB" sz="3500">
                <a:latin typeface="Arial" pitchFamily="34" charset="0"/>
                <a:cs typeface="Arial" pitchFamily="34" charset="0"/>
              </a:rPr>
              <a:t>You can identify and describe some of the jobs in the community.</a:t>
            </a:r>
            <a:endParaRPr lang="en-GB" sz="3500"/>
          </a:p>
          <a:p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500">
                <a:latin typeface="Arial" pitchFamily="34" charset="0"/>
                <a:cs typeface="Arial" pitchFamily="34" charset="0"/>
              </a:rPr>
              <a:t>You know about a wide range of jobs in the NHS.</a:t>
            </a:r>
          </a:p>
          <a:p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500">
                <a:latin typeface="Arial" pitchFamily="34" charset="0"/>
                <a:cs typeface="Arial" pitchFamily="34" charset="0"/>
              </a:rPr>
              <a:t>You understand different jobs require different qualities and skills and can reflect on how yours could be helpful.</a:t>
            </a:r>
          </a:p>
          <a:p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500">
                <a:latin typeface="Arial" pitchFamily="34" charset="0"/>
                <a:cs typeface="Arial" pitchFamily="34" charset="0"/>
              </a:rPr>
              <a:t>You know there is no such thing as a man’s or woman’s job. You have the same rights to opportunities as each other.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>
            <a:fillRect/>
          </a:stretch>
        </p:blipFill>
        <p:spPr>
          <a:xfrm>
            <a:off x="6192688" y="1988840"/>
            <a:ext cx="2843808" cy="47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988840"/>
            <a:ext cx="9144000" cy="1308684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8"/>
            <a:ext cx="8363272" cy="338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GB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did you come up with?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213" y="2819667"/>
            <a:ext cx="130150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3568" y="2348880"/>
          <a:ext cx="792088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Bank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Finance manager: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deals with money matters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Restaurant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Chef: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>
                          <a:latin typeface="Arial" pitchFamily="34" charset="0"/>
                          <a:cs typeface="Arial" pitchFamily="34" charset="0"/>
                        </a:rPr>
                        <a:t>cooks tasty food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Launderette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Laundry assistant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sorts and cleans washing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dental nurse, dental technician: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check and look after your teeth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Doctor,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practice nurse, receptionist: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usually the first people you go to when you feel unwell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477000"/>
            <a:ext cx="1952783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885885"/>
              </p:ext>
            </p:extLst>
          </p:nvPr>
        </p:nvGraphicFramePr>
        <p:xfrm>
          <a:off x="683568" y="2348880"/>
          <a:ext cx="792088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chemist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prepares medicine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Optician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Optometrist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looks after your eyes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Teacher: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teaches you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School nurse: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helps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improve your wellbeing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Caretaker: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attends to the school building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Catering manager: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prepares school dinners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477000"/>
            <a:ext cx="345888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1" name="Picture 10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6477000"/>
            <a:ext cx="504264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25691"/>
              </p:ext>
            </p:extLst>
          </p:nvPr>
        </p:nvGraphicFramePr>
        <p:xfrm>
          <a:off x="683568" y="2300064"/>
          <a:ext cx="792088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Ambulance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Paramedic: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>
                          <a:latin typeface="Arial" pitchFamily="34" charset="0"/>
                          <a:cs typeface="Arial" pitchFamily="34" charset="0"/>
                        </a:rPr>
                        <a:t>transports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 people to hospital 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Gym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Physiotherapist: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helps with bending and movement after injury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spaces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Gardener: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makes sure green spaces are kept neat and tidy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Care home for elderly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Healthcare assistant: </a:t>
                      </a:r>
                      <a:r>
                        <a:rPr lang="en-GB" sz="2200" b="0" i="0" kern="120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the elderly with their immediate needs such as washing, dressing and hygiene 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0" name="Picture 9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1" name="Picture 10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6477000"/>
            <a:ext cx="681317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37729"/>
              </p:ext>
            </p:extLst>
          </p:nvPr>
        </p:nvGraphicFramePr>
        <p:xfrm>
          <a:off x="683568" y="2348880"/>
          <a:ext cx="792088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Supermarket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Managers: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run areas of the store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Human resources professional: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trains staff and finds new people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Baker and cook: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prepare food in the store bakery and restaurant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runs the supermarket pharmacy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Security staff: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keep a watchful eye over the store</a:t>
                      </a:r>
                      <a:endParaRPr lang="en-GB" sz="2200" b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9" name="Picture 8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2" name="Picture 11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1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8" ma:contentTypeDescription="Create a new document." ma:contentTypeScope="" ma:versionID="0fa6d158c697c4af736cba0098567df7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a33e13c18a94236a9c13233bb9c4cdd2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2E0966-7551-4F67-A0EE-21CA4FC7D1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F3A252-B9A2-4CDF-9DF9-E55E1BCB692A}">
  <ds:schemaRefs>
    <ds:schemaRef ds:uri="0b246be7-fe4a-4442-b37a-e696c52f782b"/>
    <ds:schemaRef ds:uri="49b40b59-b3c4-41fc-857f-9f1632628c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9C9B6D5-AAFA-4692-B4BC-A66388A08CD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41</Slides>
  <Notes>2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5_Custom Design</vt:lpstr>
      <vt:lpstr>10_Custom Design</vt:lpstr>
      <vt:lpstr>6_Custom Design</vt:lpstr>
      <vt:lpstr>16_Custom Design</vt:lpstr>
      <vt:lpstr>7_Custom Design</vt:lpstr>
      <vt:lpstr>11_Custom Design</vt:lpstr>
      <vt:lpstr>13_Custom Design</vt:lpstr>
      <vt:lpstr>8_Custom Design</vt:lpstr>
      <vt:lpstr>Step into the NHS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Step into the NHS</dc:title>
  <dc:creator>Frank</dc:creator>
  <cp:revision>3</cp:revision>
  <dcterms:modified xsi:type="dcterms:W3CDTF">2018-08-14T13:44:39Z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0x010100B90A8D76E3D42C46A8FA461C1AAF9565</vt:lpwstr>
  </property>
</Properties>
</file>