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1.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7.xml" ContentType="application/vnd.openxmlformats-officedocument.theme+xml"/>
  <Override PartName="/ppt/slideLayouts/slideLayout61.xml" ContentType="application/vnd.openxmlformats-officedocument.presentationml.slideLayout+xml"/>
  <Override PartName="/ppt/theme/theme1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1.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3.xml" ContentType="application/vnd.openxmlformats-officedocument.theme+xml"/>
  <Override PartName="/ppt/slideLayouts/slideLayout81.xml" ContentType="application/vnd.openxmlformats-officedocument.presentationml.slideLayout+xml"/>
  <Override PartName="/ppt/theme/theme2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82" r:id="rId6"/>
    <p:sldMasterId id="2147483687" r:id="rId7"/>
    <p:sldMasterId id="2147483690" r:id="rId8"/>
    <p:sldMasterId id="2147483695" r:id="rId9"/>
    <p:sldMasterId id="2147483701" r:id="rId10"/>
    <p:sldMasterId id="2147483703" r:id="rId11"/>
    <p:sldMasterId id="2147483708" r:id="rId12"/>
    <p:sldMasterId id="2147483714" r:id="rId13"/>
    <p:sldMasterId id="2147483716" r:id="rId14"/>
    <p:sldMasterId id="2147483721" r:id="rId15"/>
    <p:sldMasterId id="2147483726" r:id="rId16"/>
    <p:sldMasterId id="2147483732" r:id="rId17"/>
    <p:sldMasterId id="2147483737" r:id="rId18"/>
    <p:sldMasterId id="2147483740" r:id="rId19"/>
    <p:sldMasterId id="2147483745" r:id="rId20"/>
    <p:sldMasterId id="2147483751" r:id="rId21"/>
    <p:sldMasterId id="2147483753" r:id="rId22"/>
    <p:sldMasterId id="2147483758" r:id="rId23"/>
    <p:sldMasterId id="2147483764" r:id="rId24"/>
    <p:sldMasterId id="2147483769" r:id="rId25"/>
    <p:sldMasterId id="2147483772" r:id="rId26"/>
    <p:sldMasterId id="2147483777" r:id="rId27"/>
    <p:sldMasterId id="2147483791" r:id="rId28"/>
  </p:sldMasterIdLst>
  <p:notesMasterIdLst>
    <p:notesMasterId r:id="rId52"/>
  </p:notesMasterIdLst>
  <p:handoutMasterIdLst>
    <p:handoutMasterId r:id="rId53"/>
  </p:handoutMasterIdLst>
  <p:sldIdLst>
    <p:sldId id="423" r:id="rId29"/>
    <p:sldId id="441" r:id="rId30"/>
    <p:sldId id="442" r:id="rId31"/>
    <p:sldId id="445" r:id="rId32"/>
    <p:sldId id="446" r:id="rId33"/>
    <p:sldId id="443" r:id="rId34"/>
    <p:sldId id="447" r:id="rId35"/>
    <p:sldId id="448" r:id="rId36"/>
    <p:sldId id="449" r:id="rId37"/>
    <p:sldId id="450" r:id="rId38"/>
    <p:sldId id="451" r:id="rId39"/>
    <p:sldId id="452" r:id="rId40"/>
    <p:sldId id="453" r:id="rId41"/>
    <p:sldId id="455" r:id="rId42"/>
    <p:sldId id="456" r:id="rId43"/>
    <p:sldId id="457" r:id="rId44"/>
    <p:sldId id="424" r:id="rId45"/>
    <p:sldId id="459" r:id="rId46"/>
    <p:sldId id="464" r:id="rId47"/>
    <p:sldId id="462" r:id="rId48"/>
    <p:sldId id="463" r:id="rId49"/>
    <p:sldId id="465" r:id="rId50"/>
    <p:sldId id="46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FC3"/>
    <a:srgbClr val="007AC3"/>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240" autoAdjust="0"/>
    <p:restoredTop sz="86444" autoAdjust="0"/>
  </p:normalViewPr>
  <p:slideViewPr>
    <p:cSldViewPr>
      <p:cViewPr>
        <p:scale>
          <a:sx n="60" d="100"/>
          <a:sy n="60" d="100"/>
        </p:scale>
        <p:origin x="-2824" y="-1056"/>
      </p:cViewPr>
      <p:guideLst>
        <p:guide orient="horz" pos="2160"/>
        <p:guide pos="2880"/>
      </p:guideLst>
    </p:cSldViewPr>
  </p:slideViewPr>
  <p:outlineViewPr>
    <p:cViewPr>
      <p:scale>
        <a:sx n="33" d="100"/>
        <a:sy n="33" d="100"/>
      </p:scale>
      <p:origin x="246" y="211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4" Type="http://schemas.openxmlformats.org/officeDocument/2006/relationships/slideMaster" Target="slideMasters/slideMaster11.xml"/><Relationship Id="rId15" Type="http://schemas.openxmlformats.org/officeDocument/2006/relationships/slideMaster" Target="slideMasters/slideMaster12.xml"/><Relationship Id="rId16" Type="http://schemas.openxmlformats.org/officeDocument/2006/relationships/slideMaster" Target="slideMasters/slideMaster13.xml"/><Relationship Id="rId17" Type="http://schemas.openxmlformats.org/officeDocument/2006/relationships/slideMaster" Target="slideMasters/slideMaster14.xml"/><Relationship Id="rId18" Type="http://schemas.openxmlformats.org/officeDocument/2006/relationships/slideMaster" Target="slideMasters/slideMaster15.xml"/><Relationship Id="rId19" Type="http://schemas.openxmlformats.org/officeDocument/2006/relationships/slideMaster" Target="slideMasters/slideMaster16.xml"/><Relationship Id="rId50" Type="http://schemas.openxmlformats.org/officeDocument/2006/relationships/slide" Target="slides/slide22.xml"/><Relationship Id="rId51" Type="http://schemas.openxmlformats.org/officeDocument/2006/relationships/slide" Target="slides/slide23.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12.xml"/><Relationship Id="rId41" Type="http://schemas.openxmlformats.org/officeDocument/2006/relationships/slide" Target="slides/slide13.xml"/><Relationship Id="rId42" Type="http://schemas.openxmlformats.org/officeDocument/2006/relationships/slide" Target="slides/slide14.xml"/><Relationship Id="rId43" Type="http://schemas.openxmlformats.org/officeDocument/2006/relationships/slide" Target="slides/slide15.xml"/><Relationship Id="rId44" Type="http://schemas.openxmlformats.org/officeDocument/2006/relationships/slide" Target="slides/slide16.xml"/><Relationship Id="rId45" Type="http://schemas.openxmlformats.org/officeDocument/2006/relationships/slide" Target="slides/slide17.xml"/><Relationship Id="rId46" Type="http://schemas.openxmlformats.org/officeDocument/2006/relationships/slide" Target="slides/slide18.xml"/><Relationship Id="rId47" Type="http://schemas.openxmlformats.org/officeDocument/2006/relationships/slide" Target="slides/slide19.xml"/><Relationship Id="rId48" Type="http://schemas.openxmlformats.org/officeDocument/2006/relationships/slide" Target="slides/slide20.xml"/><Relationship Id="rId49" Type="http://schemas.openxmlformats.org/officeDocument/2006/relationships/slide" Target="slides/slide2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Master" Target="slideMasters/slideMaster6.xml"/><Relationship Id="rId30" Type="http://schemas.openxmlformats.org/officeDocument/2006/relationships/slide" Target="slides/slide2.xml"/><Relationship Id="rId31" Type="http://schemas.openxmlformats.org/officeDocument/2006/relationships/slide" Target="slides/slide3.xml"/><Relationship Id="rId32" Type="http://schemas.openxmlformats.org/officeDocument/2006/relationships/slide" Target="slides/slide4.xml"/><Relationship Id="rId33" Type="http://schemas.openxmlformats.org/officeDocument/2006/relationships/slide" Target="slides/slide5.xml"/><Relationship Id="rId34" Type="http://schemas.openxmlformats.org/officeDocument/2006/relationships/slide" Target="slides/slide6.xml"/><Relationship Id="rId35" Type="http://schemas.openxmlformats.org/officeDocument/2006/relationships/slide" Target="slides/slide7.xml"/><Relationship Id="rId36" Type="http://schemas.openxmlformats.org/officeDocument/2006/relationships/slide" Target="slides/slide8.xml"/><Relationship Id="rId37" Type="http://schemas.openxmlformats.org/officeDocument/2006/relationships/slide" Target="slides/slide9.xml"/><Relationship Id="rId38" Type="http://schemas.openxmlformats.org/officeDocument/2006/relationships/slide" Target="slides/slide10.xml"/><Relationship Id="rId39" Type="http://schemas.openxmlformats.org/officeDocument/2006/relationships/slide" Target="slides/slide11.xml"/><Relationship Id="rId20" Type="http://schemas.openxmlformats.org/officeDocument/2006/relationships/slideMaster" Target="slideMasters/slideMaster17.xml"/><Relationship Id="rId21" Type="http://schemas.openxmlformats.org/officeDocument/2006/relationships/slideMaster" Target="slideMasters/slideMaster18.xml"/><Relationship Id="rId22" Type="http://schemas.openxmlformats.org/officeDocument/2006/relationships/slideMaster" Target="slideMasters/slideMaster19.xml"/><Relationship Id="rId23" Type="http://schemas.openxmlformats.org/officeDocument/2006/relationships/slideMaster" Target="slideMasters/slideMaster20.xml"/><Relationship Id="rId24" Type="http://schemas.openxmlformats.org/officeDocument/2006/relationships/slideMaster" Target="slideMasters/slideMaster21.xml"/><Relationship Id="rId25" Type="http://schemas.openxmlformats.org/officeDocument/2006/relationships/slideMaster" Target="slideMasters/slideMaster22.xml"/><Relationship Id="rId26" Type="http://schemas.openxmlformats.org/officeDocument/2006/relationships/slideMaster" Target="slideMasters/slideMaster23.xml"/><Relationship Id="rId27" Type="http://schemas.openxmlformats.org/officeDocument/2006/relationships/slideMaster" Target="slideMasters/slideMaster24.xml"/><Relationship Id="rId28" Type="http://schemas.openxmlformats.org/officeDocument/2006/relationships/slideMaster" Target="slideMasters/slideMaster25.xml"/><Relationship Id="rId29" Type="http://schemas.openxmlformats.org/officeDocument/2006/relationships/slide" Target="slides/slide1.xml"/><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C24AB0-3CC1-491F-A500-DB703CF1D6A7}" type="datetimeFigureOut">
              <a:rPr lang="en-GB" smtClean="0"/>
              <a:pPr/>
              <a:t>7/28/18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32B896-B6BE-447A-BD01-29488DDABFE0}" type="slidenum">
              <a:rPr lang="en-GB" smtClean="0"/>
              <a:pPr/>
              <a:t>‹#›</a:t>
            </a:fld>
            <a:endParaRPr lang="en-GB"/>
          </a:p>
        </p:txBody>
      </p:sp>
    </p:spTree>
    <p:extLst>
      <p:ext uri="{BB962C8B-B14F-4D97-AF65-F5344CB8AC3E}">
        <p14:creationId xmlns:p14="http://schemas.microsoft.com/office/powerpoint/2010/main" val="920942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0ED96C-B4B9-45A7-9C43-9FB27A4B53DE}" type="datetimeFigureOut">
              <a:rPr lang="en-GB" smtClean="0"/>
              <a:pPr/>
              <a:t>7/28/18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1C54C8-35FE-4613-A55E-0CB2BFA199D7}" type="slidenum">
              <a:rPr lang="en-GB" smtClean="0"/>
              <a:pPr/>
              <a:t>‹#›</a:t>
            </a:fld>
            <a:endParaRPr lang="en-GB" dirty="0"/>
          </a:p>
        </p:txBody>
      </p:sp>
    </p:spTree>
    <p:extLst>
      <p:ext uri="{BB962C8B-B14F-4D97-AF65-F5344CB8AC3E}">
        <p14:creationId xmlns:p14="http://schemas.microsoft.com/office/powerpoint/2010/main" val="87807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05594"/>
          </a:xfrm>
          <a:prstGeom prst="rect">
            <a:avLst/>
          </a:prstGeom>
          <a:effectLst>
            <a:outerShdw blurRad="50800" dist="38100" dir="2700000" algn="tl" rotWithShape="0">
              <a:prstClr val="black">
                <a:alpha val="40000"/>
              </a:prstClr>
            </a:outerShdw>
          </a:effectLst>
        </p:spPr>
        <p:txBody>
          <a:bodyPr/>
          <a:lstStyle>
            <a:lvl1pPr>
              <a:defRPr sz="5400" b="1">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4237038"/>
            <a:ext cx="6400800" cy="861067"/>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5"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4F81BD"/>
              </a:buClr>
            </a:pPr>
            <a:r>
              <a:rPr lang="en-GB" sz="1600" dirty="0" err="1" smtClean="0">
                <a:solidFill>
                  <a:srgbClr val="FFFFFF"/>
                </a:solidFill>
              </a:rPr>
              <a:t>www.</a:t>
            </a:r>
            <a:r>
              <a:rPr lang="en-GB" sz="1600" b="1" dirty="0" err="1" smtClean="0">
                <a:solidFill>
                  <a:srgbClr val="FFFFFF"/>
                </a:solidFill>
              </a:rPr>
              <a:t>stepintothenhs</a:t>
            </a:r>
            <a:r>
              <a:rPr lang="en-GB" sz="1600" dirty="0" err="1" smtClean="0">
                <a:solidFill>
                  <a:srgbClr val="FFFFFF"/>
                </a:solidFill>
              </a:rPr>
              <a:t>.nhs.uk</a:t>
            </a:r>
            <a:endParaRPr lang="en-US" sz="1600" dirty="0">
              <a:solidFill>
                <a:srgbClr val="FFFFFF"/>
              </a:solidFill>
            </a:endParaRPr>
          </a:p>
        </p:txBody>
      </p:sp>
      <p:pic>
        <p:nvPicPr>
          <p:cNvPr id="6" name="Picture 5" descr="step_into_NHS_P_PP_icons_Together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6651" y="6025379"/>
            <a:ext cx="4174030" cy="480547"/>
          </a:xfrm>
          <a:prstGeom prst="rect">
            <a:avLst/>
          </a:prstGeom>
        </p:spPr>
      </p:pic>
    </p:spTree>
    <p:extLst>
      <p:ext uri="{BB962C8B-B14F-4D97-AF65-F5344CB8AC3E}">
        <p14:creationId xmlns:p14="http://schemas.microsoft.com/office/powerpoint/2010/main" val="2153081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00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2105594"/>
          </a:xfrm>
          <a:prstGeom prst="rect">
            <a:avLst/>
          </a:prstGeom>
          <a:effectLst>
            <a:outerShdw blurRad="50800" dist="38100" dir="2700000" algn="tl" rotWithShape="0">
              <a:prstClr val="black">
                <a:alpha val="40000"/>
              </a:prstClr>
            </a:outerShdw>
          </a:effectLst>
        </p:spPr>
        <p:txBody>
          <a:bodyPr/>
          <a:lstStyle>
            <a:lvl1pPr>
              <a:defRPr sz="5400" b="1">
                <a:solidFill>
                  <a:schemeClr val="bg1"/>
                </a:solidFil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371600" y="4237038"/>
            <a:ext cx="6400800" cy="861067"/>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4F81BD"/>
              </a:buClr>
            </a:pPr>
            <a:r>
              <a:rPr lang="en-GB" sz="1600" b="1" dirty="0" err="1" smtClean="0">
                <a:solidFill>
                  <a:srgbClr val="FFFFFF"/>
                </a:solidFill>
              </a:rPr>
              <a:t>www.stepintothenhs.nhs.uk</a:t>
            </a:r>
            <a:r>
              <a:rPr lang="en-GB" sz="1600" b="1" dirty="0" smtClean="0">
                <a:solidFill>
                  <a:srgbClr val="FFFFFF"/>
                </a:solidFill>
              </a:rPr>
              <a:t>/primary </a:t>
            </a:r>
            <a:endParaRPr lang="en-US" sz="1600" b="1" dirty="0">
              <a:solidFill>
                <a:srgbClr val="FFFFFF"/>
              </a:solidFill>
            </a:endParaRPr>
          </a:p>
        </p:txBody>
      </p:sp>
      <p:pic>
        <p:nvPicPr>
          <p:cNvPr id="10" name="Picture 9"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873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769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130425"/>
            <a:ext cx="7772400" cy="1470025"/>
          </a:xfrm>
          <a:prstGeom prst="rect">
            <a:avLst/>
          </a:prstGeom>
        </p:spPr>
        <p:txBody>
          <a:bodyPr/>
          <a:lstStyle>
            <a:lvl1pPr>
              <a:defRPr sz="4400" b="1"/>
            </a:lvl1pPr>
          </a:lstStyle>
          <a:p>
            <a:r>
              <a:rPr lang="en-US" sz="4000" dirty="0" smtClean="0">
                <a:solidFill>
                  <a:schemeClr val="accent1"/>
                </a:solidFill>
                <a:latin typeface="+mj-lt"/>
              </a:rPr>
              <a:t>Headline</a:t>
            </a:r>
            <a:endParaRPr lang="en-US" sz="4000" dirty="0">
              <a:solidFill>
                <a:schemeClr val="accent1"/>
              </a:solidFill>
              <a:latin typeface="+mj-lt"/>
            </a:endParaRP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srgbClr val="095FC3"/>
                </a:solidFill>
              </a:rPr>
              <a:t>www.</a:t>
            </a:r>
            <a:r>
              <a:rPr lang="en-GB" sz="1600" b="1" dirty="0" err="1" smtClean="0">
                <a:solidFill>
                  <a:srgbClr val="EC6621"/>
                </a:solidFill>
              </a:rPr>
              <a:t>stepintothenhs</a:t>
            </a:r>
            <a:r>
              <a:rPr lang="en-GB" sz="1600" dirty="0" err="1" smtClean="0">
                <a:solidFill>
                  <a:srgbClr val="095FC3"/>
                </a:solidFill>
              </a:rPr>
              <a:t>.nhs.uk</a:t>
            </a:r>
            <a:endParaRPr lang="en-US" sz="1600" dirty="0">
              <a:solidFill>
                <a:srgbClr val="095FC3"/>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7300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Title 1"/>
          <p:cNvSpPr>
            <a:spLocks noGrp="1"/>
          </p:cNvSpPr>
          <p:nvPr>
            <p:ph type="ctrTitle" hasCustomPrompt="1"/>
          </p:nvPr>
        </p:nvSpPr>
        <p:spPr>
          <a:xfrm>
            <a:off x="457200" y="1616260"/>
            <a:ext cx="8229600" cy="843652"/>
          </a:xfrm>
          <a:prstGeom prst="rect">
            <a:avLst/>
          </a:prstGeom>
        </p:spPr>
        <p:txBody>
          <a:bodyPr/>
          <a:lstStyle>
            <a:lvl1pPr algn="l">
              <a:defRPr sz="4400" b="1">
                <a:solidFill>
                  <a:srgbClr val="000000"/>
                </a:solidFill>
              </a:defRPr>
            </a:lvl1pPr>
          </a:lstStyle>
          <a:p>
            <a:r>
              <a:rPr lang="en-US" sz="4000" dirty="0" smtClean="0">
                <a:solidFill>
                  <a:schemeClr val="accent1"/>
                </a:solidFill>
                <a:latin typeface="+mj-lt"/>
              </a:rPr>
              <a:t>Headline</a:t>
            </a:r>
            <a:endParaRPr lang="en-US" sz="4000" dirty="0">
              <a:solidFill>
                <a:schemeClr val="accent1"/>
              </a:solidFill>
              <a:latin typeface="+mj-lt"/>
            </a:endParaRPr>
          </a:p>
        </p:txBody>
      </p:sp>
    </p:spTree>
    <p:extLst>
      <p:ext uri="{BB962C8B-B14F-4D97-AF65-F5344CB8AC3E}">
        <p14:creationId xmlns:p14="http://schemas.microsoft.com/office/powerpoint/2010/main" val="3351451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txBox="1">
            <a:spLocks/>
          </p:cNvSpPr>
          <p:nvPr userDrawn="1"/>
        </p:nvSpPr>
        <p:spPr>
          <a:xfrm>
            <a:off x="457200" y="1616260"/>
            <a:ext cx="4187512" cy="843652"/>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r>
              <a:rPr lang="en-US" sz="4000" dirty="0" smtClean="0">
                <a:solidFill>
                  <a:srgbClr val="095FC3"/>
                </a:solidFill>
              </a:rPr>
              <a:t>Headline</a:t>
            </a:r>
            <a:endParaRPr lang="en-US" sz="4000" dirty="0">
              <a:solidFill>
                <a:srgbClr val="095FC3"/>
              </a:solidFill>
            </a:endParaRPr>
          </a:p>
        </p:txBody>
      </p:sp>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70785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00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a:prstGeom prst="rect">
            <a:avLst/>
          </a:prstGeom>
        </p:spPr>
        <p:txBody>
          <a:bodyPr/>
          <a:lstStyle>
            <a:lvl1pPr>
              <a:defRPr sz="4000" b="1">
                <a:solidFill>
                  <a:schemeClr val="bg1"/>
                </a:solidFil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prstClr val="white"/>
                </a:solidFill>
              </a:rPr>
              <a:t>www.</a:t>
            </a:r>
            <a:r>
              <a:rPr lang="en-GB" sz="1600" b="1" dirty="0" err="1" smtClean="0">
                <a:solidFill>
                  <a:prstClr val="white"/>
                </a:solidFill>
              </a:rPr>
              <a:t>stepintothenhs</a:t>
            </a:r>
            <a:r>
              <a:rPr lang="en-GB" sz="1600" dirty="0" err="1" smtClean="0">
                <a:solidFill>
                  <a:prstClr val="white"/>
                </a:solidFill>
              </a:rPr>
              <a:t>.nhs.uk</a:t>
            </a:r>
            <a:endParaRPr lang="en-US" sz="1600" dirty="0">
              <a:solidFill>
                <a:prstClr val="white"/>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611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038"/>
            <a:ext cx="8229600" cy="3667125"/>
          </a:xfrm>
          <a:prstGeom prst="rect">
            <a:avLst/>
          </a:prstGeo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731392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3"/>
          <p:cNvSpPr>
            <a:spLocks noGrp="1"/>
          </p:cNvSpPr>
          <p:nvPr>
            <p:ph sz="half" idx="2"/>
          </p:nvPr>
        </p:nvSpPr>
        <p:spPr>
          <a:xfrm>
            <a:off x="4648200" y="2651783"/>
            <a:ext cx="4038600" cy="3474380"/>
          </a:xfrm>
          <a:prstGeom prst="rect">
            <a:avLst/>
          </a:prstGeom>
        </p:spPr>
        <p:txBody>
          <a:bodyPr/>
          <a:lstStyle>
            <a:lvl1pPr>
              <a:buClr>
                <a:schemeClr val="accent1"/>
              </a:buClr>
              <a:defRPr sz="2800">
                <a:solidFill>
                  <a:srgbClr val="FFFFFF"/>
                </a:solidFill>
              </a:defRPr>
            </a:lvl1pPr>
            <a:lvl2pPr>
              <a:buClr>
                <a:schemeClr val="accent1"/>
              </a:buClr>
              <a:defRPr sz="2400">
                <a:solidFill>
                  <a:srgbClr val="FFFFFF"/>
                </a:solidFill>
              </a:defRPr>
            </a:lvl2pPr>
            <a:lvl3pPr>
              <a:buClr>
                <a:schemeClr val="accent1"/>
              </a:buClr>
              <a:defRPr sz="2000">
                <a:solidFill>
                  <a:srgbClr val="FFFFFF"/>
                </a:solidFill>
              </a:defRPr>
            </a:lvl3pPr>
            <a:lvl4pPr>
              <a:buClr>
                <a:schemeClr val="accent1"/>
              </a:buClr>
              <a:defRPr sz="1800">
                <a:solidFill>
                  <a:srgbClr val="FFFFFF"/>
                </a:solidFill>
              </a:defRPr>
            </a:lvl4pPr>
            <a:lvl5pPr>
              <a:buClr>
                <a:schemeClr val="accent1"/>
              </a:buClr>
              <a:defRPr sz="1800">
                <a:solidFill>
                  <a:srgbClr val="FFFFFF"/>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17045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376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1"/>
          <p:cNvSpPr>
            <a:spLocks noGrp="1"/>
          </p:cNvSpPr>
          <p:nvPr>
            <p:ph type="ctrTitle" hasCustomPrompt="1"/>
          </p:nvPr>
        </p:nvSpPr>
        <p:spPr>
          <a:xfrm>
            <a:off x="457200" y="1792965"/>
            <a:ext cx="4038600" cy="666073"/>
          </a:xfrm>
          <a:prstGeom prst="rect">
            <a:avLst/>
          </a:prstGeom>
        </p:spPr>
        <p:txBody>
          <a:bodyPr/>
          <a:lstStyle>
            <a:lvl1pPr algn="l">
              <a:defRPr sz="4000" b="1">
                <a:solidFill>
                  <a:schemeClr val="bg1"/>
                </a:solidFill>
              </a:defRPr>
            </a:lvl1pPr>
          </a:lstStyle>
          <a:p>
            <a:r>
              <a:rPr lang="en-GB" dirty="0" smtClean="0"/>
              <a:t>Headline</a:t>
            </a:r>
            <a:endParaRPr lang="en-US" dirty="0"/>
          </a:p>
        </p:txBody>
      </p:sp>
    </p:spTree>
    <p:extLst>
      <p:ext uri="{BB962C8B-B14F-4D97-AF65-F5344CB8AC3E}">
        <p14:creationId xmlns:p14="http://schemas.microsoft.com/office/powerpoint/2010/main" val="1439793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11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2097731"/>
          </a:xfrm>
          <a:prstGeom prst="rect">
            <a:avLst/>
          </a:prstGeom>
          <a:effectLst/>
        </p:spPr>
        <p:txBody>
          <a:bodyPr/>
          <a:lstStyle>
            <a:lvl1pPr>
              <a:defRPr sz="5400" b="1">
                <a:solidFill>
                  <a:schemeClr val="tx1"/>
                </a:solidFil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371600" y="4228156"/>
            <a:ext cx="6400800" cy="754501"/>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4F81BD"/>
              </a:buClr>
            </a:pPr>
            <a:r>
              <a:rPr lang="en-GB" sz="1600" b="1" dirty="0" err="1" smtClean="0">
                <a:solidFill>
                  <a:prstClr val="black"/>
                </a:solidFill>
              </a:rPr>
              <a:t>www.stepintothenhs.nhs.uk</a:t>
            </a:r>
            <a:r>
              <a:rPr lang="en-GB" sz="1600" b="1" dirty="0" smtClean="0">
                <a:solidFill>
                  <a:prstClr val="black"/>
                </a:solidFill>
              </a:rPr>
              <a:t>/primary</a:t>
            </a:r>
            <a:endParaRPr lang="en-US" sz="1600" b="1" dirty="0">
              <a:solidFill>
                <a:prstClr val="black"/>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3630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130425"/>
            <a:ext cx="7772400" cy="1470025"/>
          </a:xfrm>
          <a:prstGeom prst="rect">
            <a:avLst/>
          </a:prstGeom>
        </p:spPr>
        <p:txBody>
          <a:bodyPr/>
          <a:lstStyle>
            <a:lvl1pPr>
              <a:defRPr sz="4400" b="1"/>
            </a:lvl1pPr>
          </a:lstStyle>
          <a:p>
            <a:r>
              <a:rPr lang="en-US" sz="4000" dirty="0" smtClean="0">
                <a:solidFill>
                  <a:schemeClr val="accent1"/>
                </a:solidFill>
                <a:latin typeface="+mj-lt"/>
              </a:rPr>
              <a:t>Headline</a:t>
            </a:r>
            <a:endParaRPr lang="en-US" sz="4000" dirty="0">
              <a:solidFill>
                <a:schemeClr val="accent1"/>
              </a:solidFill>
              <a:latin typeface="+mj-lt"/>
            </a:endParaRP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srgbClr val="095FC3"/>
                </a:solidFill>
              </a:rPr>
              <a:t>www.</a:t>
            </a:r>
            <a:r>
              <a:rPr lang="en-GB" sz="1600" b="1" dirty="0" err="1" smtClean="0">
                <a:solidFill>
                  <a:srgbClr val="EC6621"/>
                </a:solidFill>
              </a:rPr>
              <a:t>stepintothenhs</a:t>
            </a:r>
            <a:r>
              <a:rPr lang="en-GB" sz="1600" dirty="0" err="1" smtClean="0">
                <a:solidFill>
                  <a:srgbClr val="095FC3"/>
                </a:solidFill>
              </a:rPr>
              <a:t>.nhs.uk</a:t>
            </a:r>
            <a:endParaRPr lang="en-US" sz="1600" dirty="0">
              <a:solidFill>
                <a:srgbClr val="095FC3"/>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7300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Title 1"/>
          <p:cNvSpPr>
            <a:spLocks noGrp="1"/>
          </p:cNvSpPr>
          <p:nvPr>
            <p:ph type="ctrTitle" hasCustomPrompt="1"/>
          </p:nvPr>
        </p:nvSpPr>
        <p:spPr>
          <a:xfrm>
            <a:off x="457200" y="1616260"/>
            <a:ext cx="8229600" cy="843652"/>
          </a:xfrm>
          <a:prstGeom prst="rect">
            <a:avLst/>
          </a:prstGeom>
        </p:spPr>
        <p:txBody>
          <a:bodyPr/>
          <a:lstStyle>
            <a:lvl1pPr algn="l">
              <a:defRPr sz="4400" b="1">
                <a:solidFill>
                  <a:srgbClr val="000000"/>
                </a:solidFill>
              </a:defRPr>
            </a:lvl1pPr>
          </a:lstStyle>
          <a:p>
            <a:r>
              <a:rPr lang="en-US" sz="4000" dirty="0" smtClean="0">
                <a:solidFill>
                  <a:schemeClr val="accent1"/>
                </a:solidFill>
                <a:latin typeface="+mj-lt"/>
              </a:rPr>
              <a:t>Headline</a:t>
            </a:r>
            <a:endParaRPr lang="en-US" sz="4000" dirty="0">
              <a:solidFill>
                <a:schemeClr val="accent1"/>
              </a:solidFill>
              <a:latin typeface="+mj-lt"/>
            </a:endParaRPr>
          </a:p>
        </p:txBody>
      </p:sp>
    </p:spTree>
    <p:extLst>
      <p:ext uri="{BB962C8B-B14F-4D97-AF65-F5344CB8AC3E}">
        <p14:creationId xmlns:p14="http://schemas.microsoft.com/office/powerpoint/2010/main" val="3351451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70785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005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a:prstGeom prst="rect">
            <a:avLst/>
          </a:prstGeom>
        </p:spPr>
        <p:txBody>
          <a:bodyPr/>
          <a:lstStyle>
            <a:lvl1pPr>
              <a:defRPr sz="4000" b="1">
                <a:solidFill>
                  <a:schemeClr val="bg1"/>
                </a:solidFil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prstClr val="white"/>
                </a:solidFill>
              </a:rPr>
              <a:t>www.</a:t>
            </a:r>
            <a:r>
              <a:rPr lang="en-GB" sz="1600" b="1" dirty="0" err="1" smtClean="0">
                <a:solidFill>
                  <a:prstClr val="white"/>
                </a:solidFill>
              </a:rPr>
              <a:t>stepintothenhs</a:t>
            </a:r>
            <a:r>
              <a:rPr lang="en-GB" sz="1600" dirty="0" err="1" smtClean="0">
                <a:solidFill>
                  <a:prstClr val="white"/>
                </a:solidFill>
              </a:rPr>
              <a:t>.nhs.uk</a:t>
            </a:r>
            <a:endParaRPr lang="en-US" sz="1600" dirty="0">
              <a:solidFill>
                <a:prstClr val="white"/>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6113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038"/>
            <a:ext cx="8229600" cy="3667125"/>
          </a:xfrm>
          <a:prstGeom prst="rect">
            <a:avLst/>
          </a:prstGeo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731392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3"/>
          <p:cNvSpPr>
            <a:spLocks noGrp="1"/>
          </p:cNvSpPr>
          <p:nvPr>
            <p:ph sz="half" idx="2"/>
          </p:nvPr>
        </p:nvSpPr>
        <p:spPr>
          <a:xfrm>
            <a:off x="4648200" y="2651783"/>
            <a:ext cx="4038600" cy="3474380"/>
          </a:xfrm>
          <a:prstGeom prst="rect">
            <a:avLst/>
          </a:prstGeom>
        </p:spPr>
        <p:txBody>
          <a:bodyPr/>
          <a:lstStyle>
            <a:lvl1pPr>
              <a:buClr>
                <a:schemeClr val="accent1"/>
              </a:buClr>
              <a:defRPr sz="2800">
                <a:solidFill>
                  <a:srgbClr val="FFFFFF"/>
                </a:solidFill>
              </a:defRPr>
            </a:lvl1pPr>
            <a:lvl2pPr>
              <a:buClr>
                <a:schemeClr val="accent1"/>
              </a:buClr>
              <a:defRPr sz="2400">
                <a:solidFill>
                  <a:srgbClr val="FFFFFF"/>
                </a:solidFill>
              </a:defRPr>
            </a:lvl2pPr>
            <a:lvl3pPr>
              <a:buClr>
                <a:schemeClr val="accent1"/>
              </a:buClr>
              <a:defRPr sz="2000">
                <a:solidFill>
                  <a:srgbClr val="FFFFFF"/>
                </a:solidFill>
              </a:defRPr>
            </a:lvl3pPr>
            <a:lvl4pPr>
              <a:buClr>
                <a:schemeClr val="accent1"/>
              </a:buClr>
              <a:defRPr sz="1800">
                <a:solidFill>
                  <a:srgbClr val="FFFFFF"/>
                </a:solidFill>
              </a:defRPr>
            </a:lvl4pPr>
            <a:lvl5pPr>
              <a:buClr>
                <a:schemeClr val="accent1"/>
              </a:buClr>
              <a:defRPr sz="1800">
                <a:solidFill>
                  <a:srgbClr val="FFFFFF"/>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17045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599" y="2023729"/>
            <a:ext cx="7875837" cy="3818138"/>
          </a:xfrm>
          <a:prstGeom prst="rect">
            <a:avLst/>
          </a:prstGeom>
          <a:ln w="76200" cmpd="sng">
            <a:solidFill>
              <a:srgbClr val="FFFFFF"/>
            </a:solidFill>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599" y="5987447"/>
            <a:ext cx="7875837" cy="607119"/>
          </a:xfrm>
          <a:prstGeom prst="rect">
            <a:avLst/>
          </a:prstGeom>
        </p:spPr>
        <p:txBody>
          <a:bodyPr/>
          <a:lstStyle>
            <a:lvl1pPr marL="0" indent="0">
              <a:buNone/>
              <a:defRPr sz="1800" b="1">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extLst>
      <p:ext uri="{BB962C8B-B14F-4D97-AF65-F5344CB8AC3E}">
        <p14:creationId xmlns:p14="http://schemas.microsoft.com/office/powerpoint/2010/main" val="1812776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1"/>
          <p:cNvSpPr>
            <a:spLocks noGrp="1"/>
          </p:cNvSpPr>
          <p:nvPr>
            <p:ph type="ctrTitle" hasCustomPrompt="1"/>
          </p:nvPr>
        </p:nvSpPr>
        <p:spPr>
          <a:xfrm>
            <a:off x="457200" y="1792965"/>
            <a:ext cx="4038600" cy="666073"/>
          </a:xfrm>
          <a:prstGeom prst="rect">
            <a:avLst/>
          </a:prstGeom>
        </p:spPr>
        <p:txBody>
          <a:bodyPr/>
          <a:lstStyle>
            <a:lvl1pPr algn="l">
              <a:defRPr sz="4000" b="1">
                <a:solidFill>
                  <a:schemeClr val="bg1"/>
                </a:solidFill>
              </a:defRPr>
            </a:lvl1pPr>
          </a:lstStyle>
          <a:p>
            <a:r>
              <a:rPr lang="en-GB" dirty="0" smtClean="0"/>
              <a:t>Headline</a:t>
            </a:r>
            <a:endParaRPr lang="en-US" dirty="0"/>
          </a:p>
        </p:txBody>
      </p:sp>
    </p:spTree>
    <p:extLst>
      <p:ext uri="{BB962C8B-B14F-4D97-AF65-F5344CB8AC3E}">
        <p14:creationId xmlns:p14="http://schemas.microsoft.com/office/powerpoint/2010/main" val="1439793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119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2097731"/>
          </a:xfrm>
          <a:prstGeom prst="rect">
            <a:avLst/>
          </a:prstGeom>
          <a:effectLst/>
        </p:spPr>
        <p:txBody>
          <a:bodyPr/>
          <a:lstStyle>
            <a:lvl1pPr>
              <a:defRPr sz="5400" b="1">
                <a:solidFill>
                  <a:schemeClr val="tx1"/>
                </a:solidFil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371600" y="4228156"/>
            <a:ext cx="6400800" cy="754501"/>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4F81BD"/>
              </a:buClr>
            </a:pPr>
            <a:r>
              <a:rPr lang="en-GB" sz="1600" b="1" dirty="0" err="1" smtClean="0">
                <a:solidFill>
                  <a:prstClr val="black"/>
                </a:solidFill>
              </a:rPr>
              <a:t>www.stepintothenhs.nhs.uk</a:t>
            </a:r>
            <a:r>
              <a:rPr lang="en-GB" sz="1600" b="1" dirty="0" smtClean="0">
                <a:solidFill>
                  <a:prstClr val="black"/>
                </a:solidFill>
              </a:rPr>
              <a:t>/primary</a:t>
            </a:r>
            <a:endParaRPr lang="en-US" sz="1600" b="1" dirty="0">
              <a:solidFill>
                <a:prstClr val="black"/>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3630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130425"/>
            <a:ext cx="7772400" cy="1470025"/>
          </a:xfrm>
          <a:prstGeom prst="rect">
            <a:avLst/>
          </a:prstGeom>
        </p:spPr>
        <p:txBody>
          <a:bodyPr/>
          <a:lstStyle>
            <a:lvl1pPr>
              <a:defRPr sz="4400" b="1"/>
            </a:lvl1pPr>
          </a:lstStyle>
          <a:p>
            <a:r>
              <a:rPr lang="en-US" sz="4000" dirty="0" smtClean="0">
                <a:solidFill>
                  <a:schemeClr val="accent1"/>
                </a:solidFill>
                <a:latin typeface="+mj-lt"/>
              </a:rPr>
              <a:t>Headline</a:t>
            </a:r>
            <a:endParaRPr lang="en-US" sz="4000" dirty="0">
              <a:solidFill>
                <a:schemeClr val="accent1"/>
              </a:solidFill>
              <a:latin typeface="+mj-lt"/>
            </a:endParaRP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srgbClr val="095FC3"/>
                </a:solidFill>
              </a:rPr>
              <a:t>www.</a:t>
            </a:r>
            <a:r>
              <a:rPr lang="en-GB" sz="1600" b="1" dirty="0" err="1" smtClean="0">
                <a:solidFill>
                  <a:srgbClr val="EC6621"/>
                </a:solidFill>
              </a:rPr>
              <a:t>stepintothenhs</a:t>
            </a:r>
            <a:r>
              <a:rPr lang="en-GB" sz="1600" dirty="0" err="1" smtClean="0">
                <a:solidFill>
                  <a:srgbClr val="095FC3"/>
                </a:solidFill>
              </a:rPr>
              <a:t>.nhs.uk</a:t>
            </a:r>
            <a:endParaRPr lang="en-US" sz="1600" dirty="0">
              <a:solidFill>
                <a:srgbClr val="095FC3"/>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7300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Title 1"/>
          <p:cNvSpPr>
            <a:spLocks noGrp="1"/>
          </p:cNvSpPr>
          <p:nvPr>
            <p:ph type="ctrTitle" hasCustomPrompt="1"/>
          </p:nvPr>
        </p:nvSpPr>
        <p:spPr>
          <a:xfrm>
            <a:off x="457200" y="1616260"/>
            <a:ext cx="8229600" cy="843652"/>
          </a:xfrm>
          <a:prstGeom prst="rect">
            <a:avLst/>
          </a:prstGeom>
        </p:spPr>
        <p:txBody>
          <a:bodyPr/>
          <a:lstStyle>
            <a:lvl1pPr algn="l">
              <a:defRPr sz="4400" b="1">
                <a:solidFill>
                  <a:srgbClr val="000000"/>
                </a:solidFill>
              </a:defRPr>
            </a:lvl1pPr>
          </a:lstStyle>
          <a:p>
            <a:r>
              <a:rPr lang="en-US" sz="4000" dirty="0" smtClean="0">
                <a:solidFill>
                  <a:schemeClr val="accent1"/>
                </a:solidFill>
                <a:latin typeface="+mj-lt"/>
              </a:rPr>
              <a:t>Headline</a:t>
            </a:r>
            <a:endParaRPr lang="en-US" sz="4000" dirty="0">
              <a:solidFill>
                <a:schemeClr val="accent1"/>
              </a:solidFill>
              <a:latin typeface="+mj-lt"/>
            </a:endParaRPr>
          </a:p>
        </p:txBody>
      </p:sp>
    </p:spTree>
    <p:extLst>
      <p:ext uri="{BB962C8B-B14F-4D97-AF65-F5344CB8AC3E}">
        <p14:creationId xmlns:p14="http://schemas.microsoft.com/office/powerpoint/2010/main" val="3351451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70785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0056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130425"/>
            <a:ext cx="7772400" cy="1470025"/>
          </a:xfrm>
          <a:prstGeom prst="rect">
            <a:avLst/>
          </a:prstGeom>
        </p:spPr>
        <p:txBody>
          <a:bodyPr/>
          <a:lstStyle>
            <a:lvl1pPr>
              <a:defRPr sz="4400" b="1"/>
            </a:lvl1pPr>
          </a:lstStyle>
          <a:p>
            <a:r>
              <a:rPr lang="en-US" sz="4000" dirty="0" smtClean="0">
                <a:solidFill>
                  <a:schemeClr val="accent1"/>
                </a:solidFill>
                <a:latin typeface="+mj-lt"/>
              </a:rPr>
              <a:t>Headline</a:t>
            </a:r>
            <a:endParaRPr lang="en-US" sz="4000" dirty="0">
              <a:solidFill>
                <a:schemeClr val="accent1"/>
              </a:solidFill>
              <a:latin typeface="+mj-lt"/>
            </a:endParaRP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9381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57200" y="1616260"/>
            <a:ext cx="8229600" cy="843652"/>
          </a:xfrm>
          <a:prstGeom prst="rect">
            <a:avLst/>
          </a:prstGeom>
        </p:spPr>
        <p:txBody>
          <a:bodyPr/>
          <a:lstStyle>
            <a:lvl1pPr algn="l">
              <a:defRPr sz="4400" b="1">
                <a:solidFill>
                  <a:srgbClr val="000000"/>
                </a:solidFill>
              </a:defRPr>
            </a:lvl1pPr>
          </a:lstStyle>
          <a:p>
            <a:r>
              <a:rPr lang="en-US" sz="4000" dirty="0" smtClean="0">
                <a:solidFill>
                  <a:schemeClr val="accent1"/>
                </a:solidFill>
                <a:latin typeface="+mj-lt"/>
              </a:rPr>
              <a:t>Headline</a:t>
            </a:r>
            <a:endParaRPr lang="en-US" sz="4000" dirty="0">
              <a:solidFill>
                <a:schemeClr val="accent1"/>
              </a:solidFill>
              <a:latin typeface="+mj-lt"/>
            </a:endParaRPr>
          </a:p>
        </p:txBody>
      </p:sp>
      <p:sp>
        <p:nvSpPr>
          <p:cNvPr id="9"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
                <a:srgbClr val="C04492"/>
              </a:buClr>
              <a:buSzTx/>
              <a:buFont typeface="Arial"/>
              <a:buChar char="»"/>
              <a:tabLst/>
              <a:defRPr/>
            </a:lvl5p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
                <a:srgbClr val="C04492"/>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81572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txBox="1">
            <a:spLocks/>
          </p:cNvSpPr>
          <p:nvPr userDrawn="1"/>
        </p:nvSpPr>
        <p:spPr>
          <a:xfrm>
            <a:off x="457200" y="1616260"/>
            <a:ext cx="4187512" cy="843652"/>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r>
              <a:rPr lang="en-US" sz="4000" dirty="0" smtClean="0">
                <a:solidFill>
                  <a:srgbClr val="095FC3"/>
                </a:solidFill>
              </a:rPr>
              <a:t>Headline</a:t>
            </a:r>
            <a:endParaRPr lang="en-US" sz="4000" dirty="0">
              <a:solidFill>
                <a:srgbClr val="095FC3"/>
              </a:solidFill>
            </a:endParaRPr>
          </a:p>
        </p:txBody>
      </p:sp>
      <p:sp>
        <p:nvSpPr>
          <p:cNvPr id="8" name="Content Placeholder 2"/>
          <p:cNvSpPr>
            <a:spLocks noGrp="1"/>
          </p:cNvSpPr>
          <p:nvPr>
            <p:ph sz="half" idx="1"/>
          </p:nvPr>
        </p:nvSpPr>
        <p:spPr>
          <a:xfrm>
            <a:off x="457200" y="2623870"/>
            <a:ext cx="4038600" cy="350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0110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097731"/>
          </a:xfrm>
          <a:prstGeom prst="rect">
            <a:avLst/>
          </a:prstGeom>
          <a:effectLst/>
        </p:spPr>
        <p:txBody>
          <a:bodyPr/>
          <a:lstStyle>
            <a:lvl1pPr>
              <a:defRPr sz="5400" b="1">
                <a:solidFill>
                  <a:schemeClr val="tx1"/>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4228156"/>
            <a:ext cx="6400800" cy="754501"/>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5"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07AC3"/>
              </a:buClr>
            </a:pPr>
            <a:r>
              <a:rPr lang="en-GB" sz="1600" dirty="0" err="1" smtClean="0">
                <a:solidFill>
                  <a:prstClr val="black"/>
                </a:solidFill>
              </a:rPr>
              <a:t>www.</a:t>
            </a:r>
            <a:r>
              <a:rPr lang="en-GB" sz="1600" b="1" dirty="0" err="1" smtClean="0">
                <a:solidFill>
                  <a:prstClr val="black"/>
                </a:solidFill>
              </a:rPr>
              <a:t>stepintothenhs</a:t>
            </a:r>
            <a:r>
              <a:rPr lang="en-GB" sz="1600" dirty="0" err="1" smtClean="0">
                <a:solidFill>
                  <a:prstClr val="black"/>
                </a:solidFill>
              </a:rPr>
              <a:t>.nhs.uk</a:t>
            </a:r>
            <a:endParaRPr lang="en-US" sz="1600" dirty="0">
              <a:solidFill>
                <a:prstClr val="black"/>
              </a:solidFill>
            </a:endParaRPr>
          </a:p>
        </p:txBody>
      </p:sp>
      <p:pic>
        <p:nvPicPr>
          <p:cNvPr id="6" name="Picture 5" descr="step_into_NHS_P_PP_icons_Together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6651" y="6025379"/>
            <a:ext cx="4174030" cy="480547"/>
          </a:xfrm>
          <a:prstGeom prst="rect">
            <a:avLst/>
          </a:prstGeom>
        </p:spPr>
      </p:pic>
    </p:spTree>
    <p:extLst>
      <p:ext uri="{BB962C8B-B14F-4D97-AF65-F5344CB8AC3E}">
        <p14:creationId xmlns:p14="http://schemas.microsoft.com/office/powerpoint/2010/main" val="3469378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095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2130425"/>
            <a:ext cx="7772400" cy="1470025"/>
          </a:xfrm>
          <a:prstGeom prst="rect">
            <a:avLst/>
          </a:prstGeom>
        </p:spPr>
        <p:txBody>
          <a:bodyPr/>
          <a:lstStyle>
            <a:lvl1pPr>
              <a:defRPr sz="4000" b="1">
                <a:solidFill>
                  <a:schemeClr val="bg1"/>
                </a:solidFill>
              </a:defRPr>
            </a:lvl1pPr>
          </a:lstStyle>
          <a:p>
            <a:r>
              <a:rPr lang="en-GB" dirty="0" smtClean="0"/>
              <a:t>Click to edit Master title style</a:t>
            </a:r>
            <a:endParaRPr lang="en-US" dirty="0"/>
          </a:p>
        </p:txBody>
      </p:sp>
      <p:sp>
        <p:nvSpPr>
          <p:cNvPr id="12"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3"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prstClr val="white"/>
                </a:solidFill>
              </a:rPr>
              <a:t>www.</a:t>
            </a:r>
            <a:r>
              <a:rPr lang="en-GB" sz="1600" b="1" dirty="0" err="1" smtClean="0">
                <a:solidFill>
                  <a:prstClr val="white"/>
                </a:solidFill>
              </a:rPr>
              <a:t>stepintothenhs</a:t>
            </a:r>
            <a:r>
              <a:rPr lang="en-GB" sz="1600" dirty="0" err="1" smtClean="0">
                <a:solidFill>
                  <a:prstClr val="white"/>
                </a:solidFill>
              </a:rPr>
              <a:t>.nhs.uk</a:t>
            </a:r>
            <a:endParaRPr lang="en-US" sz="1600" dirty="0">
              <a:solidFill>
                <a:prstClr val="white"/>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2791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038"/>
            <a:ext cx="8229600" cy="3667125"/>
          </a:xfrm>
          <a:prstGeom prst="rect">
            <a:avLst/>
          </a:prstGeo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1918303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3"/>
          <p:cNvSpPr>
            <a:spLocks noGrp="1"/>
          </p:cNvSpPr>
          <p:nvPr>
            <p:ph sz="half" idx="2"/>
          </p:nvPr>
        </p:nvSpPr>
        <p:spPr>
          <a:xfrm>
            <a:off x="4648200" y="2651783"/>
            <a:ext cx="4038600" cy="3474380"/>
          </a:xfrm>
          <a:prstGeom prst="rect">
            <a:avLst/>
          </a:prstGeom>
        </p:spPr>
        <p:txBody>
          <a:bodyPr/>
          <a:lstStyle>
            <a:lvl1pPr>
              <a:buClr>
                <a:schemeClr val="accent1"/>
              </a:buClr>
              <a:defRPr sz="2800">
                <a:solidFill>
                  <a:srgbClr val="FFFFFF"/>
                </a:solidFill>
              </a:defRPr>
            </a:lvl1pPr>
            <a:lvl2pPr>
              <a:buClr>
                <a:schemeClr val="accent1"/>
              </a:buClr>
              <a:defRPr sz="2400">
                <a:solidFill>
                  <a:srgbClr val="FFFFFF"/>
                </a:solidFill>
              </a:defRPr>
            </a:lvl2pPr>
            <a:lvl3pPr>
              <a:buClr>
                <a:schemeClr val="accent1"/>
              </a:buClr>
              <a:defRPr sz="2000">
                <a:solidFill>
                  <a:srgbClr val="FFFFFF"/>
                </a:solidFill>
              </a:defRPr>
            </a:lvl3pPr>
            <a:lvl4pPr>
              <a:buClr>
                <a:schemeClr val="accent1"/>
              </a:buClr>
              <a:defRPr sz="1800">
                <a:solidFill>
                  <a:srgbClr val="FFFFFF"/>
                </a:solidFill>
              </a:defRPr>
            </a:lvl4pPr>
            <a:lvl5pPr>
              <a:buClr>
                <a:schemeClr val="accent1"/>
              </a:buClr>
              <a:defRPr sz="1800">
                <a:solidFill>
                  <a:srgbClr val="FFFFFF"/>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142887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1"/>
          <p:cNvSpPr>
            <a:spLocks noGrp="1"/>
          </p:cNvSpPr>
          <p:nvPr>
            <p:ph type="ctrTitle" hasCustomPrompt="1"/>
          </p:nvPr>
        </p:nvSpPr>
        <p:spPr>
          <a:xfrm>
            <a:off x="457200" y="1792965"/>
            <a:ext cx="4038600" cy="666073"/>
          </a:xfrm>
          <a:prstGeom prst="rect">
            <a:avLst/>
          </a:prstGeom>
        </p:spPr>
        <p:txBody>
          <a:bodyPr/>
          <a:lstStyle>
            <a:lvl1pPr algn="l">
              <a:defRPr sz="4000" b="1">
                <a:solidFill>
                  <a:schemeClr val="bg1"/>
                </a:solidFill>
              </a:defRPr>
            </a:lvl1pPr>
          </a:lstStyle>
          <a:p>
            <a:r>
              <a:rPr lang="en-GB" dirty="0" smtClean="0"/>
              <a:t>Headline</a:t>
            </a:r>
            <a:endParaRPr lang="en-US" dirty="0"/>
          </a:p>
        </p:txBody>
      </p:sp>
    </p:spTree>
    <p:extLst>
      <p:ext uri="{BB962C8B-B14F-4D97-AF65-F5344CB8AC3E}">
        <p14:creationId xmlns:p14="http://schemas.microsoft.com/office/powerpoint/2010/main" val="718524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948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130425"/>
            <a:ext cx="7772400" cy="1470025"/>
          </a:xfrm>
          <a:prstGeom prst="rect">
            <a:avLst/>
          </a:prstGeom>
        </p:spPr>
        <p:txBody>
          <a:bodyPr/>
          <a:lstStyle>
            <a:lvl1pPr>
              <a:defRPr sz="4400" b="1"/>
            </a:lvl1pPr>
          </a:lstStyle>
          <a:p>
            <a:r>
              <a:rPr lang="en-US" sz="4000" dirty="0" smtClean="0">
                <a:solidFill>
                  <a:schemeClr val="accent1"/>
                </a:solidFill>
                <a:latin typeface="+mj-lt"/>
              </a:rPr>
              <a:t>Headline</a:t>
            </a:r>
            <a:endParaRPr lang="en-US" sz="4000" dirty="0">
              <a:solidFill>
                <a:schemeClr val="accent1"/>
              </a:solidFill>
              <a:latin typeface="+mj-lt"/>
            </a:endParaRP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srgbClr val="095FC3"/>
                </a:solidFill>
              </a:rPr>
              <a:t>www.</a:t>
            </a:r>
            <a:r>
              <a:rPr lang="en-GB" sz="1600" b="1" dirty="0" err="1" smtClean="0">
                <a:solidFill>
                  <a:srgbClr val="EC6621"/>
                </a:solidFill>
              </a:rPr>
              <a:t>stepintothenhs</a:t>
            </a:r>
            <a:r>
              <a:rPr lang="en-GB" sz="1600" dirty="0" err="1" smtClean="0">
                <a:solidFill>
                  <a:srgbClr val="095FC3"/>
                </a:solidFill>
              </a:rPr>
              <a:t>.nhs.uk</a:t>
            </a:r>
            <a:endParaRPr lang="en-US" sz="1600" dirty="0">
              <a:solidFill>
                <a:srgbClr val="095FC3"/>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81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57200" y="1616260"/>
            <a:ext cx="8229600" cy="843652"/>
          </a:xfrm>
          <a:prstGeom prst="rect">
            <a:avLst/>
          </a:prstGeom>
        </p:spPr>
        <p:txBody>
          <a:bodyPr/>
          <a:lstStyle>
            <a:lvl1pPr algn="l">
              <a:defRPr sz="4400" b="1">
                <a:solidFill>
                  <a:srgbClr val="000000"/>
                </a:solidFill>
              </a:defRPr>
            </a:lvl1pPr>
          </a:lstStyle>
          <a:p>
            <a:r>
              <a:rPr lang="en-US" sz="4000" dirty="0" smtClean="0">
                <a:solidFill>
                  <a:schemeClr val="accent1"/>
                </a:solidFill>
                <a:latin typeface="+mj-lt"/>
              </a:rPr>
              <a:t>Headline</a:t>
            </a:r>
            <a:endParaRPr lang="en-US" sz="4000" dirty="0">
              <a:solidFill>
                <a:schemeClr val="accent1"/>
              </a:solidFill>
              <a:latin typeface="+mj-lt"/>
            </a:endParaRPr>
          </a:p>
        </p:txBody>
      </p:sp>
      <p:sp>
        <p:nvSpPr>
          <p:cNvPr id="9"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
                <a:srgbClr val="C04492"/>
              </a:buClr>
              <a:buSzTx/>
              <a:buFont typeface="Arial"/>
              <a:buChar char="»"/>
              <a:tabLst/>
              <a:defRPr/>
            </a:lvl5p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
                <a:srgbClr val="C04492"/>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81572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txBox="1">
            <a:spLocks/>
          </p:cNvSpPr>
          <p:nvPr userDrawn="1"/>
        </p:nvSpPr>
        <p:spPr>
          <a:xfrm>
            <a:off x="457200" y="1616260"/>
            <a:ext cx="4187512" cy="843652"/>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r>
              <a:rPr lang="en-US" sz="4000" dirty="0" smtClean="0">
                <a:solidFill>
                  <a:srgbClr val="095FC3"/>
                </a:solidFill>
              </a:rPr>
              <a:t>Headline</a:t>
            </a:r>
            <a:endParaRPr lang="en-US" sz="4000" dirty="0">
              <a:solidFill>
                <a:srgbClr val="095FC3"/>
              </a:solidFill>
            </a:endParaRPr>
          </a:p>
        </p:txBody>
      </p:sp>
      <p:sp>
        <p:nvSpPr>
          <p:cNvPr id="8" name="Content Placeholder 2"/>
          <p:cNvSpPr>
            <a:spLocks noGrp="1"/>
          </p:cNvSpPr>
          <p:nvPr>
            <p:ph sz="half" idx="1"/>
          </p:nvPr>
        </p:nvSpPr>
        <p:spPr>
          <a:xfrm>
            <a:off x="457200" y="2623870"/>
            <a:ext cx="4038600" cy="350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01105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09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474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2105594"/>
          </a:xfrm>
          <a:prstGeom prst="rect">
            <a:avLst/>
          </a:prstGeom>
          <a:effectLst>
            <a:outerShdw blurRad="50800" dist="38100" dir="2700000" algn="tl" rotWithShape="0">
              <a:prstClr val="black">
                <a:alpha val="40000"/>
              </a:prstClr>
            </a:outerShdw>
          </a:effectLst>
        </p:spPr>
        <p:txBody>
          <a:bodyPr/>
          <a:lstStyle>
            <a:lvl1pPr>
              <a:defRPr sz="5400" b="1">
                <a:solidFill>
                  <a:schemeClr val="bg1"/>
                </a:solidFil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371600" y="4237038"/>
            <a:ext cx="6400800" cy="861067"/>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4F81BD"/>
              </a:buClr>
            </a:pPr>
            <a:r>
              <a:rPr lang="en-GB" sz="1600" dirty="0" err="1" smtClean="0">
                <a:solidFill>
                  <a:srgbClr val="FFFFFF"/>
                </a:solidFill>
              </a:rPr>
              <a:t>www.</a:t>
            </a:r>
            <a:r>
              <a:rPr lang="en-GB" sz="1600" b="1" dirty="0" err="1" smtClean="0">
                <a:solidFill>
                  <a:srgbClr val="FFFFFF"/>
                </a:solidFill>
              </a:rPr>
              <a:t>stepintothenhs</a:t>
            </a:r>
            <a:r>
              <a:rPr lang="en-GB" sz="1600" dirty="0" err="1" smtClean="0">
                <a:solidFill>
                  <a:srgbClr val="FFFFFF"/>
                </a:solidFill>
              </a:rPr>
              <a:t>.nhs.uk</a:t>
            </a:r>
            <a:endParaRPr lang="en-US" sz="1600" dirty="0">
              <a:solidFill>
                <a:srgbClr val="FFFFFF"/>
              </a:solidFill>
            </a:endParaRPr>
          </a:p>
        </p:txBody>
      </p:sp>
      <p:pic>
        <p:nvPicPr>
          <p:cNvPr id="10" name="Picture 9"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14144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519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130425"/>
            <a:ext cx="7772400" cy="1470025"/>
          </a:xfrm>
          <a:prstGeom prst="rect">
            <a:avLst/>
          </a:prstGeom>
        </p:spPr>
        <p:txBody>
          <a:bodyPr/>
          <a:lstStyle>
            <a:lvl1pPr>
              <a:defRPr sz="4400" b="1"/>
            </a:lvl1pPr>
          </a:lstStyle>
          <a:p>
            <a:r>
              <a:rPr lang="en-US" sz="4000" dirty="0" smtClean="0">
                <a:solidFill>
                  <a:schemeClr val="accent1"/>
                </a:solidFill>
                <a:latin typeface="+mj-lt"/>
              </a:rPr>
              <a:t>Headline</a:t>
            </a:r>
            <a:endParaRPr lang="en-US" sz="4000" dirty="0">
              <a:solidFill>
                <a:schemeClr val="accent1"/>
              </a:solidFill>
              <a:latin typeface="+mj-lt"/>
            </a:endParaRP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srgbClr val="095FC3"/>
                </a:solidFill>
              </a:rPr>
              <a:t>www.</a:t>
            </a:r>
            <a:r>
              <a:rPr lang="en-GB" sz="1600" b="1" dirty="0" err="1" smtClean="0">
                <a:solidFill>
                  <a:srgbClr val="EC6621"/>
                </a:solidFill>
              </a:rPr>
              <a:t>stepintothenhs</a:t>
            </a:r>
            <a:r>
              <a:rPr lang="en-GB" sz="1600" dirty="0" err="1" smtClean="0">
                <a:solidFill>
                  <a:srgbClr val="095FC3"/>
                </a:solidFill>
              </a:rPr>
              <a:t>.nhs.uk</a:t>
            </a:r>
            <a:endParaRPr lang="en-US" sz="1600" dirty="0">
              <a:solidFill>
                <a:srgbClr val="095FC3"/>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81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57200" y="1616260"/>
            <a:ext cx="8229600" cy="843652"/>
          </a:xfrm>
          <a:prstGeom prst="rect">
            <a:avLst/>
          </a:prstGeom>
        </p:spPr>
        <p:txBody>
          <a:bodyPr/>
          <a:lstStyle>
            <a:lvl1pPr algn="l">
              <a:defRPr sz="4400" b="1">
                <a:solidFill>
                  <a:srgbClr val="000000"/>
                </a:solidFill>
              </a:defRPr>
            </a:lvl1pPr>
          </a:lstStyle>
          <a:p>
            <a:r>
              <a:rPr lang="en-US" sz="4000" dirty="0" smtClean="0">
                <a:solidFill>
                  <a:schemeClr val="accent1"/>
                </a:solidFill>
                <a:latin typeface="+mj-lt"/>
              </a:rPr>
              <a:t>Headline</a:t>
            </a:r>
            <a:endParaRPr lang="en-US" sz="4000" dirty="0">
              <a:solidFill>
                <a:schemeClr val="accent1"/>
              </a:solidFill>
              <a:latin typeface="+mj-lt"/>
            </a:endParaRPr>
          </a:p>
        </p:txBody>
      </p:sp>
      <p:sp>
        <p:nvSpPr>
          <p:cNvPr id="9"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
                <a:srgbClr val="C04492"/>
              </a:buClr>
              <a:buSzTx/>
              <a:buFont typeface="Arial"/>
              <a:buChar char="»"/>
              <a:tabLst/>
              <a:defRPr/>
            </a:lvl5p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
                <a:srgbClr val="C04492"/>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815721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txBox="1">
            <a:spLocks/>
          </p:cNvSpPr>
          <p:nvPr userDrawn="1"/>
        </p:nvSpPr>
        <p:spPr>
          <a:xfrm>
            <a:off x="457200" y="1616260"/>
            <a:ext cx="4187512" cy="843652"/>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r>
              <a:rPr lang="en-US" sz="4000" dirty="0" smtClean="0">
                <a:solidFill>
                  <a:srgbClr val="095FC3"/>
                </a:solidFill>
              </a:rPr>
              <a:t>Headline</a:t>
            </a:r>
            <a:endParaRPr lang="en-US" sz="4000" dirty="0">
              <a:solidFill>
                <a:srgbClr val="095FC3"/>
              </a:solidFill>
            </a:endParaRPr>
          </a:p>
        </p:txBody>
      </p:sp>
      <p:sp>
        <p:nvSpPr>
          <p:cNvPr id="8" name="Content Placeholder 2"/>
          <p:cNvSpPr>
            <a:spLocks noGrp="1"/>
          </p:cNvSpPr>
          <p:nvPr>
            <p:ph sz="half" idx="1"/>
          </p:nvPr>
        </p:nvSpPr>
        <p:spPr>
          <a:xfrm>
            <a:off x="457200" y="2623870"/>
            <a:ext cx="4038600" cy="350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011050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095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2130425"/>
            <a:ext cx="7772400" cy="1470025"/>
          </a:xfrm>
          <a:prstGeom prst="rect">
            <a:avLst/>
          </a:prstGeom>
        </p:spPr>
        <p:txBody>
          <a:bodyPr/>
          <a:lstStyle>
            <a:lvl1pPr>
              <a:defRPr sz="4000" b="1">
                <a:solidFill>
                  <a:schemeClr val="bg1"/>
                </a:solidFill>
              </a:defRPr>
            </a:lvl1pPr>
          </a:lstStyle>
          <a:p>
            <a:r>
              <a:rPr lang="en-GB" dirty="0" smtClean="0"/>
              <a:t>Click to edit Master title style</a:t>
            </a:r>
            <a:endParaRPr lang="en-US" dirty="0"/>
          </a:p>
        </p:txBody>
      </p:sp>
      <p:sp>
        <p:nvSpPr>
          <p:cNvPr id="12"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3"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prstClr val="white"/>
                </a:solidFill>
              </a:rPr>
              <a:t>www.</a:t>
            </a:r>
            <a:r>
              <a:rPr lang="en-GB" sz="1600" b="1" dirty="0" err="1" smtClean="0">
                <a:solidFill>
                  <a:prstClr val="white"/>
                </a:solidFill>
              </a:rPr>
              <a:t>stepintothenhs</a:t>
            </a:r>
            <a:r>
              <a:rPr lang="en-GB" sz="1600" dirty="0" err="1" smtClean="0">
                <a:solidFill>
                  <a:prstClr val="white"/>
                </a:solidFill>
              </a:rPr>
              <a:t>.nhs.uk</a:t>
            </a:r>
            <a:endParaRPr lang="en-US" sz="1600" dirty="0">
              <a:solidFill>
                <a:prstClr val="white"/>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27913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038"/>
            <a:ext cx="8229600" cy="3667125"/>
          </a:xfrm>
          <a:prstGeom prst="rect">
            <a:avLst/>
          </a:prstGeo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19183039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3"/>
          <p:cNvSpPr>
            <a:spLocks noGrp="1"/>
          </p:cNvSpPr>
          <p:nvPr>
            <p:ph sz="half" idx="2"/>
          </p:nvPr>
        </p:nvSpPr>
        <p:spPr>
          <a:xfrm>
            <a:off x="4648200" y="2651783"/>
            <a:ext cx="4038600" cy="3474380"/>
          </a:xfrm>
          <a:prstGeom prst="rect">
            <a:avLst/>
          </a:prstGeom>
        </p:spPr>
        <p:txBody>
          <a:bodyPr/>
          <a:lstStyle>
            <a:lvl1pPr>
              <a:buClr>
                <a:schemeClr val="accent1"/>
              </a:buClr>
              <a:defRPr sz="2800">
                <a:solidFill>
                  <a:srgbClr val="FFFFFF"/>
                </a:solidFill>
              </a:defRPr>
            </a:lvl1pPr>
            <a:lvl2pPr>
              <a:buClr>
                <a:schemeClr val="accent1"/>
              </a:buClr>
              <a:defRPr sz="2400">
                <a:solidFill>
                  <a:srgbClr val="FFFFFF"/>
                </a:solidFill>
              </a:defRPr>
            </a:lvl2pPr>
            <a:lvl3pPr>
              <a:buClr>
                <a:schemeClr val="accent1"/>
              </a:buClr>
              <a:defRPr sz="2000">
                <a:solidFill>
                  <a:srgbClr val="FFFFFF"/>
                </a:solidFill>
              </a:defRPr>
            </a:lvl3pPr>
            <a:lvl4pPr>
              <a:buClr>
                <a:schemeClr val="accent1"/>
              </a:buClr>
              <a:defRPr sz="1800">
                <a:solidFill>
                  <a:srgbClr val="FFFFFF"/>
                </a:solidFill>
              </a:defRPr>
            </a:lvl4pPr>
            <a:lvl5pPr>
              <a:buClr>
                <a:schemeClr val="accent1"/>
              </a:buClr>
              <a:defRPr sz="1800">
                <a:solidFill>
                  <a:srgbClr val="FFFFFF"/>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142887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1"/>
          <p:cNvSpPr>
            <a:spLocks noGrp="1"/>
          </p:cNvSpPr>
          <p:nvPr>
            <p:ph type="ctrTitle" hasCustomPrompt="1"/>
          </p:nvPr>
        </p:nvSpPr>
        <p:spPr>
          <a:xfrm>
            <a:off x="457200" y="1792965"/>
            <a:ext cx="4038600" cy="666073"/>
          </a:xfrm>
          <a:prstGeom prst="rect">
            <a:avLst/>
          </a:prstGeom>
        </p:spPr>
        <p:txBody>
          <a:bodyPr/>
          <a:lstStyle>
            <a:lvl1pPr algn="l">
              <a:defRPr sz="4000" b="1">
                <a:solidFill>
                  <a:schemeClr val="bg1"/>
                </a:solidFill>
              </a:defRPr>
            </a:lvl1pPr>
          </a:lstStyle>
          <a:p>
            <a:r>
              <a:rPr lang="en-GB" dirty="0" smtClean="0"/>
              <a:t>Headline</a:t>
            </a:r>
            <a:endParaRPr lang="en-US" dirty="0"/>
          </a:p>
        </p:txBody>
      </p:sp>
    </p:spTree>
    <p:extLst>
      <p:ext uri="{BB962C8B-B14F-4D97-AF65-F5344CB8AC3E}">
        <p14:creationId xmlns:p14="http://schemas.microsoft.com/office/powerpoint/2010/main" val="71852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599" y="2023729"/>
            <a:ext cx="7875837" cy="3818138"/>
          </a:xfrm>
          <a:prstGeom prst="rect">
            <a:avLst/>
          </a:prstGeom>
          <a:ln w="76200" cmpd="sng">
            <a:solidFill>
              <a:srgbClr val="FFFFFF"/>
            </a:solidFill>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599" y="5987447"/>
            <a:ext cx="7875837" cy="607119"/>
          </a:xfrm>
          <a:prstGeom prst="rect">
            <a:avLst/>
          </a:prstGeom>
        </p:spPr>
        <p:txBody>
          <a:bodyPr/>
          <a:lstStyle>
            <a:lvl1pPr marL="0" indent="0">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extLst>
      <p:ext uri="{BB962C8B-B14F-4D97-AF65-F5344CB8AC3E}">
        <p14:creationId xmlns:p14="http://schemas.microsoft.com/office/powerpoint/2010/main" val="19419285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9485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2097731"/>
          </a:xfrm>
          <a:prstGeom prst="rect">
            <a:avLst/>
          </a:prstGeom>
          <a:effectLst/>
        </p:spPr>
        <p:txBody>
          <a:bodyPr/>
          <a:lstStyle>
            <a:lvl1pPr>
              <a:defRPr sz="5400" b="1">
                <a:solidFill>
                  <a:schemeClr val="tx1"/>
                </a:solidFil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371600" y="4228156"/>
            <a:ext cx="6400800" cy="754501"/>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prstClr val="black"/>
                </a:solidFill>
              </a:rPr>
              <a:t>www.</a:t>
            </a:r>
            <a:r>
              <a:rPr lang="en-GB" sz="1600" b="1" dirty="0" err="1" smtClean="0">
                <a:solidFill>
                  <a:prstClr val="black"/>
                </a:solidFill>
              </a:rPr>
              <a:t>stepintothenhs</a:t>
            </a:r>
            <a:r>
              <a:rPr lang="en-GB" sz="1600" dirty="0" err="1" smtClean="0">
                <a:solidFill>
                  <a:prstClr val="black"/>
                </a:solidFill>
              </a:rPr>
              <a:t>.nhs.uk</a:t>
            </a:r>
            <a:endParaRPr lang="en-US" sz="1600" dirty="0">
              <a:solidFill>
                <a:prstClr val="black"/>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750772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130425"/>
            <a:ext cx="7772400" cy="1470025"/>
          </a:xfrm>
          <a:prstGeom prst="rect">
            <a:avLst/>
          </a:prstGeom>
        </p:spPr>
        <p:txBody>
          <a:bodyPr/>
          <a:lstStyle>
            <a:lvl1pPr>
              <a:defRPr sz="4400" b="1"/>
            </a:lvl1pPr>
          </a:lstStyle>
          <a:p>
            <a:r>
              <a:rPr lang="en-US" sz="4000" dirty="0" smtClean="0">
                <a:solidFill>
                  <a:schemeClr val="accent1"/>
                </a:solidFill>
                <a:latin typeface="+mj-lt"/>
              </a:rPr>
              <a:t>Headline</a:t>
            </a:r>
            <a:endParaRPr lang="en-US" sz="4000" dirty="0">
              <a:solidFill>
                <a:schemeClr val="accent1"/>
              </a:solidFill>
              <a:latin typeface="+mj-lt"/>
            </a:endParaRP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srgbClr val="095FC3"/>
                </a:solidFill>
              </a:rPr>
              <a:t>www.</a:t>
            </a:r>
            <a:r>
              <a:rPr lang="en-GB" sz="1600" b="1" dirty="0" err="1" smtClean="0">
                <a:solidFill>
                  <a:srgbClr val="EC6621"/>
                </a:solidFill>
              </a:rPr>
              <a:t>stepintothenhs</a:t>
            </a:r>
            <a:r>
              <a:rPr lang="en-GB" sz="1600" dirty="0" err="1" smtClean="0">
                <a:solidFill>
                  <a:srgbClr val="095FC3"/>
                </a:solidFill>
              </a:rPr>
              <a:t>.nhs.uk</a:t>
            </a:r>
            <a:endParaRPr lang="en-US" sz="1600" dirty="0">
              <a:solidFill>
                <a:srgbClr val="095FC3"/>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4186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Title 1"/>
          <p:cNvSpPr>
            <a:spLocks noGrp="1"/>
          </p:cNvSpPr>
          <p:nvPr>
            <p:ph type="ctrTitle" hasCustomPrompt="1"/>
          </p:nvPr>
        </p:nvSpPr>
        <p:spPr>
          <a:xfrm>
            <a:off x="457200" y="1616260"/>
            <a:ext cx="8229600" cy="843652"/>
          </a:xfrm>
          <a:prstGeom prst="rect">
            <a:avLst/>
          </a:prstGeom>
        </p:spPr>
        <p:txBody>
          <a:bodyPr/>
          <a:lstStyle>
            <a:lvl1pPr algn="l">
              <a:defRPr sz="4400" b="1">
                <a:solidFill>
                  <a:srgbClr val="000000"/>
                </a:solidFill>
              </a:defRPr>
            </a:lvl1pPr>
          </a:lstStyle>
          <a:p>
            <a:r>
              <a:rPr lang="en-US" sz="4000" dirty="0" smtClean="0">
                <a:solidFill>
                  <a:schemeClr val="accent1"/>
                </a:solidFill>
                <a:latin typeface="+mj-lt"/>
              </a:rPr>
              <a:t>Headline</a:t>
            </a:r>
            <a:endParaRPr lang="en-US" sz="4000" dirty="0">
              <a:solidFill>
                <a:schemeClr val="accent1"/>
              </a:solidFill>
              <a:latin typeface="+mj-lt"/>
            </a:endParaRPr>
          </a:p>
        </p:txBody>
      </p:sp>
    </p:spTree>
    <p:extLst>
      <p:ext uri="{BB962C8B-B14F-4D97-AF65-F5344CB8AC3E}">
        <p14:creationId xmlns:p14="http://schemas.microsoft.com/office/powerpoint/2010/main" val="1311589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txBox="1">
            <a:spLocks/>
          </p:cNvSpPr>
          <p:nvPr userDrawn="1"/>
        </p:nvSpPr>
        <p:spPr>
          <a:xfrm>
            <a:off x="457200" y="1616260"/>
            <a:ext cx="4187512" cy="843652"/>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r>
              <a:rPr lang="en-US" sz="4000" dirty="0" smtClean="0">
                <a:solidFill>
                  <a:srgbClr val="095FC3"/>
                </a:solidFill>
              </a:rPr>
              <a:t>Headline</a:t>
            </a:r>
            <a:endParaRPr lang="en-US" sz="4000" dirty="0">
              <a:solidFill>
                <a:srgbClr val="095FC3"/>
              </a:solidFill>
            </a:endParaRPr>
          </a:p>
        </p:txBody>
      </p:sp>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608673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8348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a:prstGeom prst="rect">
            <a:avLst/>
          </a:prstGeom>
        </p:spPr>
        <p:txBody>
          <a:bodyPr/>
          <a:lstStyle>
            <a:lvl1pPr>
              <a:defRPr sz="4000" b="1">
                <a:solidFill>
                  <a:schemeClr val="bg1"/>
                </a:solidFil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srgbClr val="FFFFFF"/>
                </a:solidFill>
              </a:rPr>
              <a:t>www.</a:t>
            </a:r>
            <a:r>
              <a:rPr lang="en-GB" sz="1600" b="1" dirty="0" err="1" smtClean="0">
                <a:solidFill>
                  <a:srgbClr val="FFFFFF"/>
                </a:solidFill>
              </a:rPr>
              <a:t>stepintothenhs</a:t>
            </a:r>
            <a:r>
              <a:rPr lang="en-GB" sz="1600" dirty="0" err="1" smtClean="0">
                <a:solidFill>
                  <a:srgbClr val="FFFFFF"/>
                </a:solidFill>
              </a:rPr>
              <a:t>.nhs.uk</a:t>
            </a:r>
            <a:endParaRPr lang="en-US" sz="1600" dirty="0">
              <a:solidFill>
                <a:srgbClr val="FFFFFF"/>
              </a:solidFill>
            </a:endParaRPr>
          </a:p>
        </p:txBody>
      </p:sp>
      <p:pic>
        <p:nvPicPr>
          <p:cNvPr id="10" name="Picture 9"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88484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038"/>
            <a:ext cx="8229600" cy="3667125"/>
          </a:xfrm>
          <a:prstGeom prst="rect">
            <a:avLst/>
          </a:prstGeom>
        </p:spPr>
        <p:txBody>
          <a:bodyPr/>
          <a:lstStyle>
            <a:lvl1pPr>
              <a:buClr>
                <a:schemeClr val="bg2"/>
              </a:buClr>
              <a:defRPr>
                <a:solidFill>
                  <a:srgbClr val="FFFFFF"/>
                </a:solidFill>
              </a:defRPr>
            </a:lvl1pPr>
            <a:lvl2pPr>
              <a:buClr>
                <a:schemeClr val="bg2"/>
              </a:buClr>
              <a:defRPr>
                <a:solidFill>
                  <a:srgbClr val="FFFFFF"/>
                </a:solidFill>
              </a:defRPr>
            </a:lvl2pPr>
            <a:lvl3pPr>
              <a:buClr>
                <a:schemeClr val="bg2"/>
              </a:buClr>
              <a:defRPr>
                <a:solidFill>
                  <a:srgbClr val="FFFFFF"/>
                </a:solidFill>
              </a:defRPr>
            </a:lvl3pPr>
            <a:lvl4pPr>
              <a:buClr>
                <a:schemeClr val="bg2"/>
              </a:buClr>
              <a:defRPr>
                <a:solidFill>
                  <a:srgbClr val="FFFFFF"/>
                </a:solidFill>
              </a:defRPr>
            </a:lvl4pPr>
            <a:lvl5pPr>
              <a:buClr>
                <a:schemeClr val="bg2"/>
              </a:buClr>
              <a:defRPr>
                <a:solidFill>
                  <a:srgbClr val="FFFFFF"/>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1"/>
          <p:cNvSpPr>
            <a:spLocks noGrp="1"/>
          </p:cNvSpPr>
          <p:nvPr>
            <p:ph type="ctrTitle"/>
          </p:nvPr>
        </p:nvSpPr>
        <p:spPr>
          <a:xfrm>
            <a:off x="457200" y="1792965"/>
            <a:ext cx="8229600" cy="666073"/>
          </a:xfrm>
          <a:prstGeom prst="rect">
            <a:avLst/>
          </a:prstGeom>
        </p:spPr>
        <p:txBody>
          <a:bodyPr/>
          <a:lstStyle>
            <a:lvl1pPr algn="l">
              <a:defRPr sz="4000" b="1">
                <a:solidFill>
                  <a:srgbClr val="FFFFFF"/>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9347904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57200" y="2651783"/>
            <a:ext cx="4038600" cy="3474380"/>
          </a:xfrm>
          <a:prstGeom prst="rect">
            <a:avLst/>
          </a:prstGeom>
        </p:spPr>
        <p:txBody>
          <a:bodyPr/>
          <a:lstStyle>
            <a:lvl1pPr>
              <a:buClr>
                <a:schemeClr val="bg2"/>
              </a:buClr>
              <a:defRPr sz="2800">
                <a:solidFill>
                  <a:srgbClr val="FFFFFF"/>
                </a:solidFill>
              </a:defRPr>
            </a:lvl1pPr>
            <a:lvl2pPr>
              <a:buClr>
                <a:schemeClr val="bg2"/>
              </a:buClr>
              <a:defRPr sz="2400">
                <a:solidFill>
                  <a:srgbClr val="FFFFFF"/>
                </a:solidFill>
              </a:defRPr>
            </a:lvl2pPr>
            <a:lvl3pPr>
              <a:buClr>
                <a:schemeClr val="bg2"/>
              </a:buClr>
              <a:defRPr sz="2000">
                <a:solidFill>
                  <a:srgbClr val="FFFFFF"/>
                </a:solidFill>
              </a:defRPr>
            </a:lvl3pPr>
            <a:lvl4pPr>
              <a:buClr>
                <a:schemeClr val="bg2"/>
              </a:buClr>
              <a:defRPr sz="1800">
                <a:solidFill>
                  <a:srgbClr val="FFFFFF"/>
                </a:solidFill>
              </a:defRPr>
            </a:lvl4pPr>
            <a:lvl5pPr>
              <a:buClr>
                <a:schemeClr val="bg2"/>
              </a:buClr>
              <a:defRPr sz="1800">
                <a:solidFill>
                  <a:srgbClr val="FFFFFF"/>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3"/>
          <p:cNvSpPr>
            <a:spLocks noGrp="1"/>
          </p:cNvSpPr>
          <p:nvPr>
            <p:ph sz="half" idx="2"/>
          </p:nvPr>
        </p:nvSpPr>
        <p:spPr>
          <a:xfrm>
            <a:off x="4648200" y="2651783"/>
            <a:ext cx="4038600" cy="3474380"/>
          </a:xfrm>
          <a:prstGeom prst="rect">
            <a:avLst/>
          </a:prstGeom>
        </p:spPr>
        <p:txBody>
          <a:bodyPr/>
          <a:lstStyle>
            <a:lvl1pPr>
              <a:buClr>
                <a:schemeClr val="bg2"/>
              </a:buClr>
              <a:defRPr sz="2800">
                <a:solidFill>
                  <a:srgbClr val="FFFFFF"/>
                </a:solidFill>
              </a:defRPr>
            </a:lvl1pPr>
            <a:lvl2pPr>
              <a:buClr>
                <a:schemeClr val="bg2"/>
              </a:buClr>
              <a:defRPr sz="2400">
                <a:solidFill>
                  <a:srgbClr val="FFFFFF"/>
                </a:solidFill>
              </a:defRPr>
            </a:lvl2pPr>
            <a:lvl3pPr>
              <a:buClr>
                <a:schemeClr val="bg2"/>
              </a:buClr>
              <a:defRPr sz="2000">
                <a:solidFill>
                  <a:srgbClr val="FFFFFF"/>
                </a:solidFill>
              </a:defRPr>
            </a:lvl3pPr>
            <a:lvl4pPr>
              <a:buClr>
                <a:schemeClr val="bg2"/>
              </a:buClr>
              <a:defRPr sz="1800">
                <a:solidFill>
                  <a:srgbClr val="FFFFFF"/>
                </a:solidFill>
              </a:defRPr>
            </a:lvl4pPr>
            <a:lvl5pPr>
              <a:buClr>
                <a:schemeClr val="bg2"/>
              </a:buClr>
              <a:defRPr sz="1800">
                <a:solidFill>
                  <a:srgbClr val="FFFFFF"/>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1"/>
          <p:cNvSpPr>
            <a:spLocks noGrp="1"/>
          </p:cNvSpPr>
          <p:nvPr>
            <p:ph type="ctrTitle"/>
          </p:nvPr>
        </p:nvSpPr>
        <p:spPr>
          <a:xfrm>
            <a:off x="457200" y="1792965"/>
            <a:ext cx="8229600" cy="666073"/>
          </a:xfrm>
          <a:prstGeom prst="rect">
            <a:avLst/>
          </a:prstGeom>
        </p:spPr>
        <p:txBody>
          <a:bodyPr/>
          <a:lstStyle>
            <a:lvl1pPr algn="l">
              <a:defRPr sz="4000" b="1">
                <a:solidFill>
                  <a:srgbClr val="FFFFFF"/>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7330423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51783"/>
            <a:ext cx="4038600" cy="3474380"/>
          </a:xfrm>
          <a:prstGeom prst="rect">
            <a:avLst/>
          </a:prstGeom>
        </p:spPr>
        <p:txBody>
          <a:bodyPr/>
          <a:lstStyle>
            <a:lvl1pPr>
              <a:buClr>
                <a:schemeClr val="bg2"/>
              </a:buClr>
              <a:defRPr sz="2800">
                <a:solidFill>
                  <a:schemeClr val="bg1"/>
                </a:solidFill>
              </a:defRPr>
            </a:lvl1pPr>
            <a:lvl2pPr>
              <a:buClr>
                <a:schemeClr val="bg2"/>
              </a:buClr>
              <a:defRPr sz="2400">
                <a:solidFill>
                  <a:schemeClr val="bg1"/>
                </a:solidFill>
              </a:defRPr>
            </a:lvl2pPr>
            <a:lvl3pPr>
              <a:buClr>
                <a:schemeClr val="bg2"/>
              </a:buClr>
              <a:defRPr sz="2000">
                <a:solidFill>
                  <a:schemeClr val="bg1"/>
                </a:solidFill>
              </a:defRPr>
            </a:lvl3pPr>
            <a:lvl4pPr>
              <a:buClr>
                <a:schemeClr val="bg2"/>
              </a:buClr>
              <a:defRPr sz="1800">
                <a:solidFill>
                  <a:schemeClr val="bg1"/>
                </a:solidFill>
              </a:defRPr>
            </a:lvl4pPr>
            <a:lvl5pPr>
              <a:buClr>
                <a:schemeClr val="bg2"/>
              </a:buClr>
              <a:defRPr sz="1800">
                <a:solidFill>
                  <a:schemeClr val="bg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1"/>
          <p:cNvSpPr>
            <a:spLocks noGrp="1"/>
          </p:cNvSpPr>
          <p:nvPr>
            <p:ph type="ctrTitle" hasCustomPrompt="1"/>
          </p:nvPr>
        </p:nvSpPr>
        <p:spPr>
          <a:xfrm>
            <a:off x="457200" y="1792965"/>
            <a:ext cx="4038600" cy="666073"/>
          </a:xfrm>
          <a:prstGeom prst="rect">
            <a:avLst/>
          </a:prstGeom>
        </p:spPr>
        <p:txBody>
          <a:bodyPr/>
          <a:lstStyle>
            <a:lvl1pPr algn="l">
              <a:defRPr sz="4000" b="1">
                <a:solidFill>
                  <a:schemeClr val="bg1"/>
                </a:solidFill>
              </a:defRPr>
            </a:lvl1pPr>
          </a:lstStyle>
          <a:p>
            <a:r>
              <a:rPr lang="en-GB" dirty="0" smtClean="0"/>
              <a:t>Headline</a:t>
            </a:r>
            <a:endParaRPr lang="en-US" dirty="0"/>
          </a:p>
        </p:txBody>
      </p:sp>
    </p:spTree>
    <p:extLst>
      <p:ext uri="{BB962C8B-B14F-4D97-AF65-F5344CB8AC3E}">
        <p14:creationId xmlns:p14="http://schemas.microsoft.com/office/powerpoint/2010/main" val="306423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130425"/>
            <a:ext cx="7772400" cy="1470025"/>
          </a:xfrm>
          <a:prstGeom prst="rect">
            <a:avLst/>
          </a:prstGeom>
        </p:spPr>
        <p:txBody>
          <a:bodyPr/>
          <a:lstStyle>
            <a:lvl1pPr>
              <a:defRPr sz="4400" b="1"/>
            </a:lvl1pPr>
          </a:lstStyle>
          <a:p>
            <a:r>
              <a:rPr lang="en-US" sz="4000" dirty="0" smtClean="0">
                <a:solidFill>
                  <a:schemeClr val="accent1"/>
                </a:solidFill>
                <a:latin typeface="+mj-lt"/>
              </a:rPr>
              <a:t>Headline</a:t>
            </a:r>
            <a:endParaRPr lang="en-US" sz="4000" dirty="0">
              <a:solidFill>
                <a:schemeClr val="accent1"/>
              </a:solidFill>
              <a:latin typeface="+mj-lt"/>
            </a:endParaRP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srgbClr val="095FC3"/>
                </a:solidFill>
              </a:rPr>
              <a:t>www.</a:t>
            </a:r>
            <a:r>
              <a:rPr lang="en-GB" sz="1600" b="1" dirty="0" err="1" smtClean="0">
                <a:solidFill>
                  <a:srgbClr val="EC6621"/>
                </a:solidFill>
              </a:rPr>
              <a:t>stepintothenhs</a:t>
            </a:r>
            <a:r>
              <a:rPr lang="en-GB" sz="1600" dirty="0" err="1" smtClean="0">
                <a:solidFill>
                  <a:srgbClr val="095FC3"/>
                </a:solidFill>
              </a:rPr>
              <a:t>.nhs.uk</a:t>
            </a:r>
            <a:endParaRPr lang="en-US" sz="1600" dirty="0">
              <a:solidFill>
                <a:srgbClr val="095FC3"/>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73009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9128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130425"/>
            <a:ext cx="7772400" cy="1470025"/>
          </a:xfrm>
          <a:prstGeom prst="rect">
            <a:avLst/>
          </a:prstGeom>
        </p:spPr>
        <p:txBody>
          <a:bodyPr/>
          <a:lstStyle>
            <a:lvl1pPr>
              <a:defRPr sz="4400" b="1"/>
            </a:lvl1pPr>
          </a:lstStyle>
          <a:p>
            <a:r>
              <a:rPr lang="en-US" sz="4000" dirty="0" smtClean="0">
                <a:solidFill>
                  <a:schemeClr val="accent1"/>
                </a:solidFill>
                <a:latin typeface="+mj-lt"/>
              </a:rPr>
              <a:t>Headline</a:t>
            </a:r>
            <a:endParaRPr lang="en-US" sz="4000" dirty="0">
              <a:solidFill>
                <a:schemeClr val="accent1"/>
              </a:solidFill>
              <a:latin typeface="+mj-lt"/>
            </a:endParaRP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srgbClr val="095FC3"/>
                </a:solidFill>
              </a:rPr>
              <a:t>www.</a:t>
            </a:r>
            <a:r>
              <a:rPr lang="en-GB" sz="1600" b="1" dirty="0" err="1" smtClean="0">
                <a:solidFill>
                  <a:srgbClr val="EC6621"/>
                </a:solidFill>
              </a:rPr>
              <a:t>stepintothenhs</a:t>
            </a:r>
            <a:r>
              <a:rPr lang="en-GB" sz="1600" dirty="0" err="1" smtClean="0">
                <a:solidFill>
                  <a:srgbClr val="095FC3"/>
                </a:solidFill>
              </a:rPr>
              <a:t>.nhs.uk</a:t>
            </a:r>
            <a:endParaRPr lang="en-US" sz="1600" dirty="0">
              <a:solidFill>
                <a:srgbClr val="095FC3"/>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41860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Title 1"/>
          <p:cNvSpPr>
            <a:spLocks noGrp="1"/>
          </p:cNvSpPr>
          <p:nvPr>
            <p:ph type="ctrTitle" hasCustomPrompt="1"/>
          </p:nvPr>
        </p:nvSpPr>
        <p:spPr>
          <a:xfrm>
            <a:off x="457200" y="1616260"/>
            <a:ext cx="8229600" cy="843652"/>
          </a:xfrm>
          <a:prstGeom prst="rect">
            <a:avLst/>
          </a:prstGeom>
        </p:spPr>
        <p:txBody>
          <a:bodyPr/>
          <a:lstStyle>
            <a:lvl1pPr algn="l">
              <a:defRPr sz="4400" b="1">
                <a:solidFill>
                  <a:srgbClr val="000000"/>
                </a:solidFill>
              </a:defRPr>
            </a:lvl1pPr>
          </a:lstStyle>
          <a:p>
            <a:r>
              <a:rPr lang="en-US" sz="4000" dirty="0" smtClean="0">
                <a:solidFill>
                  <a:schemeClr val="accent1"/>
                </a:solidFill>
                <a:latin typeface="+mj-lt"/>
              </a:rPr>
              <a:t>Headline</a:t>
            </a:r>
            <a:endParaRPr lang="en-US" sz="4000" dirty="0">
              <a:solidFill>
                <a:schemeClr val="accent1"/>
              </a:solidFill>
              <a:latin typeface="+mj-lt"/>
            </a:endParaRPr>
          </a:p>
        </p:txBody>
      </p:sp>
    </p:spTree>
    <p:extLst>
      <p:ext uri="{BB962C8B-B14F-4D97-AF65-F5344CB8AC3E}">
        <p14:creationId xmlns:p14="http://schemas.microsoft.com/office/powerpoint/2010/main" val="1311589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txBox="1">
            <a:spLocks/>
          </p:cNvSpPr>
          <p:nvPr userDrawn="1"/>
        </p:nvSpPr>
        <p:spPr>
          <a:xfrm>
            <a:off x="457200" y="1616260"/>
            <a:ext cx="4187512" cy="843652"/>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r>
              <a:rPr lang="en-US" sz="4000" dirty="0" smtClean="0">
                <a:solidFill>
                  <a:srgbClr val="095FC3"/>
                </a:solidFill>
              </a:rPr>
              <a:t>Headline</a:t>
            </a:r>
            <a:endParaRPr lang="en-US" sz="4000" dirty="0">
              <a:solidFill>
                <a:srgbClr val="095FC3"/>
              </a:solidFill>
            </a:endParaRPr>
          </a:p>
        </p:txBody>
      </p:sp>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6086731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8348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2105594"/>
          </a:xfrm>
          <a:prstGeom prst="rect">
            <a:avLst/>
          </a:prstGeom>
          <a:effectLst>
            <a:outerShdw blurRad="50800" dist="38100" dir="2700000" algn="tl" rotWithShape="0">
              <a:prstClr val="black">
                <a:alpha val="40000"/>
              </a:prstClr>
            </a:outerShdw>
          </a:effectLst>
        </p:spPr>
        <p:txBody>
          <a:bodyPr/>
          <a:lstStyle>
            <a:lvl1pPr>
              <a:defRPr sz="5400" b="1">
                <a:solidFill>
                  <a:schemeClr val="bg1"/>
                </a:solidFil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371600" y="4237038"/>
            <a:ext cx="6400800" cy="861067"/>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4F81BD"/>
              </a:buClr>
            </a:pPr>
            <a:r>
              <a:rPr lang="en-GB" sz="1600" b="1" dirty="0" err="1" smtClean="0">
                <a:solidFill>
                  <a:srgbClr val="FFFFFF"/>
                </a:solidFill>
              </a:rPr>
              <a:t>www.stepintothenhs.nhs.uk</a:t>
            </a:r>
            <a:r>
              <a:rPr lang="en-GB" sz="1600" b="1" dirty="0" smtClean="0">
                <a:solidFill>
                  <a:srgbClr val="FFFFFF"/>
                </a:solidFill>
              </a:rPr>
              <a:t>/primary</a:t>
            </a:r>
            <a:endParaRPr lang="en-US" sz="1600" b="1" dirty="0">
              <a:solidFill>
                <a:srgbClr val="FFFFFF"/>
              </a:solidFill>
            </a:endParaRPr>
          </a:p>
        </p:txBody>
      </p:sp>
      <p:pic>
        <p:nvPicPr>
          <p:cNvPr id="10" name="Picture 9"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940354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1144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130425"/>
            <a:ext cx="7772400" cy="1470025"/>
          </a:xfrm>
          <a:prstGeom prst="rect">
            <a:avLst/>
          </a:prstGeom>
        </p:spPr>
        <p:txBody>
          <a:bodyPr/>
          <a:lstStyle>
            <a:lvl1pPr>
              <a:defRPr sz="4400" b="1"/>
            </a:lvl1pPr>
          </a:lstStyle>
          <a:p>
            <a:r>
              <a:rPr lang="en-US" sz="4000" dirty="0" smtClean="0">
                <a:solidFill>
                  <a:schemeClr val="accent1"/>
                </a:solidFill>
                <a:latin typeface="+mj-lt"/>
              </a:rPr>
              <a:t>Headline</a:t>
            </a:r>
            <a:endParaRPr lang="en-US" sz="4000" dirty="0">
              <a:solidFill>
                <a:schemeClr val="accent1"/>
              </a:solidFill>
              <a:latin typeface="+mj-lt"/>
            </a:endParaRP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b="1" dirty="0" err="1" smtClean="0">
                <a:solidFill>
                  <a:srgbClr val="095FC3"/>
                </a:solidFill>
              </a:rPr>
              <a:t>www.</a:t>
            </a:r>
            <a:r>
              <a:rPr lang="en-GB" sz="1600" b="1" dirty="0" err="1" smtClean="0">
                <a:solidFill>
                  <a:srgbClr val="EC6621"/>
                </a:solidFill>
              </a:rPr>
              <a:t>stepintothenhs</a:t>
            </a:r>
            <a:r>
              <a:rPr lang="en-GB" sz="1600" b="1" dirty="0" err="1" smtClean="0">
                <a:solidFill>
                  <a:srgbClr val="095FC3"/>
                </a:solidFill>
              </a:rPr>
              <a:t>.nhs.uk</a:t>
            </a:r>
            <a:r>
              <a:rPr lang="en-GB" sz="1600" b="1" dirty="0" smtClean="0">
                <a:solidFill>
                  <a:srgbClr val="095FC3"/>
                </a:solidFill>
              </a:rPr>
              <a:t>/primary</a:t>
            </a:r>
            <a:endParaRPr lang="en-US" sz="1600" b="1" dirty="0">
              <a:solidFill>
                <a:srgbClr val="095FC3"/>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41860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Title 1"/>
          <p:cNvSpPr>
            <a:spLocks noGrp="1"/>
          </p:cNvSpPr>
          <p:nvPr>
            <p:ph type="ctrTitle" hasCustomPrompt="1"/>
          </p:nvPr>
        </p:nvSpPr>
        <p:spPr>
          <a:xfrm>
            <a:off x="457200" y="1616260"/>
            <a:ext cx="8229600" cy="843652"/>
          </a:xfrm>
          <a:prstGeom prst="rect">
            <a:avLst/>
          </a:prstGeom>
        </p:spPr>
        <p:txBody>
          <a:bodyPr/>
          <a:lstStyle>
            <a:lvl1pPr algn="l">
              <a:defRPr sz="4400" b="1">
                <a:solidFill>
                  <a:srgbClr val="000000"/>
                </a:solidFill>
              </a:defRPr>
            </a:lvl1pPr>
          </a:lstStyle>
          <a:p>
            <a:r>
              <a:rPr lang="en-US" sz="4000" dirty="0" smtClean="0">
                <a:solidFill>
                  <a:schemeClr val="accent1"/>
                </a:solidFill>
                <a:latin typeface="+mj-lt"/>
              </a:rPr>
              <a:t>Headline</a:t>
            </a:r>
            <a:endParaRPr lang="en-US" sz="4000" dirty="0">
              <a:solidFill>
                <a:schemeClr val="accent1"/>
              </a:solidFill>
              <a:latin typeface="+mj-lt"/>
            </a:endParaRPr>
          </a:p>
        </p:txBody>
      </p:sp>
    </p:spTree>
    <p:extLst>
      <p:ext uri="{BB962C8B-B14F-4D97-AF65-F5344CB8AC3E}">
        <p14:creationId xmlns:p14="http://schemas.microsoft.com/office/powerpoint/2010/main" val="1311589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txBox="1">
            <a:spLocks/>
          </p:cNvSpPr>
          <p:nvPr userDrawn="1"/>
        </p:nvSpPr>
        <p:spPr>
          <a:xfrm>
            <a:off x="457200" y="1616260"/>
            <a:ext cx="4187512" cy="843652"/>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r>
              <a:rPr lang="en-US" sz="4000" dirty="0" smtClean="0">
                <a:solidFill>
                  <a:srgbClr val="095FC3"/>
                </a:solidFill>
              </a:rPr>
              <a:t>Headline</a:t>
            </a:r>
            <a:endParaRPr lang="en-US" sz="4000" dirty="0">
              <a:solidFill>
                <a:srgbClr val="095FC3"/>
              </a:solidFill>
            </a:endParaRPr>
          </a:p>
        </p:txBody>
      </p:sp>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60867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Title 1"/>
          <p:cNvSpPr>
            <a:spLocks noGrp="1"/>
          </p:cNvSpPr>
          <p:nvPr>
            <p:ph type="ctrTitle" hasCustomPrompt="1"/>
          </p:nvPr>
        </p:nvSpPr>
        <p:spPr>
          <a:xfrm>
            <a:off x="457200" y="1616260"/>
            <a:ext cx="8229600" cy="843652"/>
          </a:xfrm>
          <a:prstGeom prst="rect">
            <a:avLst/>
          </a:prstGeom>
        </p:spPr>
        <p:txBody>
          <a:bodyPr/>
          <a:lstStyle>
            <a:lvl1pPr algn="l">
              <a:defRPr sz="4400" b="1">
                <a:solidFill>
                  <a:srgbClr val="000000"/>
                </a:solidFill>
              </a:defRPr>
            </a:lvl1pPr>
          </a:lstStyle>
          <a:p>
            <a:r>
              <a:rPr lang="en-US" sz="4000" dirty="0" smtClean="0">
                <a:solidFill>
                  <a:schemeClr val="accent1"/>
                </a:solidFill>
                <a:latin typeface="+mj-lt"/>
              </a:rPr>
              <a:t>Headline</a:t>
            </a:r>
            <a:endParaRPr lang="en-US" sz="4000" dirty="0">
              <a:solidFill>
                <a:schemeClr val="accent1"/>
              </a:solidFill>
              <a:latin typeface="+mj-lt"/>
            </a:endParaRPr>
          </a:p>
        </p:txBody>
      </p:sp>
    </p:spTree>
    <p:extLst>
      <p:ext uri="{BB962C8B-B14F-4D97-AF65-F5344CB8AC3E}">
        <p14:creationId xmlns:p14="http://schemas.microsoft.com/office/powerpoint/2010/main" val="33514518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8348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2097731"/>
          </a:xfrm>
          <a:prstGeom prst="rect">
            <a:avLst/>
          </a:prstGeom>
          <a:effectLst/>
        </p:spPr>
        <p:txBody>
          <a:bodyPr/>
          <a:lstStyle>
            <a:lvl1pPr>
              <a:defRPr sz="5400" b="1">
                <a:solidFill>
                  <a:schemeClr val="tx1"/>
                </a:solidFil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371600" y="4228156"/>
            <a:ext cx="6400800" cy="754501"/>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4F81BD"/>
              </a:buClr>
            </a:pPr>
            <a:r>
              <a:rPr lang="en-GB" sz="1600" b="1" dirty="0" err="1" smtClean="0">
                <a:solidFill>
                  <a:prstClr val="black"/>
                </a:solidFill>
              </a:rPr>
              <a:t>www.stepintothenhs.nhs.uk</a:t>
            </a:r>
            <a:r>
              <a:rPr lang="en-GB" sz="1600" b="1" dirty="0" smtClean="0">
                <a:solidFill>
                  <a:prstClr val="black"/>
                </a:solidFill>
              </a:rPr>
              <a:t>/primary</a:t>
            </a:r>
            <a:endParaRPr lang="en-US" sz="1600" b="1" dirty="0">
              <a:solidFill>
                <a:prstClr val="black"/>
              </a:solidFill>
            </a:endParaRPr>
          </a:p>
        </p:txBody>
      </p:sp>
      <p:pic>
        <p:nvPicPr>
          <p:cNvPr id="10" name="Picture 9"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594893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130425"/>
            <a:ext cx="7772400" cy="1470025"/>
          </a:xfrm>
          <a:prstGeom prst="rect">
            <a:avLst/>
          </a:prstGeom>
        </p:spPr>
        <p:txBody>
          <a:bodyPr/>
          <a:lstStyle>
            <a:lvl1pPr>
              <a:defRPr sz="4400" b="1"/>
            </a:lvl1pPr>
          </a:lstStyle>
          <a:p>
            <a:r>
              <a:rPr lang="en-US" sz="4000" dirty="0" smtClean="0">
                <a:solidFill>
                  <a:schemeClr val="accent1"/>
                </a:solidFill>
                <a:latin typeface="+mj-lt"/>
              </a:rPr>
              <a:t>Headline</a:t>
            </a:r>
            <a:endParaRPr lang="en-US" sz="4000" dirty="0">
              <a:solidFill>
                <a:schemeClr val="accent1"/>
              </a:solidFill>
              <a:latin typeface="+mj-lt"/>
            </a:endParaRP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9" name="Subtitle 2"/>
          <p:cNvSpPr txBox="1">
            <a:spLocks/>
          </p:cNvSpPr>
          <p:nvPr userDrawn="1"/>
        </p:nvSpPr>
        <p:spPr>
          <a:xfrm>
            <a:off x="222023" y="6411769"/>
            <a:ext cx="8672394" cy="33745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095FC3"/>
              </a:buClr>
            </a:pPr>
            <a:r>
              <a:rPr lang="en-GB" sz="1600" dirty="0" err="1" smtClean="0">
                <a:solidFill>
                  <a:srgbClr val="095FC3"/>
                </a:solidFill>
              </a:rPr>
              <a:t>www.</a:t>
            </a:r>
            <a:r>
              <a:rPr lang="en-GB" sz="1600" b="1" dirty="0" err="1" smtClean="0">
                <a:solidFill>
                  <a:srgbClr val="EC6621"/>
                </a:solidFill>
              </a:rPr>
              <a:t>stepintothenhs</a:t>
            </a:r>
            <a:r>
              <a:rPr lang="en-GB" sz="1600" dirty="0" err="1" smtClean="0">
                <a:solidFill>
                  <a:srgbClr val="095FC3"/>
                </a:solidFill>
              </a:rPr>
              <a:t>.nhs.uk</a:t>
            </a:r>
            <a:endParaRPr lang="en-US" sz="1600" dirty="0">
              <a:solidFill>
                <a:srgbClr val="095FC3"/>
              </a:solidFill>
            </a:endParaRPr>
          </a:p>
        </p:txBody>
      </p:sp>
      <p:pic>
        <p:nvPicPr>
          <p:cNvPr id="6" name="Picture 5" descr="step_into_NHS_P_PP_icons_Strap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2525" y="6017434"/>
            <a:ext cx="4238155" cy="523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73009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Title 1"/>
          <p:cNvSpPr>
            <a:spLocks noGrp="1"/>
          </p:cNvSpPr>
          <p:nvPr>
            <p:ph type="ctrTitle" hasCustomPrompt="1"/>
          </p:nvPr>
        </p:nvSpPr>
        <p:spPr>
          <a:xfrm>
            <a:off x="457200" y="1616260"/>
            <a:ext cx="8229600" cy="843652"/>
          </a:xfrm>
          <a:prstGeom prst="rect">
            <a:avLst/>
          </a:prstGeom>
        </p:spPr>
        <p:txBody>
          <a:bodyPr/>
          <a:lstStyle>
            <a:lvl1pPr algn="l">
              <a:defRPr sz="4400" b="1">
                <a:solidFill>
                  <a:srgbClr val="000000"/>
                </a:solidFill>
              </a:defRPr>
            </a:lvl1pPr>
          </a:lstStyle>
          <a:p>
            <a:r>
              <a:rPr lang="en-US" sz="4000" dirty="0" smtClean="0">
                <a:solidFill>
                  <a:schemeClr val="accent1"/>
                </a:solidFill>
                <a:latin typeface="+mj-lt"/>
              </a:rPr>
              <a:t>Headline</a:t>
            </a:r>
            <a:endParaRPr lang="en-US" sz="4000" dirty="0">
              <a:solidFill>
                <a:schemeClr val="accent1"/>
              </a:solidFill>
              <a:latin typeface="+mj-lt"/>
            </a:endParaRPr>
          </a:p>
        </p:txBody>
      </p:sp>
    </p:spTree>
    <p:extLst>
      <p:ext uri="{BB962C8B-B14F-4D97-AF65-F5344CB8AC3E}">
        <p14:creationId xmlns:p14="http://schemas.microsoft.com/office/powerpoint/2010/main" val="33514518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707851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00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70785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32.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theme" Target="../theme/theme11.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theme" Target="../theme/theme12.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37.xml"/><Relationship Id="rId2" Type="http://schemas.openxmlformats.org/officeDocument/2006/relationships/slideLayout" Target="../slideLayouts/slideLayout3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theme" Target="../theme/theme13.xml"/><Relationship Id="rId7" Type="http://schemas.openxmlformats.org/officeDocument/2006/relationships/image" Target="../media/image5.png"/><Relationship Id="rId8" Type="http://schemas.openxmlformats.org/officeDocument/2006/relationships/image" Target="../media/image3.png"/><Relationship Id="rId1" Type="http://schemas.openxmlformats.org/officeDocument/2006/relationships/slideLayout" Target="../slideLayouts/slideLayout41.xml"/><Relationship Id="rId2" Type="http://schemas.openxmlformats.org/officeDocument/2006/relationships/slideLayout" Target="../slideLayouts/slideLayout4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theme" Target="../theme/theme14.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46.xml"/><Relationship Id="rId2" Type="http://schemas.openxmlformats.org/officeDocument/2006/relationships/slideLayout" Target="../slideLayouts/slideLayout47.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4" Type="http://schemas.openxmlformats.org/officeDocument/2006/relationships/image" Target="../media/image8.png"/><Relationship Id="rId5" Type="http://schemas.microsoft.com/office/2007/relationships/hdphoto" Target="../media/hdphoto2.wdp"/><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50.xml"/><Relationship Id="rId2" Type="http://schemas.openxmlformats.org/officeDocument/2006/relationships/slideLayout" Target="../slideLayouts/slideLayout51.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theme" Target="../theme/theme16.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52.xml"/><Relationship Id="rId2" Type="http://schemas.openxmlformats.org/officeDocument/2006/relationships/slideLayout" Target="../slideLayouts/slideLayout53.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theme" Target="../theme/theme17.xml"/><Relationship Id="rId7" Type="http://schemas.openxmlformats.org/officeDocument/2006/relationships/image" Target="../media/image5.png"/><Relationship Id="rId8" Type="http://schemas.openxmlformats.org/officeDocument/2006/relationships/image" Target="../media/image3.png"/><Relationship Id="rId1" Type="http://schemas.openxmlformats.org/officeDocument/2006/relationships/slideLayout" Target="../slideLayouts/slideLayout56.xml"/><Relationship Id="rId2" Type="http://schemas.openxmlformats.org/officeDocument/2006/relationships/slideLayout" Target="../slideLayouts/slideLayout5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61.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theme" Target="../theme/theme19.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62.xml"/><Relationship Id="rId2" Type="http://schemas.openxmlformats.org/officeDocument/2006/relationships/slideLayout" Target="../slideLayouts/slideLayout6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theme" Target="../theme/theme20.xml"/><Relationship Id="rId7" Type="http://schemas.openxmlformats.org/officeDocument/2006/relationships/image" Target="../media/image5.png"/><Relationship Id="rId8" Type="http://schemas.openxmlformats.org/officeDocument/2006/relationships/image" Target="../media/image3.png"/><Relationship Id="rId1" Type="http://schemas.openxmlformats.org/officeDocument/2006/relationships/slideLayout" Target="../slideLayouts/slideLayout66.xml"/><Relationship Id="rId2" Type="http://schemas.openxmlformats.org/officeDocument/2006/relationships/slideLayout" Target="../slideLayouts/slideLayout67.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theme" Target="../theme/theme21.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71.xml"/><Relationship Id="rId2" Type="http://schemas.openxmlformats.org/officeDocument/2006/relationships/slideLayout" Target="../slideLayouts/slideLayout72.xml"/></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4" Type="http://schemas.openxmlformats.org/officeDocument/2006/relationships/image" Target="../media/image9.png"/><Relationship Id="rId5" Type="http://schemas.microsoft.com/office/2007/relationships/hdphoto" Target="../media/hdphoto3.wdp"/><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75.xml"/><Relationship Id="rId2" Type="http://schemas.openxmlformats.org/officeDocument/2006/relationships/slideLayout" Target="../slideLayouts/slideLayout76.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theme" Target="../theme/theme23.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77.xml"/><Relationship Id="rId2" Type="http://schemas.openxmlformats.org/officeDocument/2006/relationships/slideLayout" Target="../slideLayouts/slideLayout78.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3.wdp"/><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81.xml"/><Relationship Id="rId2"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theme" Target="../theme/theme25.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82.xml"/><Relationship Id="rId2" Type="http://schemas.openxmlformats.org/officeDocument/2006/relationships/slideLayout" Target="../slideLayouts/slideLayout8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theme" Target="../theme/theme3.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7.png"/><Relationship Id="rId5" Type="http://schemas.microsoft.com/office/2007/relationships/hdphoto" Target="../media/hdphoto1.wdp"/><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5.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theme" Target="../theme/theme6.xml"/><Relationship Id="rId7" Type="http://schemas.openxmlformats.org/officeDocument/2006/relationships/image" Target="../media/image5.png"/><Relationship Id="rId8" Type="http://schemas.openxmlformats.org/officeDocument/2006/relationships/image" Target="../media/image3.pn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2.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theme" Target="../theme/theme8.xml"/><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theme" Target="../theme/theme9.xml"/><Relationship Id="rId7" Type="http://schemas.openxmlformats.org/officeDocument/2006/relationships/image" Target="../media/image5.png"/><Relationship Id="rId8" Type="http://schemas.openxmlformats.org/officeDocument/2006/relationships/image" Target="../media/image3.png"/><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circle_background-01-01.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11" name="Picture 10" descr="step_into_NHS_P_PP_icons_words_kids_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5906" y="94826"/>
            <a:ext cx="3352188" cy="1741941"/>
          </a:xfrm>
          <a:prstGeom prst="rect">
            <a:avLst/>
          </a:prstGeom>
        </p:spPr>
      </p:pic>
      <p:pic>
        <p:nvPicPr>
          <p:cNvPr id="6" name="Picture 5"/>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1375570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rcle_background-01-01.png"/>
          <p:cNvPicPr>
            <a:picLocks noChangeAspect="1"/>
          </p:cNvPicPr>
          <p:nvPr userDrawn="1"/>
        </p:nvPicPr>
        <p:blipFill>
          <a:blip r:embed="rId3" cstate="print">
            <a:alphaModFix amt="49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8" name="Picture 7" descr="step_into_NHS_P_PP_icons_words_kids_2.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5906" y="94826"/>
            <a:ext cx="3352188" cy="1741941"/>
          </a:xfrm>
          <a:prstGeom prst="rect">
            <a:avLst/>
          </a:prstGeom>
        </p:spPr>
      </p:pic>
      <p:pic>
        <p:nvPicPr>
          <p:cNvPr id="5" name="Picture 4"/>
          <p:cNvPicPr>
            <a:picLocks noChangeAspect="1"/>
          </p:cNvPicPr>
          <p:nvPr userDrawn="1"/>
        </p:nvPicPr>
        <p:blipFill>
          <a:blip r:embed="rId5"/>
          <a:stretch>
            <a:fillRect/>
          </a:stretch>
        </p:blipFill>
        <p:spPr>
          <a:xfrm>
            <a:off x="7884368" y="188640"/>
            <a:ext cx="864096" cy="864096"/>
          </a:xfrm>
          <a:prstGeom prst="rect">
            <a:avLst/>
          </a:prstGeom>
        </p:spPr>
      </p:pic>
    </p:spTree>
    <p:extLst>
      <p:ext uri="{BB962C8B-B14F-4D97-AF65-F5344CB8AC3E}">
        <p14:creationId xmlns:p14="http://schemas.microsoft.com/office/powerpoint/2010/main" val="1392049843"/>
      </p:ext>
    </p:extLst>
  </p:cSld>
  <p:clrMap bg1="lt1" tx1="dk1" bg2="lt2" tx2="dk2" accent1="accent1" accent2="accent2" accent3="accent3" accent4="accent4" accent5="accent5" accent6="accent6" hlink="hlink" folHlink="folHlink"/>
  <p:sldLayoutIdLst>
    <p:sldLayoutId id="214748371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9144001" cy="1465459"/>
          </a:xfrm>
          <a:prstGeom prst="rect">
            <a:avLst/>
          </a:prstGeom>
          <a:gradFill>
            <a:gsLst>
              <a:gs pos="100000">
                <a:schemeClr val="accent5"/>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 Placeholder 2"/>
          <p:cNvSpPr>
            <a:spLocks noGrp="1"/>
          </p:cNvSpPr>
          <p:nvPr>
            <p:ph type="body" idx="1"/>
          </p:nvPr>
        </p:nvSpPr>
        <p:spPr>
          <a:xfrm>
            <a:off x="457200" y="1814379"/>
            <a:ext cx="8229600" cy="438424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a:t>
            </a:r>
          </a:p>
        </p:txBody>
      </p:sp>
      <p:pic>
        <p:nvPicPr>
          <p:cNvPr id="9" name="Picture 8" descr="step_into_NHS_P_PP_icons_words_kids.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6" name="Picture 5"/>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25730155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9144001" cy="1465459"/>
          </a:xfrm>
          <a:prstGeom prst="rect">
            <a:avLst/>
          </a:prstGeom>
          <a:gradFill>
            <a:gsLst>
              <a:gs pos="100000">
                <a:schemeClr val="accent2"/>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 Placeholder 2"/>
          <p:cNvSpPr>
            <a:spLocks noGrp="1"/>
          </p:cNvSpPr>
          <p:nvPr>
            <p:ph type="body" idx="1"/>
          </p:nvPr>
        </p:nvSpPr>
        <p:spPr>
          <a:xfrm>
            <a:off x="457200" y="1814379"/>
            <a:ext cx="8229600" cy="438424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a:t>
            </a:r>
          </a:p>
        </p:txBody>
      </p:sp>
      <p:pic>
        <p:nvPicPr>
          <p:cNvPr id="9" name="Picture 8" descr="step_into_NHS_P_PP_icons_words_kids.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6" name="Picture 5"/>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16971120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800" kern="1200">
          <a:solidFill>
            <a:schemeClr val="tx1"/>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62807" y="0"/>
            <a:ext cx="9220763" cy="6915572"/>
          </a:xfrm>
          <a:prstGeom prst="rect">
            <a:avLst/>
          </a:prstGeom>
          <a:gradFill>
            <a:gsLst>
              <a:gs pos="21000">
                <a:schemeClr val="accent2"/>
              </a:gs>
              <a:gs pos="100000">
                <a:schemeClr val="accent2">
                  <a:lumMod val="40000"/>
                  <a:lumOff val="6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descr="step_into_NHS_P_PP_icons_words_kids.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5" name="Picture 4"/>
          <p:cNvPicPr>
            <a:picLocks noChangeAspect="1"/>
          </p:cNvPicPr>
          <p:nvPr userDrawn="1"/>
        </p:nvPicPr>
        <p:blipFill>
          <a:blip r:embed="rId8"/>
          <a:stretch>
            <a:fillRect/>
          </a:stretch>
        </p:blipFill>
        <p:spPr>
          <a:xfrm>
            <a:off x="7884368" y="188640"/>
            <a:ext cx="864096" cy="864096"/>
          </a:xfrm>
          <a:prstGeom prst="rect">
            <a:avLst/>
          </a:prstGeom>
        </p:spPr>
      </p:pic>
    </p:spTree>
    <p:extLst>
      <p:ext uri="{BB962C8B-B14F-4D97-AF65-F5344CB8AC3E}">
        <p14:creationId xmlns:p14="http://schemas.microsoft.com/office/powerpoint/2010/main" val="41373976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9144001" cy="1465459"/>
          </a:xfrm>
          <a:prstGeom prst="rect">
            <a:avLst/>
          </a:prstGeom>
          <a:gradFill>
            <a:gsLst>
              <a:gs pos="100000">
                <a:schemeClr val="accent2"/>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 Placeholder 2"/>
          <p:cNvSpPr>
            <a:spLocks noGrp="1"/>
          </p:cNvSpPr>
          <p:nvPr>
            <p:ph type="body" idx="1"/>
          </p:nvPr>
        </p:nvSpPr>
        <p:spPr>
          <a:xfrm>
            <a:off x="457200" y="1814379"/>
            <a:ext cx="8229600" cy="438424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a:t>
            </a:r>
          </a:p>
        </p:txBody>
      </p:sp>
      <p:pic>
        <p:nvPicPr>
          <p:cNvPr id="9" name="Picture 8" descr="step_into_NHS_P_PP_icons_words_kids.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6" name="Picture 5"/>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1697112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800" kern="1200">
          <a:solidFill>
            <a:schemeClr val="tx1"/>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rcle_background-01-01.png"/>
          <p:cNvPicPr>
            <a:picLocks noChangeAspect="1"/>
          </p:cNvPicPr>
          <p:nvPr userDrawn="1"/>
        </p:nvPicPr>
        <p:blipFill>
          <a:blip r:embed="rId4" cstate="print">
            <a:duotone>
              <a:schemeClr val="accent6">
                <a:shade val="45000"/>
                <a:satMod val="135000"/>
              </a:schemeClr>
              <a:prstClr val="white"/>
            </a:duotone>
            <a:alphaModFix/>
            <a:extLst>
              <a:ext uri="{BEBA8EAE-BF5A-486C-A8C5-ECC9F3942E4B}">
                <a14:imgProps xmlns:a14="http://schemas.microsoft.com/office/drawing/2010/main">
                  <a14:imgLayer r:embed="rId5">
                    <a14:imgEffect>
                      <a14:saturation sat="400000"/>
                    </a14:imgEffect>
                    <a14:imgEffect>
                      <a14:brightnessContrast bright="-33000" contrast="74000"/>
                    </a14:imgEffect>
                  </a14:imgLayer>
                </a14:imgProps>
              </a:ex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8" name="Picture 7" descr="step_into_NHS_P_PP_icons_words_kids_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5906" y="94826"/>
            <a:ext cx="3352188" cy="1741941"/>
          </a:xfrm>
          <a:prstGeom prst="rect">
            <a:avLst/>
          </a:prstGeom>
        </p:spPr>
      </p:pic>
      <p:pic>
        <p:nvPicPr>
          <p:cNvPr id="5" name="Picture 4"/>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3809329453"/>
      </p:ext>
    </p:extLst>
  </p:cSld>
  <p:clrMap bg1="lt1" tx1="dk1" bg2="lt2" tx2="dk2" accent1="accent1" accent2="accent2" accent3="accent3" accent4="accent4" accent5="accent5" accent6="accent6" hlink="hlink" folHlink="folHlink"/>
  <p:sldLayoutIdLst>
    <p:sldLayoutId id="2147483738" r:id="rId1"/>
    <p:sldLayoutId id="214748373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9144001" cy="1465459"/>
          </a:xfrm>
          <a:prstGeom prst="rect">
            <a:avLst/>
          </a:prstGeom>
          <a:gradFill>
            <a:gsLst>
              <a:gs pos="100000">
                <a:schemeClr val="accent2"/>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 Placeholder 2"/>
          <p:cNvSpPr>
            <a:spLocks noGrp="1"/>
          </p:cNvSpPr>
          <p:nvPr>
            <p:ph type="body" idx="1"/>
          </p:nvPr>
        </p:nvSpPr>
        <p:spPr>
          <a:xfrm>
            <a:off x="457200" y="1814379"/>
            <a:ext cx="8229600" cy="438424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a:t>
            </a:r>
          </a:p>
        </p:txBody>
      </p:sp>
      <p:pic>
        <p:nvPicPr>
          <p:cNvPr id="9" name="Picture 8" descr="step_into_NHS_P_PP_icons_words_kids.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6" name="Picture 5"/>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16971120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800" kern="1200">
          <a:solidFill>
            <a:schemeClr val="tx1"/>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62807" y="0"/>
            <a:ext cx="9220763" cy="6915572"/>
          </a:xfrm>
          <a:prstGeom prst="rect">
            <a:avLst/>
          </a:prstGeom>
          <a:gradFill>
            <a:gsLst>
              <a:gs pos="21000">
                <a:schemeClr val="accent2"/>
              </a:gs>
              <a:gs pos="100000">
                <a:schemeClr val="accent2">
                  <a:lumMod val="40000"/>
                  <a:lumOff val="6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descr="step_into_NHS_P_PP_icons_words_kids.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5" name="Picture 4"/>
          <p:cNvPicPr>
            <a:picLocks noChangeAspect="1"/>
          </p:cNvPicPr>
          <p:nvPr userDrawn="1"/>
        </p:nvPicPr>
        <p:blipFill>
          <a:blip r:embed="rId8"/>
          <a:stretch>
            <a:fillRect/>
          </a:stretch>
        </p:blipFill>
        <p:spPr>
          <a:xfrm>
            <a:off x="7884368" y="188640"/>
            <a:ext cx="864096" cy="864096"/>
          </a:xfrm>
          <a:prstGeom prst="rect">
            <a:avLst/>
          </a:prstGeom>
        </p:spPr>
      </p:pic>
    </p:spTree>
    <p:extLst>
      <p:ext uri="{BB962C8B-B14F-4D97-AF65-F5344CB8AC3E}">
        <p14:creationId xmlns:p14="http://schemas.microsoft.com/office/powerpoint/2010/main" val="413739769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circle_background-01-01.png"/>
          <p:cNvPicPr>
            <a:picLocks noChangeAspect="1"/>
          </p:cNvPicPr>
          <p:nvPr userDrawn="1"/>
        </p:nvPicPr>
        <p:blipFill>
          <a:blip r:embed="rId3" cstate="print">
            <a:alphaModFix amt="4900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13" name="Picture 12" descr="step_into_NHS_P_PP_icons_words_kids_2.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5906" y="94826"/>
            <a:ext cx="3352188" cy="1741941"/>
          </a:xfrm>
          <a:prstGeom prst="rect">
            <a:avLst/>
          </a:prstGeom>
        </p:spPr>
      </p:pic>
      <p:pic>
        <p:nvPicPr>
          <p:cNvPr id="5" name="Picture 4"/>
          <p:cNvPicPr>
            <a:picLocks noChangeAspect="1"/>
          </p:cNvPicPr>
          <p:nvPr userDrawn="1"/>
        </p:nvPicPr>
        <p:blipFill>
          <a:blip r:embed="rId5"/>
          <a:stretch>
            <a:fillRect/>
          </a:stretch>
        </p:blipFill>
        <p:spPr>
          <a:xfrm>
            <a:off x="7884368" y="188640"/>
            <a:ext cx="864096" cy="864096"/>
          </a:xfrm>
          <a:prstGeom prst="rect">
            <a:avLst/>
          </a:prstGeom>
        </p:spPr>
      </p:pic>
    </p:spTree>
    <p:extLst>
      <p:ext uri="{BB962C8B-B14F-4D97-AF65-F5344CB8AC3E}">
        <p14:creationId xmlns:p14="http://schemas.microsoft.com/office/powerpoint/2010/main" val="1637410658"/>
      </p:ext>
    </p:extLst>
  </p:cSld>
  <p:clrMap bg1="lt1" tx1="dk1" bg2="lt2" tx2="dk2" accent1="accent1" accent2="accent2" accent3="accent3" accent4="accent4" accent5="accent5" accent6="accent6" hlink="hlink" folHlink="folHlink"/>
  <p:sldLayoutIdLst>
    <p:sldLayoutId id="214748375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9144001" cy="1465459"/>
          </a:xfrm>
          <a:prstGeom prst="rect">
            <a:avLst/>
          </a:prstGeom>
          <a:gradFill>
            <a:gsLst>
              <a:gs pos="100000">
                <a:srgbClr val="DA182A"/>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 Placeholder 2"/>
          <p:cNvSpPr>
            <a:spLocks noGrp="1"/>
          </p:cNvSpPr>
          <p:nvPr>
            <p:ph type="body" idx="1"/>
          </p:nvPr>
        </p:nvSpPr>
        <p:spPr>
          <a:xfrm>
            <a:off x="457200" y="1814379"/>
            <a:ext cx="8229600" cy="438424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a:t>
            </a:r>
          </a:p>
        </p:txBody>
      </p:sp>
      <p:pic>
        <p:nvPicPr>
          <p:cNvPr id="9" name="Picture 8" descr="step_into_NHS_P_PP_icons_words_kids.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6" name="Picture 5"/>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123972990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circle_background-01-01.png"/>
          <p:cNvPicPr>
            <a:picLocks noChangeAspect="1"/>
          </p:cNvPicPr>
          <p:nvPr userDrawn="1"/>
        </p:nvPicPr>
        <p:blipFill>
          <a:blip r:embed="rId5" cstate="print">
            <a:alphaModFix amt="49000"/>
            <a:extLs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11" name="Picture 10" descr="step_into_NHS_P_PP_icons_words_kids_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5906" y="94826"/>
            <a:ext cx="3352188" cy="1741941"/>
          </a:xfrm>
          <a:prstGeom prst="rect">
            <a:avLst/>
          </a:prstGeom>
        </p:spPr>
      </p:pic>
      <p:pic>
        <p:nvPicPr>
          <p:cNvPr id="6" name="Picture 5"/>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11892299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2807" y="0"/>
            <a:ext cx="9220763" cy="6915572"/>
          </a:xfrm>
          <a:prstGeom prst="rect">
            <a:avLst/>
          </a:prstGeom>
          <a:gradFill flip="none" rotWithShape="1">
            <a:gsLst>
              <a:gs pos="0">
                <a:srgbClr val="DA182A"/>
              </a:gs>
              <a:gs pos="100000">
                <a:srgbClr val="EA9B8D"/>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8" name="Picture 7" descr="step_into_NHS_P_PP_icons_words_kids.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5" name="Picture 4"/>
          <p:cNvPicPr>
            <a:picLocks noChangeAspect="1"/>
          </p:cNvPicPr>
          <p:nvPr userDrawn="1"/>
        </p:nvPicPr>
        <p:blipFill>
          <a:blip r:embed="rId8"/>
          <a:stretch>
            <a:fillRect/>
          </a:stretch>
        </p:blipFill>
        <p:spPr>
          <a:xfrm>
            <a:off x="7884368" y="188640"/>
            <a:ext cx="864096" cy="864096"/>
          </a:xfrm>
          <a:prstGeom prst="rect">
            <a:avLst/>
          </a:prstGeom>
        </p:spPr>
      </p:pic>
    </p:spTree>
    <p:extLst>
      <p:ext uri="{BB962C8B-B14F-4D97-AF65-F5344CB8AC3E}">
        <p14:creationId xmlns:p14="http://schemas.microsoft.com/office/powerpoint/2010/main" val="85949789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9144001" cy="1465459"/>
          </a:xfrm>
          <a:prstGeom prst="rect">
            <a:avLst/>
          </a:prstGeom>
          <a:gradFill>
            <a:gsLst>
              <a:gs pos="100000">
                <a:srgbClr val="DA182A"/>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 Placeholder 2"/>
          <p:cNvSpPr>
            <a:spLocks noGrp="1"/>
          </p:cNvSpPr>
          <p:nvPr>
            <p:ph type="body" idx="1"/>
          </p:nvPr>
        </p:nvSpPr>
        <p:spPr>
          <a:xfrm>
            <a:off x="457200" y="1814379"/>
            <a:ext cx="8229600" cy="438424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a:t>
            </a:r>
          </a:p>
        </p:txBody>
      </p:sp>
      <p:pic>
        <p:nvPicPr>
          <p:cNvPr id="9" name="Picture 8" descr="step_into_NHS_P_PP_icons_words_kids.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6" name="Picture 5"/>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123972990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rcle_background-01-01.png"/>
          <p:cNvPicPr>
            <a:picLocks noChangeAspect="1"/>
          </p:cNvPicPr>
          <p:nvPr userDrawn="1"/>
        </p:nvPicPr>
        <p:blipFill>
          <a:blip r:embed="rId4" cstate="print">
            <a:duotone>
              <a:prstClr val="black"/>
              <a:srgbClr val="DA182A">
                <a:tint val="45000"/>
                <a:satMod val="400000"/>
              </a:srgbClr>
            </a:duotone>
            <a:extLst>
              <a:ext uri="{BEBA8EAE-BF5A-486C-A8C5-ECC9F3942E4B}">
                <a14:imgProps xmlns:a14="http://schemas.microsoft.com/office/drawing/2010/main">
                  <a14:imgLayer r:embed="rId5">
                    <a14:imgEffect>
                      <a14:colorTemperature colorTemp="4700"/>
                    </a14:imgEffect>
                    <a14:imgEffect>
                      <a14:saturation sat="222000"/>
                    </a14:imgEffect>
                    <a14:imgEffect>
                      <a14:brightnessContrast bright="13000"/>
                    </a14:imgEffect>
                  </a14:imgLayer>
                </a14:imgProps>
              </a:ex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8" name="Picture 7" descr="step_into_NHS_P_PP_icons_words_kids_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5906" y="94826"/>
            <a:ext cx="3352188" cy="1741941"/>
          </a:xfrm>
          <a:prstGeom prst="rect">
            <a:avLst/>
          </a:prstGeom>
        </p:spPr>
      </p:pic>
      <p:pic>
        <p:nvPicPr>
          <p:cNvPr id="5" name="Picture 4"/>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2983687468"/>
      </p:ext>
    </p:extLst>
  </p:cSld>
  <p:clrMap bg1="lt1" tx1="dk1" bg2="lt2" tx2="dk2" accent1="accent1" accent2="accent2" accent3="accent3" accent4="accent4" accent5="accent5" accent6="accent6" hlink="hlink" folHlink="folHlink"/>
  <p:sldLayoutIdLst>
    <p:sldLayoutId id="2147483770" r:id="rId1"/>
    <p:sldLayoutId id="214748377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9144001" cy="1465459"/>
          </a:xfrm>
          <a:prstGeom prst="rect">
            <a:avLst/>
          </a:prstGeom>
          <a:gradFill>
            <a:gsLst>
              <a:gs pos="100000">
                <a:srgbClr val="DA182A"/>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 Placeholder 2"/>
          <p:cNvSpPr>
            <a:spLocks noGrp="1"/>
          </p:cNvSpPr>
          <p:nvPr>
            <p:ph type="body" idx="1"/>
          </p:nvPr>
        </p:nvSpPr>
        <p:spPr>
          <a:xfrm>
            <a:off x="457200" y="1814379"/>
            <a:ext cx="8229600" cy="438424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a:t>
            </a:r>
          </a:p>
        </p:txBody>
      </p:sp>
      <p:pic>
        <p:nvPicPr>
          <p:cNvPr id="9" name="Picture 8" descr="step_into_NHS_P_PP_icons_words_kids.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6" name="Picture 5"/>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123972990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ircle_background-01-01.png"/>
          <p:cNvPicPr>
            <a:picLocks noChangeAspect="1"/>
          </p:cNvPicPr>
          <p:nvPr userDrawn="1"/>
        </p:nvPicPr>
        <p:blipFill>
          <a:blip r:embed="rId3" cstate="print">
            <a:clrChange>
              <a:clrFrom>
                <a:srgbClr val="DC959A"/>
              </a:clrFrom>
              <a:clrTo>
                <a:srgbClr val="DC959A">
                  <a:alpha val="0"/>
                </a:srgbClr>
              </a:clrTo>
            </a:clrChange>
            <a:duotone>
              <a:prstClr val="black"/>
              <a:srgbClr val="DA182A">
                <a:tint val="45000"/>
                <a:satMod val="400000"/>
              </a:srgbClr>
            </a:duotone>
            <a:alphaModFix amt="25000"/>
            <a:extLst>
              <a:ext uri="{BEBA8EAE-BF5A-486C-A8C5-ECC9F3942E4B}">
                <a14:imgProps xmlns:a14="http://schemas.microsoft.com/office/drawing/2010/main">
                  <a14:imgLayer r:embed="rId4">
                    <a14:imgEffect>
                      <a14:colorTemperature colorTemp="4700"/>
                    </a14:imgEffect>
                    <a14:imgEffect>
                      <a14:saturation sat="222000"/>
                    </a14:imgEffect>
                    <a14:imgEffect>
                      <a14:brightnessContrast bright="-7000" contrast="54000"/>
                    </a14:imgEffect>
                  </a14:imgLayer>
                </a14:imgProps>
              </a:ex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8" name="Picture 7" descr="step_into_NHS_P_PP_icons_words_kids_2.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95906" y="94826"/>
            <a:ext cx="3352188" cy="1741941"/>
          </a:xfrm>
          <a:prstGeom prst="rect">
            <a:avLst/>
          </a:prstGeom>
        </p:spPr>
      </p:pic>
      <p:pic>
        <p:nvPicPr>
          <p:cNvPr id="5" name="Picture 4"/>
          <p:cNvPicPr>
            <a:picLocks noChangeAspect="1"/>
          </p:cNvPicPr>
          <p:nvPr userDrawn="1"/>
        </p:nvPicPr>
        <p:blipFill>
          <a:blip r:embed="rId6"/>
          <a:stretch>
            <a:fillRect/>
          </a:stretch>
        </p:blipFill>
        <p:spPr>
          <a:xfrm>
            <a:off x="7884368" y="188640"/>
            <a:ext cx="864096" cy="864096"/>
          </a:xfrm>
          <a:prstGeom prst="rect">
            <a:avLst/>
          </a:prstGeom>
        </p:spPr>
      </p:pic>
    </p:spTree>
    <p:extLst>
      <p:ext uri="{BB962C8B-B14F-4D97-AF65-F5344CB8AC3E}">
        <p14:creationId xmlns:p14="http://schemas.microsoft.com/office/powerpoint/2010/main" val="671937765"/>
      </p:ext>
    </p:extLst>
  </p:cSld>
  <p:clrMap bg1="lt1" tx1="dk1" bg2="lt2" tx2="dk2" accent1="accent1" accent2="accent2" accent3="accent3" accent4="accent4" accent5="accent5" accent6="accent6" hlink="hlink" folHlink="folHlink"/>
  <p:sldLayoutIdLst>
    <p:sldLayoutId id="214748377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9144001" cy="1465459"/>
          </a:xfrm>
          <a:prstGeom prst="rect">
            <a:avLst/>
          </a:prstGeom>
          <a:gradFill>
            <a:gsLst>
              <a:gs pos="100000">
                <a:schemeClr val="accent5"/>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 Placeholder 2"/>
          <p:cNvSpPr>
            <a:spLocks noGrp="1"/>
          </p:cNvSpPr>
          <p:nvPr>
            <p:ph type="body" idx="1"/>
          </p:nvPr>
        </p:nvSpPr>
        <p:spPr>
          <a:xfrm>
            <a:off x="457200" y="1814379"/>
            <a:ext cx="8229600" cy="438424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a:t>
            </a:r>
          </a:p>
        </p:txBody>
      </p:sp>
      <p:pic>
        <p:nvPicPr>
          <p:cNvPr id="9" name="Picture 8" descr="step_into_NHS_P_PP_icons_words_kids.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6" name="Picture 5"/>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25730155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9144001" cy="1465459"/>
          </a:xfrm>
          <a:prstGeom prst="rect">
            <a:avLst/>
          </a:prstGeom>
          <a:gradFill>
            <a:gsLst>
              <a:gs pos="100000">
                <a:schemeClr val="accent5"/>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 Placeholder 2"/>
          <p:cNvSpPr>
            <a:spLocks noGrp="1"/>
          </p:cNvSpPr>
          <p:nvPr>
            <p:ph type="body" idx="1"/>
          </p:nvPr>
        </p:nvSpPr>
        <p:spPr>
          <a:xfrm>
            <a:off x="457200" y="1814379"/>
            <a:ext cx="8229600" cy="438424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a:t>
            </a:r>
          </a:p>
        </p:txBody>
      </p:sp>
      <p:pic>
        <p:nvPicPr>
          <p:cNvPr id="9" name="Picture 8" descr="step_into_NHS_P_PP_icons_words_kids.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6" name="Picture 5"/>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25730155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rcle_background-01-01.png"/>
          <p:cNvPicPr>
            <a:picLocks noChangeAspect="1"/>
          </p:cNvPicPr>
          <p:nvPr userDrawn="1"/>
        </p:nvPicPr>
        <p:blipFill>
          <a:blip r:embed="rId4" cstate="print">
            <a:duotone>
              <a:prstClr val="black"/>
              <a:srgbClr val="C04592">
                <a:tint val="45000"/>
                <a:satMod val="400000"/>
              </a:srgbClr>
            </a:duoton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8" name="Picture 7" descr="step_into_NHS_P_PP_icons_words_kids_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5906" y="94826"/>
            <a:ext cx="3352188" cy="1741941"/>
          </a:xfrm>
          <a:prstGeom prst="rect">
            <a:avLst/>
          </a:prstGeom>
        </p:spPr>
      </p:pic>
      <p:pic>
        <p:nvPicPr>
          <p:cNvPr id="5" name="Picture 4"/>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3217538071"/>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9144001" cy="1465459"/>
          </a:xfrm>
          <a:prstGeom prst="rect">
            <a:avLst/>
          </a:prstGeom>
          <a:gradFill>
            <a:gsLst>
              <a:gs pos="100000">
                <a:schemeClr val="accent5"/>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 Placeholder 2"/>
          <p:cNvSpPr>
            <a:spLocks noGrp="1"/>
          </p:cNvSpPr>
          <p:nvPr>
            <p:ph type="body" idx="1"/>
          </p:nvPr>
        </p:nvSpPr>
        <p:spPr>
          <a:xfrm>
            <a:off x="457200" y="1814379"/>
            <a:ext cx="8229600" cy="438424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a:t>
            </a:r>
          </a:p>
        </p:txBody>
      </p:sp>
      <p:pic>
        <p:nvPicPr>
          <p:cNvPr id="9" name="Picture 8" descr="step_into_NHS_P_PP_icons_words_kids.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6" name="Picture 5"/>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2573015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2807" y="0"/>
            <a:ext cx="9220763" cy="6915572"/>
          </a:xfrm>
          <a:prstGeom prst="rect">
            <a:avLst/>
          </a:prstGeom>
          <a:gradFill>
            <a:gsLst>
              <a:gs pos="21000">
                <a:schemeClr val="accent5"/>
              </a:gs>
              <a:gs pos="100000">
                <a:schemeClr val="accent5">
                  <a:lumMod val="40000"/>
                  <a:lumOff val="6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8" name="Picture 7" descr="step_into_NHS_P_PP_icons_words_kids.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5" name="Picture 4"/>
          <p:cNvPicPr>
            <a:picLocks noChangeAspect="1"/>
          </p:cNvPicPr>
          <p:nvPr userDrawn="1"/>
        </p:nvPicPr>
        <p:blipFill>
          <a:blip r:embed="rId8"/>
          <a:stretch>
            <a:fillRect/>
          </a:stretch>
        </p:blipFill>
        <p:spPr>
          <a:xfrm>
            <a:off x="7884368" y="188640"/>
            <a:ext cx="864096" cy="864096"/>
          </a:xfrm>
          <a:prstGeom prst="rect">
            <a:avLst/>
          </a:prstGeom>
        </p:spPr>
      </p:pic>
    </p:spTree>
    <p:extLst>
      <p:ext uri="{BB962C8B-B14F-4D97-AF65-F5344CB8AC3E}">
        <p14:creationId xmlns:p14="http://schemas.microsoft.com/office/powerpoint/2010/main" val="92274222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rcle_background-01-01.png"/>
          <p:cNvPicPr>
            <a:picLocks noChangeAspect="1"/>
          </p:cNvPicPr>
          <p:nvPr userDrawn="1"/>
        </p:nvPicPr>
        <p:blipFill>
          <a:blip r:embed="rId3" cstate="print">
            <a:alphaModFix amt="49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8" name="Picture 7" descr="step_into_NHS_P_PP_icons_words_kids_2.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5906" y="94826"/>
            <a:ext cx="3352188" cy="1741941"/>
          </a:xfrm>
          <a:prstGeom prst="rect">
            <a:avLst/>
          </a:prstGeom>
        </p:spPr>
      </p:pic>
      <p:pic>
        <p:nvPicPr>
          <p:cNvPr id="5" name="Picture 4"/>
          <p:cNvPicPr>
            <a:picLocks noChangeAspect="1"/>
          </p:cNvPicPr>
          <p:nvPr userDrawn="1"/>
        </p:nvPicPr>
        <p:blipFill>
          <a:blip r:embed="rId5"/>
          <a:stretch>
            <a:fillRect/>
          </a:stretch>
        </p:blipFill>
        <p:spPr>
          <a:xfrm>
            <a:off x="7884368" y="188640"/>
            <a:ext cx="864096" cy="864096"/>
          </a:xfrm>
          <a:prstGeom prst="rect">
            <a:avLst/>
          </a:prstGeom>
        </p:spPr>
      </p:pic>
    </p:spTree>
    <p:extLst>
      <p:ext uri="{BB962C8B-B14F-4D97-AF65-F5344CB8AC3E}">
        <p14:creationId xmlns:p14="http://schemas.microsoft.com/office/powerpoint/2010/main" val="1392049843"/>
      </p:ext>
    </p:extLst>
  </p:cSld>
  <p:clrMap bg1="lt1" tx1="dk1" bg2="lt2" tx2="dk2" accent1="accent1" accent2="accent2" accent3="accent3" accent4="accent4" accent5="accent5" accent6="accent6" hlink="hlink" folHlink="folHlink"/>
  <p:sldLayoutIdLst>
    <p:sldLayoutId id="214748370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9144001" cy="1465459"/>
          </a:xfrm>
          <a:prstGeom prst="rect">
            <a:avLst/>
          </a:prstGeom>
          <a:gradFill>
            <a:gsLst>
              <a:gs pos="100000">
                <a:schemeClr val="accent5"/>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 Placeholder 2"/>
          <p:cNvSpPr>
            <a:spLocks noGrp="1"/>
          </p:cNvSpPr>
          <p:nvPr>
            <p:ph type="body" idx="1"/>
          </p:nvPr>
        </p:nvSpPr>
        <p:spPr>
          <a:xfrm>
            <a:off x="457200" y="1814379"/>
            <a:ext cx="8229600" cy="438424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EC6621"/>
              </a:buClr>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AE6BA8"/>
              </a:buClr>
              <a:buSzTx/>
              <a:buFont typeface="Arial"/>
              <a:buChar char="•"/>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FFD930"/>
              </a:buClr>
              <a:buSzTx/>
              <a:buFont typeface="Arial"/>
              <a:buChar char="–"/>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Fourth </a:t>
            </a:r>
          </a:p>
        </p:txBody>
      </p:sp>
      <p:pic>
        <p:nvPicPr>
          <p:cNvPr id="9" name="Picture 8" descr="step_into_NHS_P_PP_icons_words_kids.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6" name="Picture 5"/>
          <p:cNvPicPr>
            <a:picLocks noChangeAspect="1"/>
          </p:cNvPicPr>
          <p:nvPr userDrawn="1"/>
        </p:nvPicPr>
        <p:blipFill>
          <a:blip r:embed="rId7"/>
          <a:stretch>
            <a:fillRect/>
          </a:stretch>
        </p:blipFill>
        <p:spPr>
          <a:xfrm>
            <a:off x="7884368" y="188640"/>
            <a:ext cx="864096" cy="864096"/>
          </a:xfrm>
          <a:prstGeom prst="rect">
            <a:avLst/>
          </a:prstGeom>
        </p:spPr>
      </p:pic>
    </p:spTree>
    <p:extLst>
      <p:ext uri="{BB962C8B-B14F-4D97-AF65-F5344CB8AC3E}">
        <p14:creationId xmlns:p14="http://schemas.microsoft.com/office/powerpoint/2010/main" val="25730155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2807" y="0"/>
            <a:ext cx="9220763" cy="6915572"/>
          </a:xfrm>
          <a:prstGeom prst="rect">
            <a:avLst/>
          </a:prstGeom>
          <a:gradFill>
            <a:gsLst>
              <a:gs pos="21000">
                <a:schemeClr val="accent5"/>
              </a:gs>
              <a:gs pos="100000">
                <a:schemeClr val="accent5">
                  <a:lumMod val="40000"/>
                  <a:lumOff val="6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8" name="Picture 7" descr="step_into_NHS_P_PP_icons_words_kids.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78" y="65694"/>
            <a:ext cx="2371246" cy="1302068"/>
          </a:xfrm>
          <a:prstGeom prst="rect">
            <a:avLst/>
          </a:prstGeom>
        </p:spPr>
      </p:pic>
      <p:pic>
        <p:nvPicPr>
          <p:cNvPr id="5" name="Picture 4"/>
          <p:cNvPicPr>
            <a:picLocks noChangeAspect="1"/>
          </p:cNvPicPr>
          <p:nvPr userDrawn="1"/>
        </p:nvPicPr>
        <p:blipFill>
          <a:blip r:embed="rId8"/>
          <a:stretch>
            <a:fillRect/>
          </a:stretch>
        </p:blipFill>
        <p:spPr>
          <a:xfrm>
            <a:off x="7884368" y="188640"/>
            <a:ext cx="864096" cy="864096"/>
          </a:xfrm>
          <a:prstGeom prst="rect">
            <a:avLst/>
          </a:prstGeom>
        </p:spPr>
      </p:pic>
    </p:spTree>
    <p:extLst>
      <p:ext uri="{BB962C8B-B14F-4D97-AF65-F5344CB8AC3E}">
        <p14:creationId xmlns:p14="http://schemas.microsoft.com/office/powerpoint/2010/main" val="9227422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5.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65.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65.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65.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18.png"/><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80.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18.pn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65.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19550"/>
            <a:ext cx="7772400" cy="2105594"/>
          </a:xfrm>
        </p:spPr>
        <p:txBody>
          <a:bodyPr/>
          <a:lstStyle/>
          <a:p>
            <a:r>
              <a:rPr lang="en-US" dirty="0" smtClean="0">
                <a:latin typeface="Arial" pitchFamily="34" charset="0"/>
                <a:cs typeface="Arial" pitchFamily="34" charset="0"/>
              </a:rPr>
              <a:t>Step forward into the NHS</a:t>
            </a:r>
            <a:endParaRPr lang="en-US" dirty="0">
              <a:latin typeface="Arial" pitchFamily="34" charset="0"/>
              <a:cs typeface="Arial" pitchFamily="34" charset="0"/>
            </a:endParaRPr>
          </a:p>
        </p:txBody>
      </p:sp>
    </p:spTree>
    <p:extLst>
      <p:ext uri="{BB962C8B-B14F-4D97-AF65-F5344CB8AC3E}">
        <p14:creationId xmlns:p14="http://schemas.microsoft.com/office/powerpoint/2010/main" val="3413614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6477000"/>
            <a:ext cx="5042647" cy="381000"/>
          </a:xfrm>
          <a:prstGeom prst="rect">
            <a:avLst/>
          </a:prstGeom>
          <a:gradFill>
            <a:gsLst>
              <a:gs pos="0">
                <a:srgbClr val="DA182A"/>
              </a:gs>
              <a:gs pos="100000">
                <a:srgbClr val="EA9B8D"/>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descr="step_into_NHS_P_PP_icons_Amb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96" y="5866713"/>
            <a:ext cx="1565787" cy="785730"/>
          </a:xfrm>
          <a:prstGeom prst="rect">
            <a:avLst/>
          </a:prstGeom>
        </p:spPr>
      </p:pic>
      <p:pic>
        <p:nvPicPr>
          <p:cNvPr id="8" name="Picture 7" descr="step_into_NHS_P_PP_icons_Amb_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606" y="5932624"/>
            <a:ext cx="1273620" cy="697796"/>
          </a:xfrm>
          <a:prstGeom prst="rect">
            <a:avLst/>
          </a:prstGeom>
        </p:spPr>
      </p:pic>
      <p:pic>
        <p:nvPicPr>
          <p:cNvPr id="9" name="Picture 8" descr="step_into_NHS_P_PP_icons_Amb_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0306" y="5852700"/>
            <a:ext cx="1460834" cy="763038"/>
          </a:xfrm>
          <a:prstGeom prst="rect">
            <a:avLst/>
          </a:prstGeom>
        </p:spPr>
      </p:pic>
      <p:sp>
        <p:nvSpPr>
          <p:cNvPr id="6" name="Title 3"/>
          <p:cNvSpPr txBox="1">
            <a:spLocks/>
          </p:cNvSpPr>
          <p:nvPr/>
        </p:nvSpPr>
        <p:spPr>
          <a:xfrm>
            <a:off x="0" y="1484784"/>
            <a:ext cx="9144000" cy="1308684"/>
          </a:xfrm>
          <a:prstGeom prst="rect">
            <a:avLst/>
          </a:prstGeom>
        </p:spPr>
        <p:txBody>
          <a:bodyPr/>
          <a:lstStyle/>
          <a:p>
            <a:pPr algn="ctr" defTabSz="457200">
              <a:spcBef>
                <a:spcPct val="0"/>
              </a:spcBef>
              <a:defRPr/>
            </a:pPr>
            <a:r>
              <a:rPr lang="en-US" sz="4000" b="1" dirty="0" smtClean="0">
                <a:solidFill>
                  <a:srgbClr val="095FC3"/>
                </a:solidFill>
                <a:latin typeface="Arial" pitchFamily="34" charset="0"/>
                <a:cs typeface="Arial" pitchFamily="34" charset="0"/>
              </a:rPr>
              <a:t>Self-driving vehicles</a:t>
            </a:r>
            <a:endParaRPr lang="en-US" sz="4000" b="1" dirty="0">
              <a:solidFill>
                <a:srgbClr val="095FC3"/>
              </a:solidFill>
              <a:latin typeface="Arial" pitchFamily="34" charset="0"/>
              <a:cs typeface="Arial" pitchFamily="34" charset="0"/>
            </a:endParaRPr>
          </a:p>
        </p:txBody>
      </p:sp>
      <p:sp>
        <p:nvSpPr>
          <p:cNvPr id="10" name="Content Placeholder 2"/>
          <p:cNvSpPr txBox="1">
            <a:spLocks/>
          </p:cNvSpPr>
          <p:nvPr/>
        </p:nvSpPr>
        <p:spPr>
          <a:xfrm>
            <a:off x="251520" y="2287413"/>
            <a:ext cx="8640960" cy="4525963"/>
          </a:xfrm>
          <a:prstGeom prst="rect">
            <a:avLst/>
          </a:prstGeom>
        </p:spPr>
        <p:txBody>
          <a:bodyPr>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Have you ever heard of vehicles driving themselves? Driverless buses have already been tried out in a town in Japan!</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How could the NHS use vehicles which drive by themselves? </a:t>
            </a: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How would they help or improve the important work that it does?</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4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916419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6477000"/>
            <a:ext cx="6813177" cy="381000"/>
          </a:xfrm>
          <a:prstGeom prst="rect">
            <a:avLst/>
          </a:prstGeom>
          <a:gradFill>
            <a:gsLst>
              <a:gs pos="0">
                <a:srgbClr val="DA182A"/>
              </a:gs>
              <a:gs pos="100000">
                <a:srgbClr val="EA9B8D"/>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descr="step_into_NHS_P_PP_icons_Amb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96" y="5866713"/>
            <a:ext cx="1565787" cy="785730"/>
          </a:xfrm>
          <a:prstGeom prst="rect">
            <a:avLst/>
          </a:prstGeom>
        </p:spPr>
      </p:pic>
      <p:pic>
        <p:nvPicPr>
          <p:cNvPr id="8" name="Picture 7" descr="step_into_NHS_P_PP_icons_Amb_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606" y="5932624"/>
            <a:ext cx="1273620" cy="697796"/>
          </a:xfrm>
          <a:prstGeom prst="rect">
            <a:avLst/>
          </a:prstGeom>
        </p:spPr>
      </p:pic>
      <p:pic>
        <p:nvPicPr>
          <p:cNvPr id="9" name="Picture 8" descr="step_into_NHS_P_PP_icons_Amb_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0306" y="5852700"/>
            <a:ext cx="1460834" cy="763038"/>
          </a:xfrm>
          <a:prstGeom prst="rect">
            <a:avLst/>
          </a:prstGeom>
        </p:spPr>
      </p:pic>
      <p:pic>
        <p:nvPicPr>
          <p:cNvPr id="13" name="Picture 12" descr="step_into_NHS_P_PP_icons_Amb_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9417" y="5705199"/>
            <a:ext cx="1605499" cy="910539"/>
          </a:xfrm>
          <a:prstGeom prst="rect">
            <a:avLst/>
          </a:prstGeom>
        </p:spPr>
      </p:pic>
      <p:sp>
        <p:nvSpPr>
          <p:cNvPr id="10" name="Title 3"/>
          <p:cNvSpPr txBox="1">
            <a:spLocks/>
          </p:cNvSpPr>
          <p:nvPr/>
        </p:nvSpPr>
        <p:spPr>
          <a:xfrm>
            <a:off x="0" y="1484784"/>
            <a:ext cx="9144000" cy="1308684"/>
          </a:xfrm>
          <a:prstGeom prst="rect">
            <a:avLst/>
          </a:prstGeom>
        </p:spPr>
        <p:txBody>
          <a:bodyPr/>
          <a:lstStyle/>
          <a:p>
            <a:pPr algn="ctr" defTabSz="457200">
              <a:spcBef>
                <a:spcPct val="0"/>
              </a:spcBef>
              <a:defRPr/>
            </a:pPr>
            <a:r>
              <a:rPr lang="en-US" sz="4000" b="1" dirty="0" err="1" smtClean="0">
                <a:solidFill>
                  <a:srgbClr val="095FC3"/>
                </a:solidFill>
                <a:latin typeface="Arial" pitchFamily="34" charset="0"/>
                <a:cs typeface="Arial" pitchFamily="34" charset="0"/>
              </a:rPr>
              <a:t>Smartphones</a:t>
            </a:r>
            <a:r>
              <a:rPr lang="en-US" sz="4000" b="1" dirty="0" smtClean="0">
                <a:solidFill>
                  <a:srgbClr val="095FC3"/>
                </a:solidFill>
                <a:latin typeface="Arial" pitchFamily="34" charset="0"/>
                <a:cs typeface="Arial" pitchFamily="34" charset="0"/>
              </a:rPr>
              <a:t> and tablets</a:t>
            </a:r>
            <a:endParaRPr lang="en-US" sz="4000" b="1" dirty="0">
              <a:solidFill>
                <a:srgbClr val="095FC3"/>
              </a:solidFill>
              <a:latin typeface="Arial" pitchFamily="34" charset="0"/>
              <a:cs typeface="Arial" pitchFamily="34" charset="0"/>
            </a:endParaRPr>
          </a:p>
        </p:txBody>
      </p:sp>
      <p:sp>
        <p:nvSpPr>
          <p:cNvPr id="11" name="Content Placeholder 2"/>
          <p:cNvSpPr txBox="1">
            <a:spLocks/>
          </p:cNvSpPr>
          <p:nvPr/>
        </p:nvSpPr>
        <p:spPr>
          <a:xfrm>
            <a:off x="385192" y="2215405"/>
            <a:ext cx="8363272" cy="4525963"/>
          </a:xfrm>
          <a:prstGeom prst="rect">
            <a:avLst/>
          </a:prstGeom>
        </p:spPr>
        <p:txBody>
          <a:bodyPr>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Smartphones</a:t>
            </a: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are the most popular way to get online and the </a:t>
            </a:r>
            <a:r>
              <a:rPr kumimoji="0" lang="en-GB" sz="2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iPad</a:t>
            </a: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has been a runaway success since its launch in 2010. In fact more than half of UK homes own a tablet and many kids don’t even have to share one with their parents!*</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How would you use them in the NHS?</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4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Box 13"/>
          <p:cNvSpPr txBox="1"/>
          <p:nvPr/>
        </p:nvSpPr>
        <p:spPr>
          <a:xfrm>
            <a:off x="6840760" y="6505599"/>
            <a:ext cx="2267744" cy="307777"/>
          </a:xfrm>
          <a:prstGeom prst="rect">
            <a:avLst/>
          </a:prstGeom>
          <a:noFill/>
        </p:spPr>
        <p:txBody>
          <a:bodyPr wrap="square" rtlCol="0">
            <a:spAutoFit/>
          </a:bodyPr>
          <a:lstStyle/>
          <a:p>
            <a:pPr marL="342900" lvl="0" indent="-342900" algn="r" defTabSz="457200">
              <a:spcBef>
                <a:spcPct val="20000"/>
              </a:spcBef>
              <a:defRPr/>
            </a:pPr>
            <a:r>
              <a:rPr lang="en-GB" sz="1400" dirty="0" smtClean="0">
                <a:latin typeface="Arial" pitchFamily="34" charset="0"/>
                <a:cs typeface="Arial" pitchFamily="34" charset="0"/>
              </a:rPr>
              <a:t>* Source: </a:t>
            </a:r>
            <a:r>
              <a:rPr lang="en-GB" sz="1400" dirty="0" err="1" smtClean="0">
                <a:latin typeface="Arial" pitchFamily="34" charset="0"/>
                <a:cs typeface="Arial" pitchFamily="34" charset="0"/>
              </a:rPr>
              <a:t>Ofcom</a:t>
            </a:r>
            <a:r>
              <a:rPr lang="en-GB" sz="1400" dirty="0" smtClean="0">
                <a:latin typeface="Arial" pitchFamily="34" charset="0"/>
                <a:cs typeface="Arial" pitchFamily="34" charset="0"/>
              </a:rPr>
              <a:t> (2015)</a:t>
            </a:r>
          </a:p>
        </p:txBody>
      </p:sp>
    </p:spTree>
    <p:extLst>
      <p:ext uri="{BB962C8B-B14F-4D97-AF65-F5344CB8AC3E}">
        <p14:creationId xmlns:p14="http://schemas.microsoft.com/office/powerpoint/2010/main" val="26602369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6477000"/>
            <a:ext cx="9144002" cy="381000"/>
          </a:xfrm>
          <a:prstGeom prst="rect">
            <a:avLst/>
          </a:prstGeom>
          <a:gradFill>
            <a:gsLst>
              <a:gs pos="0">
                <a:srgbClr val="DA182A"/>
              </a:gs>
              <a:gs pos="100000">
                <a:srgbClr val="EA9B8D"/>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descr="step_into_NHS_P_PP_icons_Amb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96" y="5866713"/>
            <a:ext cx="1565787" cy="785730"/>
          </a:xfrm>
          <a:prstGeom prst="rect">
            <a:avLst/>
          </a:prstGeom>
        </p:spPr>
      </p:pic>
      <p:pic>
        <p:nvPicPr>
          <p:cNvPr id="8" name="Picture 7" descr="step_into_NHS_P_PP_icons_Amb_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606" y="5932624"/>
            <a:ext cx="1273620" cy="697796"/>
          </a:xfrm>
          <a:prstGeom prst="rect">
            <a:avLst/>
          </a:prstGeom>
        </p:spPr>
      </p:pic>
      <p:pic>
        <p:nvPicPr>
          <p:cNvPr id="9" name="Picture 8" descr="step_into_NHS_P_PP_icons_Amb_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0306" y="5852700"/>
            <a:ext cx="1460834" cy="763038"/>
          </a:xfrm>
          <a:prstGeom prst="rect">
            <a:avLst/>
          </a:prstGeom>
        </p:spPr>
      </p:pic>
      <p:pic>
        <p:nvPicPr>
          <p:cNvPr id="13" name="Picture 12" descr="step_into_NHS_P_PP_icons_Amb_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9417" y="5705199"/>
            <a:ext cx="1605499" cy="910539"/>
          </a:xfrm>
          <a:prstGeom prst="rect">
            <a:avLst/>
          </a:prstGeom>
        </p:spPr>
      </p:pic>
      <p:pic>
        <p:nvPicPr>
          <p:cNvPr id="14" name="Picture 13" descr="step_into_NHS_P_PP_icons_Amb_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9797" y="5697858"/>
            <a:ext cx="1903339" cy="910539"/>
          </a:xfrm>
          <a:prstGeom prst="rect">
            <a:avLst/>
          </a:prstGeom>
        </p:spPr>
      </p:pic>
      <p:sp>
        <p:nvSpPr>
          <p:cNvPr id="10" name="Title 3"/>
          <p:cNvSpPr txBox="1">
            <a:spLocks/>
          </p:cNvSpPr>
          <p:nvPr/>
        </p:nvSpPr>
        <p:spPr>
          <a:xfrm>
            <a:off x="0" y="1484784"/>
            <a:ext cx="9144000" cy="1308684"/>
          </a:xfrm>
          <a:prstGeom prst="rect">
            <a:avLst/>
          </a:prstGeom>
        </p:spPr>
        <p:txBody>
          <a:bodyPr/>
          <a:lstStyle/>
          <a:p>
            <a:pPr algn="ctr" defTabSz="457200">
              <a:spcBef>
                <a:spcPct val="0"/>
              </a:spcBef>
              <a:defRPr/>
            </a:pPr>
            <a:r>
              <a:rPr lang="en-US" sz="4000" b="1" dirty="0" smtClean="0">
                <a:solidFill>
                  <a:srgbClr val="095FC3"/>
                </a:solidFill>
                <a:latin typeface="Arial" pitchFamily="34" charset="0"/>
                <a:cs typeface="Arial" pitchFamily="34" charset="0"/>
              </a:rPr>
              <a:t>Artificial intelligence</a:t>
            </a:r>
            <a:endParaRPr lang="en-US" sz="4000" b="1" dirty="0">
              <a:solidFill>
                <a:srgbClr val="095FC3"/>
              </a:solidFill>
              <a:latin typeface="Arial" pitchFamily="34" charset="0"/>
              <a:cs typeface="Arial" pitchFamily="34" charset="0"/>
            </a:endParaRPr>
          </a:p>
        </p:txBody>
      </p:sp>
      <p:sp>
        <p:nvSpPr>
          <p:cNvPr id="11" name="Content Placeholder 2"/>
          <p:cNvSpPr txBox="1">
            <a:spLocks/>
          </p:cNvSpPr>
          <p:nvPr/>
        </p:nvSpPr>
        <p:spPr>
          <a:xfrm>
            <a:off x="395536" y="2215405"/>
            <a:ext cx="8496944" cy="4525963"/>
          </a:xfrm>
          <a:prstGeom prst="rect">
            <a:avLst/>
          </a:prstGeom>
        </p:spPr>
        <p:txBody>
          <a:bodyPr>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The new Amazon Echo technology is an example of an intelligent machine.</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It’s a speaker. You speak your wishes and it makes them happen  ̶  at least simple ones like making a shopping list or playing your music. You can command it to do other things too.</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How could the NHS use it to help patients?</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4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686046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6477000"/>
            <a:ext cx="9144002" cy="381000"/>
          </a:xfrm>
          <a:prstGeom prst="rect">
            <a:avLst/>
          </a:prstGeom>
          <a:gradFill>
            <a:gsLst>
              <a:gs pos="0">
                <a:srgbClr val="DA182A"/>
              </a:gs>
              <a:gs pos="100000">
                <a:srgbClr val="EA9B8D"/>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descr="step_into_NHS_P_PP_icons_Amb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96" y="5866713"/>
            <a:ext cx="1565787" cy="785730"/>
          </a:xfrm>
          <a:prstGeom prst="rect">
            <a:avLst/>
          </a:prstGeom>
        </p:spPr>
      </p:pic>
      <p:pic>
        <p:nvPicPr>
          <p:cNvPr id="8" name="Picture 7" descr="step_into_NHS_P_PP_icons_Amb_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606" y="5932624"/>
            <a:ext cx="1273620" cy="697796"/>
          </a:xfrm>
          <a:prstGeom prst="rect">
            <a:avLst/>
          </a:prstGeom>
        </p:spPr>
      </p:pic>
      <p:pic>
        <p:nvPicPr>
          <p:cNvPr id="9" name="Picture 8" descr="step_into_NHS_P_PP_icons_Amb_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0306" y="5852700"/>
            <a:ext cx="1460834" cy="763038"/>
          </a:xfrm>
          <a:prstGeom prst="rect">
            <a:avLst/>
          </a:prstGeom>
        </p:spPr>
      </p:pic>
      <p:pic>
        <p:nvPicPr>
          <p:cNvPr id="13" name="Picture 12" descr="step_into_NHS_P_PP_icons_Amb_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9417" y="5705199"/>
            <a:ext cx="1605499" cy="910539"/>
          </a:xfrm>
          <a:prstGeom prst="rect">
            <a:avLst/>
          </a:prstGeom>
        </p:spPr>
      </p:pic>
      <p:pic>
        <p:nvPicPr>
          <p:cNvPr id="14" name="Picture 13" descr="step_into_NHS_P_PP_icons_Amb_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9797" y="5697858"/>
            <a:ext cx="1903339" cy="910539"/>
          </a:xfrm>
          <a:prstGeom prst="rect">
            <a:avLst/>
          </a:prstGeom>
        </p:spPr>
      </p:pic>
      <p:sp>
        <p:nvSpPr>
          <p:cNvPr id="10" name="Title 3"/>
          <p:cNvSpPr txBox="1">
            <a:spLocks/>
          </p:cNvSpPr>
          <p:nvPr/>
        </p:nvSpPr>
        <p:spPr>
          <a:xfrm>
            <a:off x="0" y="1484784"/>
            <a:ext cx="9144000" cy="1308684"/>
          </a:xfrm>
          <a:prstGeom prst="rect">
            <a:avLst/>
          </a:prstGeom>
        </p:spPr>
        <p:txBody>
          <a:bodyPr/>
          <a:lstStyle/>
          <a:p>
            <a:pPr algn="ctr" defTabSz="457200">
              <a:spcBef>
                <a:spcPct val="0"/>
              </a:spcBef>
              <a:defRPr/>
            </a:pPr>
            <a:r>
              <a:rPr lang="en-US" sz="4000" b="1" dirty="0" smtClean="0">
                <a:solidFill>
                  <a:srgbClr val="095FC3"/>
                </a:solidFill>
                <a:latin typeface="Arial" pitchFamily="34" charset="0"/>
                <a:cs typeface="Arial" pitchFamily="34" charset="0"/>
              </a:rPr>
              <a:t>Some predictions</a:t>
            </a:r>
            <a:endParaRPr lang="en-US" sz="4000" b="1" dirty="0">
              <a:solidFill>
                <a:srgbClr val="095FC3"/>
              </a:solidFill>
              <a:latin typeface="Arial" pitchFamily="34" charset="0"/>
              <a:cs typeface="Arial" pitchFamily="34" charset="0"/>
            </a:endParaRPr>
          </a:p>
        </p:txBody>
      </p:sp>
      <p:sp>
        <p:nvSpPr>
          <p:cNvPr id="12" name="Content Placeholder 2"/>
          <p:cNvSpPr txBox="1">
            <a:spLocks/>
          </p:cNvSpPr>
          <p:nvPr/>
        </p:nvSpPr>
        <p:spPr>
          <a:xfrm>
            <a:off x="467544" y="2204864"/>
            <a:ext cx="8435280" cy="3373835"/>
          </a:xfrm>
          <a:prstGeom prst="rect">
            <a:avLst/>
          </a:prstGeom>
        </p:spPr>
        <p:txBody>
          <a:bodyPr>
            <a:normAutofit fontScale="85000" lnSpcReduction="10000"/>
          </a:bodyPr>
          <a:lstStyle/>
          <a:p>
            <a:pPr marL="514350" marR="0" lvl="0" indent="-514350" algn="l" defTabSz="457200" rtl="0" eaLnBrk="1" fontAlgn="auto" latinLnBrk="0" hangingPunct="1">
              <a:lnSpc>
                <a:spcPct val="100000"/>
              </a:lnSpc>
              <a:spcBef>
                <a:spcPct val="20000"/>
              </a:spcBef>
              <a:spcAft>
                <a:spcPts val="0"/>
              </a:spcAft>
              <a:buClrTx/>
              <a:buSzTx/>
              <a:buFont typeface="Arial"/>
              <a:buChar char="•"/>
              <a:tabLst/>
              <a:defRPr/>
            </a:pPr>
            <a:r>
              <a:rPr kumimoji="0" lang="en-GB" sz="2800" b="1" i="0" u="none" strike="noStrike" kern="1200" cap="none" spc="0" normalizeH="0" baseline="0" noProof="0" dirty="0" smtClean="0">
                <a:ln>
                  <a:noFill/>
                </a:ln>
                <a:solidFill>
                  <a:srgbClr val="095FC3"/>
                </a:solidFill>
                <a:effectLst/>
                <a:uLnTx/>
                <a:uFillTx/>
                <a:latin typeface="Arial" pitchFamily="34" charset="0"/>
                <a:ea typeface="+mn-ea"/>
                <a:cs typeface="Arial" pitchFamily="34" charset="0"/>
              </a:rPr>
              <a:t>Robotics: </a:t>
            </a: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Help healthcare staff perform their jobs</a:t>
            </a:r>
          </a:p>
          <a:p>
            <a:pPr marL="514350" marR="0" lvl="0" indent="-514350" algn="l" defTabSz="457200" rtl="0" eaLnBrk="1" fontAlgn="auto" latinLnBrk="0" hangingPunct="1">
              <a:lnSpc>
                <a:spcPct val="100000"/>
              </a:lnSpc>
              <a:spcBef>
                <a:spcPct val="20000"/>
              </a:spcBef>
              <a:spcAft>
                <a:spcPts val="0"/>
              </a:spcAft>
              <a:buClrTx/>
              <a:buSzTx/>
              <a:buFont typeface="Arial"/>
              <a:buChar char="•"/>
              <a:tabLst/>
              <a:defRPr/>
            </a:pPr>
            <a:r>
              <a:rPr kumimoji="0" lang="en-GB" sz="2800" b="1" i="0" u="none" strike="noStrike" kern="1200" cap="none" spc="0" normalizeH="0" baseline="0" noProof="0" dirty="0" smtClean="0">
                <a:ln>
                  <a:noFill/>
                </a:ln>
                <a:solidFill>
                  <a:srgbClr val="095FC3"/>
                </a:solidFill>
                <a:effectLst/>
                <a:uLnTx/>
                <a:uFillTx/>
                <a:latin typeface="Arial" pitchFamily="34" charset="0"/>
                <a:ea typeface="+mn-ea"/>
                <a:cs typeface="Arial" pitchFamily="34" charset="0"/>
              </a:rPr>
              <a:t>Virtual reality: </a:t>
            </a: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Used to train doctors and nurses</a:t>
            </a:r>
          </a:p>
          <a:p>
            <a:pPr marL="514350" marR="0" lvl="0" indent="-514350" algn="l" defTabSz="457200" rtl="0" eaLnBrk="1" fontAlgn="auto" latinLnBrk="0" hangingPunct="1">
              <a:lnSpc>
                <a:spcPct val="100000"/>
              </a:lnSpc>
              <a:spcBef>
                <a:spcPct val="20000"/>
              </a:spcBef>
              <a:spcAft>
                <a:spcPts val="0"/>
              </a:spcAft>
              <a:buClrTx/>
              <a:buSzTx/>
              <a:buFont typeface="Arial"/>
              <a:buChar char="•"/>
              <a:tabLst/>
              <a:defRPr/>
            </a:pPr>
            <a:r>
              <a:rPr kumimoji="0" lang="en-GB" sz="2800" b="1" i="0" u="none" strike="noStrike" kern="1200" cap="none" spc="0" normalizeH="0" baseline="0" noProof="0" dirty="0" smtClean="0">
                <a:ln>
                  <a:noFill/>
                </a:ln>
                <a:solidFill>
                  <a:srgbClr val="095FC3"/>
                </a:solidFill>
                <a:effectLst/>
                <a:uLnTx/>
                <a:uFillTx/>
                <a:latin typeface="Arial" pitchFamily="34" charset="0"/>
                <a:ea typeface="+mn-ea"/>
                <a:cs typeface="Arial" pitchFamily="34" charset="0"/>
              </a:rPr>
              <a:t>Self-driving vehicles:</a:t>
            </a:r>
            <a:r>
              <a:rPr kumimoji="0" lang="en-GB"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Ambulances drive without a driver, freeing up more time for the paramedics</a:t>
            </a:r>
          </a:p>
          <a:p>
            <a:pPr marL="514350" marR="0" lvl="0" indent="-514350" algn="l" defTabSz="457200" rtl="0" eaLnBrk="1" fontAlgn="auto" latinLnBrk="0" hangingPunct="1">
              <a:lnSpc>
                <a:spcPct val="100000"/>
              </a:lnSpc>
              <a:spcBef>
                <a:spcPct val="20000"/>
              </a:spcBef>
              <a:spcAft>
                <a:spcPts val="0"/>
              </a:spcAft>
              <a:buClrTx/>
              <a:buSzTx/>
              <a:buFont typeface="Arial"/>
              <a:buChar char="•"/>
              <a:tabLst/>
              <a:defRPr/>
            </a:pPr>
            <a:r>
              <a:rPr kumimoji="0" lang="en-GB" sz="2800" b="1" i="0" u="none" strike="noStrike" kern="1200" cap="none" spc="0" normalizeH="0" baseline="0" noProof="0" dirty="0" err="1" smtClean="0">
                <a:ln>
                  <a:noFill/>
                </a:ln>
                <a:solidFill>
                  <a:srgbClr val="095FC3"/>
                </a:solidFill>
                <a:effectLst/>
                <a:uLnTx/>
                <a:uFillTx/>
                <a:latin typeface="Arial" pitchFamily="34" charset="0"/>
                <a:ea typeface="+mn-ea"/>
                <a:cs typeface="Arial" pitchFamily="34" charset="0"/>
              </a:rPr>
              <a:t>Smartphones</a:t>
            </a:r>
            <a:r>
              <a:rPr kumimoji="0" lang="en-GB" sz="2800" b="1" i="0" u="none" strike="noStrike" kern="1200" cap="none" spc="0" normalizeH="0" baseline="0" noProof="0" dirty="0" smtClean="0">
                <a:ln>
                  <a:noFill/>
                </a:ln>
                <a:solidFill>
                  <a:srgbClr val="095FC3"/>
                </a:solidFill>
                <a:effectLst/>
                <a:uLnTx/>
                <a:uFillTx/>
                <a:latin typeface="Arial" pitchFamily="34" charset="0"/>
                <a:ea typeface="+mn-ea"/>
                <a:cs typeface="Arial" pitchFamily="34" charset="0"/>
              </a:rPr>
              <a:t> and tablets: </a:t>
            </a: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Video call a doctor or nurse</a:t>
            </a:r>
            <a:endParaRPr kumimoji="0" lang="en-GB"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514350" marR="0" lvl="0" indent="-514350" algn="l" defTabSz="457200" rtl="0" eaLnBrk="1" fontAlgn="auto" latinLnBrk="0" hangingPunct="1">
              <a:lnSpc>
                <a:spcPct val="100000"/>
              </a:lnSpc>
              <a:spcBef>
                <a:spcPct val="20000"/>
              </a:spcBef>
              <a:spcAft>
                <a:spcPts val="0"/>
              </a:spcAft>
              <a:buClrTx/>
              <a:buSzTx/>
              <a:buFont typeface="Arial"/>
              <a:buChar char="•"/>
              <a:tabLst/>
              <a:defRPr/>
            </a:pPr>
            <a:r>
              <a:rPr kumimoji="0" lang="en-GB" sz="2800" b="1" i="0" u="none" strike="noStrike" kern="1200" cap="none" spc="0" normalizeH="0" baseline="0" noProof="0" dirty="0" smtClean="0">
                <a:ln>
                  <a:noFill/>
                </a:ln>
                <a:solidFill>
                  <a:srgbClr val="095FC3"/>
                </a:solidFill>
                <a:effectLst/>
                <a:uLnTx/>
                <a:uFillTx/>
                <a:latin typeface="Arial" pitchFamily="34" charset="0"/>
                <a:ea typeface="+mn-ea"/>
                <a:cs typeface="Arial" pitchFamily="34" charset="0"/>
              </a:rPr>
              <a:t>Artificial intelligence: </a:t>
            </a: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Amazon Echo could, for example, help older people with things like remembering to take their medication so that they are able to live safely in their own homes for longer</a:t>
            </a:r>
          </a:p>
          <a:p>
            <a:pPr marL="514350" marR="0" lvl="0" indent="-514350" algn="l" defTabSz="457200" rtl="0" eaLnBrk="1" fontAlgn="auto" latinLnBrk="0" hangingPunct="1">
              <a:lnSpc>
                <a:spcPct val="100000"/>
              </a:lnSpc>
              <a:spcBef>
                <a:spcPct val="20000"/>
              </a:spcBef>
              <a:spcAft>
                <a:spcPts val="0"/>
              </a:spcAft>
              <a:buClrTx/>
              <a:buSzTx/>
              <a:buFont typeface="Arial"/>
              <a:buChar char="•"/>
              <a:tabLst/>
              <a:defRPr/>
            </a:pPr>
            <a:endParaRPr kumimoji="0" lang="en-GB" sz="2800" b="1"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Arial"/>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Arial"/>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Arial"/>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686046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623870"/>
            <a:ext cx="4834880" cy="3901474"/>
          </a:xfrm>
          <a:prstGeom prst="rect">
            <a:avLst/>
          </a:prstGeom>
        </p:spPr>
        <p:txBody>
          <a:bodyPr>
            <a:normAutofit fontScale="92500" lnSpcReduction="10000"/>
          </a:bodyPr>
          <a:lstStyle/>
          <a:p>
            <a:pPr>
              <a:buNone/>
            </a:pPr>
            <a:r>
              <a:rPr lang="en-GB" sz="3200" dirty="0" smtClean="0">
                <a:latin typeface="Arial" pitchFamily="34" charset="0"/>
                <a:cs typeface="Arial" pitchFamily="34" charset="0"/>
              </a:rPr>
              <a:t>Technology has created lots of jobs already. </a:t>
            </a:r>
          </a:p>
          <a:p>
            <a:pPr>
              <a:buNone/>
            </a:pPr>
            <a:endParaRPr lang="en-GB" sz="3200" dirty="0" smtClean="0">
              <a:latin typeface="Arial" pitchFamily="34" charset="0"/>
              <a:cs typeface="Arial" pitchFamily="34" charset="0"/>
            </a:endParaRPr>
          </a:p>
          <a:p>
            <a:pPr>
              <a:buNone/>
            </a:pPr>
            <a:r>
              <a:rPr lang="en-GB" sz="3200" dirty="0" smtClean="0">
                <a:latin typeface="Arial" pitchFamily="34" charset="0"/>
                <a:cs typeface="Arial" pitchFamily="34" charset="0"/>
              </a:rPr>
              <a:t>With all this new technology, could there be NHS jobs in the future that don’t exist as yet?</a:t>
            </a:r>
          </a:p>
          <a:p>
            <a:pPr>
              <a:buNone/>
            </a:pPr>
            <a:endParaRPr lang="en-GB" sz="3200" dirty="0" smtClean="0">
              <a:latin typeface="Arial" pitchFamily="34" charset="0"/>
              <a:cs typeface="Arial" pitchFamily="34" charset="0"/>
            </a:endParaRPr>
          </a:p>
          <a:p>
            <a:pPr>
              <a:buNone/>
            </a:pPr>
            <a:r>
              <a:rPr lang="en-GB" sz="3200" b="1" dirty="0" smtClean="0">
                <a:latin typeface="Arial" pitchFamily="34" charset="0"/>
                <a:cs typeface="Arial" pitchFamily="34" charset="0"/>
              </a:rPr>
              <a:t>What </a:t>
            </a:r>
            <a:r>
              <a:rPr lang="en-GB" sz="3200" b="1" i="1" dirty="0" smtClean="0">
                <a:latin typeface="Arial" pitchFamily="34" charset="0"/>
                <a:cs typeface="Arial" pitchFamily="34" charset="0"/>
              </a:rPr>
              <a:t>could they be?</a:t>
            </a:r>
          </a:p>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457200" y="1616260"/>
            <a:ext cx="5194920" cy="843652"/>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r>
              <a:rPr lang="en-US" sz="4000" dirty="0" smtClean="0">
                <a:solidFill>
                  <a:srgbClr val="095FC3"/>
                </a:solidFill>
                <a:latin typeface="Arial" pitchFamily="34" charset="0"/>
                <a:cs typeface="Arial" pitchFamily="34" charset="0"/>
              </a:rPr>
              <a:t>Some predictions</a:t>
            </a:r>
            <a:endParaRPr lang="en-US" sz="4000" dirty="0">
              <a:solidFill>
                <a:srgbClr val="095FC3"/>
              </a:solidFill>
              <a:latin typeface="Arial" pitchFamily="34" charset="0"/>
              <a:cs typeface="Arial" pitchFamily="34" charset="0"/>
            </a:endParaRPr>
          </a:p>
        </p:txBody>
      </p:sp>
      <p:grpSp>
        <p:nvGrpSpPr>
          <p:cNvPr id="12" name="Group 11"/>
          <p:cNvGrpSpPr>
            <a:grpSpLocks noChangeAspect="1"/>
          </p:cNvGrpSpPr>
          <p:nvPr/>
        </p:nvGrpSpPr>
        <p:grpSpPr>
          <a:xfrm>
            <a:off x="4644512" y="2207926"/>
            <a:ext cx="4464000" cy="4677458"/>
            <a:chOff x="5073469" y="3792078"/>
            <a:chExt cx="2733791" cy="2864506"/>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3469" y="3982275"/>
              <a:ext cx="1422706" cy="255055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058" y="3792078"/>
              <a:ext cx="1535202" cy="2864506"/>
            </a:xfrm>
            <a:prstGeom prst="rect">
              <a:avLst/>
            </a:prstGeom>
          </p:spPr>
        </p:pic>
      </p:grpSp>
    </p:spTree>
    <p:extLst>
      <p:ext uri="{BB962C8B-B14F-4D97-AF65-F5344CB8AC3E}">
        <p14:creationId xmlns:p14="http://schemas.microsoft.com/office/powerpoint/2010/main" val="9363769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348880"/>
            <a:ext cx="7772400" cy="959170"/>
          </a:xfrm>
        </p:spPr>
        <p:txBody>
          <a:bodyPr/>
          <a:lstStyle/>
          <a:p>
            <a:r>
              <a:rPr lang="en-US" dirty="0" smtClean="0">
                <a:latin typeface="Arial" pitchFamily="34" charset="0"/>
                <a:cs typeface="Arial" pitchFamily="34" charset="0"/>
              </a:rPr>
              <a:t>When I look into         </a:t>
            </a:r>
            <a:r>
              <a:rPr lang="en-US" i="1" dirty="0" smtClean="0">
                <a:latin typeface="Arial" pitchFamily="34" charset="0"/>
                <a:cs typeface="Arial" pitchFamily="34" charset="0"/>
              </a:rPr>
              <a:t>my</a:t>
            </a:r>
            <a:r>
              <a:rPr lang="en-US" dirty="0" smtClean="0">
                <a:latin typeface="Arial" pitchFamily="34" charset="0"/>
                <a:cs typeface="Arial" pitchFamily="34" charset="0"/>
              </a:rPr>
              <a:t> future…</a:t>
            </a:r>
            <a:endParaRPr lang="en-US" dirty="0">
              <a:latin typeface="Arial" pitchFamily="34" charset="0"/>
              <a:cs typeface="Arial" pitchFamily="34" charset="0"/>
            </a:endParaRPr>
          </a:p>
        </p:txBody>
      </p:sp>
      <p:sp>
        <p:nvSpPr>
          <p:cNvPr id="7" name="Subtitle 4"/>
          <p:cNvSpPr>
            <a:spLocks noGrp="1"/>
          </p:cNvSpPr>
          <p:nvPr>
            <p:ph type="subTitle" idx="1"/>
          </p:nvPr>
        </p:nvSpPr>
        <p:spPr>
          <a:xfrm>
            <a:off x="1195536" y="4340696"/>
            <a:ext cx="6400800" cy="1752600"/>
          </a:xfrm>
        </p:spPr>
        <p:txBody>
          <a:bodyPr/>
          <a:lstStyle/>
          <a:p>
            <a:r>
              <a:rPr lang="en-GB" b="1" dirty="0" smtClean="0">
                <a:latin typeface="Arial" pitchFamily="34" charset="0"/>
                <a:cs typeface="Arial" pitchFamily="34" charset="0"/>
              </a:rPr>
              <a:t>What do I see?</a:t>
            </a:r>
            <a:endParaRPr lang="en-GB" b="1" dirty="0">
              <a:latin typeface="Arial" pitchFamily="34" charset="0"/>
              <a:cs typeface="Arial" pitchFamily="34" charset="0"/>
            </a:endParaRPr>
          </a:p>
        </p:txBody>
      </p:sp>
    </p:spTree>
    <p:extLst>
      <p:ext uri="{BB962C8B-B14F-4D97-AF65-F5344CB8AC3E}">
        <p14:creationId xmlns:p14="http://schemas.microsoft.com/office/powerpoint/2010/main" val="7582726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7504" y="2623870"/>
            <a:ext cx="5256584" cy="4234130"/>
          </a:xfrm>
          <a:prstGeom prst="rect">
            <a:avLst/>
          </a:prstGeom>
        </p:spPr>
        <p:txBody>
          <a:bodyPr>
            <a:normAutofit lnSpcReduction="10000"/>
          </a:bodyPr>
          <a:lstStyle/>
          <a:p>
            <a:pPr marL="914400" lvl="1" indent="-514350">
              <a:buNone/>
            </a:pPr>
            <a:r>
              <a:rPr lang="en-GB" sz="2800" dirty="0" smtClean="0">
                <a:latin typeface="Arial" pitchFamily="34" charset="0"/>
                <a:cs typeface="Arial" pitchFamily="34" charset="0"/>
              </a:rPr>
              <a:t>What do I see in:</a:t>
            </a:r>
          </a:p>
          <a:p>
            <a:pPr marL="914400" lvl="1" indent="-514350">
              <a:buClr>
                <a:srgbClr val="095FC3"/>
              </a:buClr>
              <a:buFont typeface="Arial" pitchFamily="34" charset="0"/>
              <a:buChar char="•"/>
            </a:pPr>
            <a:r>
              <a:rPr lang="en-GB" sz="2800" dirty="0" smtClean="0">
                <a:latin typeface="Arial" pitchFamily="34" charset="0"/>
                <a:cs typeface="Arial" pitchFamily="34" charset="0"/>
              </a:rPr>
              <a:t>5 years?</a:t>
            </a:r>
          </a:p>
          <a:p>
            <a:pPr marL="914400" lvl="1" indent="-514350">
              <a:buClr>
                <a:srgbClr val="095FC3"/>
              </a:buClr>
              <a:buFont typeface="Arial" pitchFamily="34" charset="0"/>
              <a:buChar char="•"/>
            </a:pPr>
            <a:r>
              <a:rPr lang="en-GB" sz="2800" dirty="0" smtClean="0">
                <a:latin typeface="Arial" pitchFamily="34" charset="0"/>
                <a:cs typeface="Arial" pitchFamily="34" charset="0"/>
              </a:rPr>
              <a:t>10 years?</a:t>
            </a:r>
          </a:p>
          <a:p>
            <a:pPr marL="914400" lvl="1" indent="-514350">
              <a:buClr>
                <a:srgbClr val="095FC3"/>
              </a:buClr>
              <a:buFont typeface="Arial" pitchFamily="34" charset="0"/>
              <a:buChar char="•"/>
            </a:pPr>
            <a:r>
              <a:rPr lang="en-GB" sz="2800" dirty="0" smtClean="0">
                <a:latin typeface="Arial" pitchFamily="34" charset="0"/>
                <a:cs typeface="Arial" pitchFamily="34" charset="0"/>
              </a:rPr>
              <a:t>20 years?</a:t>
            </a:r>
          </a:p>
          <a:p>
            <a:pPr marL="1314450" lvl="2" indent="-514350"/>
            <a:endParaRPr lang="en-GB" sz="2800" dirty="0" smtClean="0">
              <a:latin typeface="Arial" pitchFamily="34" charset="0"/>
              <a:cs typeface="Arial" pitchFamily="34" charset="0"/>
            </a:endParaRPr>
          </a:p>
          <a:p>
            <a:pPr marL="914400" lvl="1" indent="-514350">
              <a:buNone/>
            </a:pPr>
            <a:r>
              <a:rPr lang="en-GB" sz="2800" dirty="0" smtClean="0">
                <a:latin typeface="Arial" pitchFamily="34" charset="0"/>
                <a:cs typeface="Arial" pitchFamily="34" charset="0"/>
              </a:rPr>
              <a:t>I will be:</a:t>
            </a:r>
          </a:p>
          <a:p>
            <a:pPr marL="914400" lvl="1" indent="-514350">
              <a:buClr>
                <a:srgbClr val="095FC3"/>
              </a:buClr>
              <a:buFont typeface="Arial" pitchFamily="34" charset="0"/>
              <a:buChar char="•"/>
            </a:pPr>
            <a:r>
              <a:rPr lang="en-GB" sz="2800" dirty="0" smtClean="0">
                <a:latin typeface="Arial" pitchFamily="34" charset="0"/>
                <a:cs typeface="Arial" pitchFamily="34" charset="0"/>
              </a:rPr>
              <a:t>At school?</a:t>
            </a:r>
          </a:p>
          <a:p>
            <a:pPr marL="914400" lvl="1" indent="-514350">
              <a:buClr>
                <a:srgbClr val="095FC3"/>
              </a:buClr>
              <a:buFont typeface="Arial" pitchFamily="34" charset="0"/>
              <a:buChar char="•"/>
            </a:pPr>
            <a:r>
              <a:rPr lang="en-GB" sz="2800" dirty="0" smtClean="0">
                <a:latin typeface="Arial" pitchFamily="34" charset="0"/>
                <a:cs typeface="Arial" pitchFamily="34" charset="0"/>
              </a:rPr>
              <a:t>At college?</a:t>
            </a:r>
          </a:p>
          <a:p>
            <a:pPr marL="914400" lvl="1" indent="-514350">
              <a:buClr>
                <a:srgbClr val="095FC3"/>
              </a:buClr>
              <a:buFont typeface="Arial" pitchFamily="34" charset="0"/>
              <a:buChar char="•"/>
            </a:pPr>
            <a:r>
              <a:rPr lang="en-GB" sz="2800" dirty="0" smtClean="0">
                <a:latin typeface="Arial" pitchFamily="34" charset="0"/>
                <a:cs typeface="Arial" pitchFamily="34" charset="0"/>
              </a:rPr>
              <a:t>At university?</a:t>
            </a:r>
          </a:p>
          <a:p>
            <a:pPr marL="914400" lvl="1" indent="-514350">
              <a:buClr>
                <a:srgbClr val="095FC3"/>
              </a:buClr>
              <a:buFont typeface="Arial" pitchFamily="34" charset="0"/>
              <a:buChar char="•"/>
            </a:pPr>
            <a:r>
              <a:rPr lang="en-GB" sz="2800" dirty="0" smtClean="0">
                <a:latin typeface="Arial" pitchFamily="34" charset="0"/>
                <a:cs typeface="Arial" pitchFamily="34" charset="0"/>
              </a:rPr>
              <a:t>At work? Which job?</a:t>
            </a:r>
          </a:p>
          <a:p>
            <a:endParaRPr lang="en-GB" sz="3200" b="1" i="1" dirty="0" smtClean="0">
              <a:solidFill>
                <a:prstClr val="black"/>
              </a:solidFill>
              <a:latin typeface="Arial" pitchFamily="34" charset="0"/>
              <a:cs typeface="Arial" pitchFamily="34" charset="0"/>
            </a:endParaRPr>
          </a:p>
          <a:p>
            <a:pPr marL="342900" indent="-342900" defTabSz="457200">
              <a:spcBef>
                <a:spcPct val="20000"/>
              </a:spcBef>
              <a:buClr>
                <a:srgbClr val="095FC3"/>
              </a:buClr>
              <a:buFont typeface="Arial"/>
              <a:buChar char="•"/>
            </a:pPr>
            <a:endParaRPr lang="en-US" sz="3200" dirty="0">
              <a:solidFill>
                <a:prstClr val="black"/>
              </a:solidFill>
            </a:endParaRPr>
          </a:p>
        </p:txBody>
      </p:sp>
      <p:sp>
        <p:nvSpPr>
          <p:cNvPr id="5" name="Title 1"/>
          <p:cNvSpPr txBox="1">
            <a:spLocks/>
          </p:cNvSpPr>
          <p:nvPr/>
        </p:nvSpPr>
        <p:spPr>
          <a:xfrm>
            <a:off x="457200" y="1616260"/>
            <a:ext cx="5194920" cy="843652"/>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r>
              <a:rPr lang="en-US" sz="4000" dirty="0" smtClean="0">
                <a:solidFill>
                  <a:srgbClr val="095FC3"/>
                </a:solidFill>
                <a:latin typeface="Arial" pitchFamily="34" charset="0"/>
                <a:cs typeface="Arial" pitchFamily="34" charset="0"/>
              </a:rPr>
              <a:t>What do I see?</a:t>
            </a:r>
            <a:endParaRPr lang="en-US" sz="4000" dirty="0">
              <a:solidFill>
                <a:srgbClr val="095FC3"/>
              </a:solidFill>
              <a:latin typeface="Arial" pitchFamily="34" charset="0"/>
              <a:cs typeface="Arial" pitchFamily="34" charset="0"/>
            </a:endParaRPr>
          </a:p>
        </p:txBody>
      </p:sp>
      <p:pic>
        <p:nvPicPr>
          <p:cNvPr id="2" name="Picture 1" descr="When I look to my future jpe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060848"/>
            <a:ext cx="3156855" cy="4462040"/>
          </a:xfrm>
          <a:prstGeom prst="rect">
            <a:avLst/>
          </a:prstGeom>
          <a:ln>
            <a:solidFill>
              <a:srgbClr val="4F81BD"/>
            </a:solidFill>
          </a:ln>
        </p:spPr>
      </p:pic>
    </p:spTree>
    <p:extLst>
      <p:ext uri="{BB962C8B-B14F-4D97-AF65-F5344CB8AC3E}">
        <p14:creationId xmlns:p14="http://schemas.microsoft.com/office/powerpoint/2010/main" val="9363769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nvPr>
        </p:nvGraphicFramePr>
        <p:xfrm>
          <a:off x="107504" y="1628800"/>
          <a:ext cx="8892480" cy="5119856"/>
        </p:xfrm>
        <a:graphic>
          <a:graphicData uri="http://schemas.openxmlformats.org/drawingml/2006/table">
            <a:tbl>
              <a:tblPr firstRow="1" bandRow="1">
                <a:tableStyleId>{BC89EF96-8CEA-46FF-86C4-4CE0E7609802}</a:tableStyleId>
              </a:tblPr>
              <a:tblGrid>
                <a:gridCol w="2964160"/>
                <a:gridCol w="2964160"/>
                <a:gridCol w="2964160"/>
              </a:tblGrid>
              <a:tr h="551233">
                <a:tc>
                  <a:txBody>
                    <a:bodyPr/>
                    <a:lstStyle/>
                    <a:p>
                      <a:r>
                        <a:rPr lang="en-GB" sz="2400" dirty="0" smtClean="0">
                          <a:latin typeface="Arial" pitchFamily="34" charset="0"/>
                          <a:cs typeface="Arial" pitchFamily="34" charset="0"/>
                        </a:rPr>
                        <a:t>In 5 years?</a:t>
                      </a:r>
                      <a:endParaRPr lang="en-GB" sz="2400" dirty="0">
                        <a:latin typeface="Arial" pitchFamily="34" charset="0"/>
                        <a:cs typeface="Arial" pitchFamily="34" charset="0"/>
                      </a:endParaRPr>
                    </a:p>
                  </a:txBody>
                  <a:tcPr/>
                </a:tc>
                <a:tc>
                  <a:txBody>
                    <a:bodyPr/>
                    <a:lstStyle/>
                    <a:p>
                      <a:r>
                        <a:rPr lang="en-GB" sz="2400" dirty="0" smtClean="0">
                          <a:latin typeface="Arial" pitchFamily="34" charset="0"/>
                          <a:cs typeface="Arial" pitchFamily="34" charset="0"/>
                        </a:rPr>
                        <a:t>In 10 years?</a:t>
                      </a:r>
                      <a:endParaRPr lang="en-GB" sz="2400" dirty="0">
                        <a:latin typeface="Arial" pitchFamily="34" charset="0"/>
                        <a:cs typeface="Arial" pitchFamily="34" charset="0"/>
                      </a:endParaRPr>
                    </a:p>
                  </a:txBody>
                  <a:tcPr/>
                </a:tc>
                <a:tc>
                  <a:txBody>
                    <a:bodyPr/>
                    <a:lstStyle/>
                    <a:p>
                      <a:r>
                        <a:rPr lang="en-GB" sz="2400" dirty="0" smtClean="0">
                          <a:latin typeface="Arial" pitchFamily="34" charset="0"/>
                          <a:cs typeface="Arial" pitchFamily="34" charset="0"/>
                        </a:rPr>
                        <a:t>In 20 years?</a:t>
                      </a:r>
                      <a:endParaRPr lang="en-GB" sz="2400" dirty="0">
                        <a:latin typeface="Arial" pitchFamily="34" charset="0"/>
                        <a:cs typeface="Arial" pitchFamily="34" charset="0"/>
                      </a:endParaRPr>
                    </a:p>
                  </a:txBody>
                  <a:tcPr/>
                </a:tc>
              </a:tr>
              <a:tr h="1032943">
                <a:tc>
                  <a:txBody>
                    <a:bodyPr/>
                    <a:lstStyle/>
                    <a:p>
                      <a:r>
                        <a:rPr lang="en-GB" sz="2000" b="1" dirty="0" smtClean="0">
                          <a:latin typeface="Arial" pitchFamily="34" charset="0"/>
                          <a:cs typeface="Arial" pitchFamily="34" charset="0"/>
                        </a:rPr>
                        <a:t>How old will I</a:t>
                      </a:r>
                      <a:r>
                        <a:rPr lang="en-GB" sz="2000" b="1" baseline="0" dirty="0" smtClean="0">
                          <a:latin typeface="Arial" pitchFamily="34" charset="0"/>
                          <a:cs typeface="Arial" pitchFamily="34" charset="0"/>
                        </a:rPr>
                        <a:t> be?</a:t>
                      </a:r>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txBody>
                  <a:tcPr/>
                </a:tc>
                <a:tc>
                  <a:txBody>
                    <a:bodyPr/>
                    <a:lstStyle/>
                    <a:p>
                      <a:r>
                        <a:rPr lang="en-GB" sz="2000" b="1" dirty="0" smtClean="0">
                          <a:latin typeface="Arial" pitchFamily="34" charset="0"/>
                          <a:cs typeface="Arial" pitchFamily="34" charset="0"/>
                        </a:rPr>
                        <a:t>How old will</a:t>
                      </a:r>
                      <a:r>
                        <a:rPr lang="en-GB" sz="2000" b="1" baseline="0" dirty="0" smtClean="0">
                          <a:latin typeface="Arial" pitchFamily="34" charset="0"/>
                          <a:cs typeface="Arial" pitchFamily="34" charset="0"/>
                        </a:rPr>
                        <a:t> I be?</a:t>
                      </a:r>
                      <a:endParaRPr lang="en-GB" sz="2000" b="1" dirty="0">
                        <a:latin typeface="Arial" pitchFamily="34" charset="0"/>
                        <a:cs typeface="Arial" pitchFamily="34" charset="0"/>
                      </a:endParaRPr>
                    </a:p>
                  </a:txBody>
                  <a:tcPr/>
                </a:tc>
                <a:tc>
                  <a:txBody>
                    <a:bodyPr/>
                    <a:lstStyle/>
                    <a:p>
                      <a:r>
                        <a:rPr lang="en-GB" sz="2000" b="1" dirty="0" smtClean="0">
                          <a:latin typeface="Arial" pitchFamily="34" charset="0"/>
                          <a:cs typeface="Arial" pitchFamily="34" charset="0"/>
                        </a:rPr>
                        <a:t>How old will I</a:t>
                      </a:r>
                      <a:r>
                        <a:rPr lang="en-GB" sz="2000" b="1" baseline="0" dirty="0" smtClean="0">
                          <a:latin typeface="Arial" pitchFamily="34" charset="0"/>
                          <a:cs typeface="Arial" pitchFamily="34" charset="0"/>
                        </a:rPr>
                        <a:t> be?</a:t>
                      </a:r>
                      <a:endParaRPr lang="en-GB" sz="2000" b="1" dirty="0">
                        <a:latin typeface="Arial" pitchFamily="34" charset="0"/>
                        <a:cs typeface="Arial" pitchFamily="34" charset="0"/>
                      </a:endParaRPr>
                    </a:p>
                  </a:txBody>
                  <a:tcPr/>
                </a:tc>
              </a:tr>
              <a:tr h="1152128">
                <a:tc>
                  <a:txBody>
                    <a:bodyPr/>
                    <a:lstStyle/>
                    <a:p>
                      <a:r>
                        <a:rPr lang="en-GB" sz="2000" b="1" dirty="0" smtClean="0">
                          <a:latin typeface="Arial" pitchFamily="34" charset="0"/>
                          <a:cs typeface="Arial" pitchFamily="34" charset="0"/>
                        </a:rPr>
                        <a:t>I will be at...</a:t>
                      </a:r>
                      <a:r>
                        <a:rPr lang="en-GB" sz="2000" b="1" baseline="0" dirty="0" smtClean="0">
                          <a:latin typeface="Arial" pitchFamily="34" charset="0"/>
                          <a:cs typeface="Arial" pitchFamily="34" charset="0"/>
                        </a:rPr>
                        <a:t> </a:t>
                      </a:r>
                      <a:r>
                        <a:rPr lang="en-GB" sz="2000" b="1" dirty="0" smtClean="0">
                          <a:latin typeface="Arial" pitchFamily="34" charset="0"/>
                          <a:cs typeface="Arial" pitchFamily="34" charset="0"/>
                        </a:rPr>
                        <a:t>(school</a:t>
                      </a:r>
                      <a:r>
                        <a:rPr lang="en-GB" sz="2000" b="1" baseline="0" dirty="0" smtClean="0">
                          <a:latin typeface="Arial" pitchFamily="34" charset="0"/>
                          <a:cs typeface="Arial" pitchFamily="34" charset="0"/>
                        </a:rPr>
                        <a:t>/ university/</a:t>
                      </a:r>
                      <a:r>
                        <a:rPr lang="en-GB" sz="2000" b="1" dirty="0" smtClean="0">
                          <a:latin typeface="Arial" pitchFamily="34" charset="0"/>
                          <a:cs typeface="Arial" pitchFamily="34" charset="0"/>
                        </a:rPr>
                        <a:t>work etc.)</a:t>
                      </a:r>
                      <a:endParaRPr lang="en-GB" sz="2000" b="1" baseline="0" dirty="0" smtClean="0">
                        <a:latin typeface="Arial" pitchFamily="34" charset="0"/>
                        <a:cs typeface="Arial" pitchFamily="34" charset="0"/>
                      </a:endParaRPr>
                    </a:p>
                    <a:p>
                      <a:endParaRPr lang="en-GB" sz="2000" b="1" baseline="0" dirty="0" smtClean="0">
                        <a:latin typeface="Arial" pitchFamily="34" charset="0"/>
                        <a:cs typeface="Arial" pitchFamily="34" charset="0"/>
                      </a:endParaRPr>
                    </a:p>
                    <a:p>
                      <a:endParaRPr lang="en-GB" sz="2000" b="1" baseline="0" dirty="0" smtClean="0">
                        <a:latin typeface="Arial" pitchFamily="34" charset="0"/>
                        <a:cs typeface="Arial" pitchFamily="34" charset="0"/>
                      </a:endParaRPr>
                    </a:p>
                  </a:txBody>
                  <a:tcPr/>
                </a:tc>
                <a:tc>
                  <a:txBody>
                    <a:bodyPr/>
                    <a:lstStyle/>
                    <a:p>
                      <a:r>
                        <a:rPr lang="en-GB" sz="2000" b="1" dirty="0" smtClean="0">
                          <a:latin typeface="Arial" pitchFamily="34" charset="0"/>
                          <a:cs typeface="Arial" pitchFamily="34" charset="0"/>
                        </a:rPr>
                        <a:t>I will be at...</a:t>
                      </a:r>
                      <a:r>
                        <a:rPr lang="en-GB" sz="2000" b="1" baseline="0" dirty="0" smtClean="0">
                          <a:latin typeface="Arial" pitchFamily="34" charset="0"/>
                          <a:cs typeface="Arial" pitchFamily="34" charset="0"/>
                        </a:rPr>
                        <a:t> </a:t>
                      </a:r>
                      <a:r>
                        <a:rPr lang="en-GB" sz="2000" b="1" dirty="0" smtClean="0">
                          <a:latin typeface="Arial" pitchFamily="34" charset="0"/>
                          <a:cs typeface="Arial" pitchFamily="34" charset="0"/>
                        </a:rPr>
                        <a:t>(school</a:t>
                      </a:r>
                      <a:r>
                        <a:rPr lang="en-GB" sz="2000" b="1" baseline="0" dirty="0" smtClean="0">
                          <a:latin typeface="Arial" pitchFamily="34" charset="0"/>
                          <a:cs typeface="Arial" pitchFamily="34" charset="0"/>
                        </a:rPr>
                        <a:t>/ university/</a:t>
                      </a:r>
                      <a:r>
                        <a:rPr lang="en-GB" sz="2000" b="1" dirty="0" smtClean="0">
                          <a:latin typeface="Arial" pitchFamily="34" charset="0"/>
                          <a:cs typeface="Arial" pitchFamily="34" charset="0"/>
                        </a:rPr>
                        <a:t>work etc.)</a:t>
                      </a:r>
                      <a:endParaRPr lang="en-GB" sz="2000" b="1" baseline="0" dirty="0" smtClean="0">
                        <a:latin typeface="Arial" pitchFamily="34" charset="0"/>
                        <a:cs typeface="Arial" pitchFamily="34" charset="0"/>
                      </a:endParaRPr>
                    </a:p>
                  </a:txBody>
                  <a:tcPr/>
                </a:tc>
                <a:tc>
                  <a:txBody>
                    <a:bodyPr/>
                    <a:lstStyle/>
                    <a:p>
                      <a:r>
                        <a:rPr lang="en-GB" sz="2000" b="1" dirty="0" smtClean="0">
                          <a:latin typeface="Arial" pitchFamily="34" charset="0"/>
                          <a:cs typeface="Arial" pitchFamily="34" charset="0"/>
                        </a:rPr>
                        <a:t>I will be at...</a:t>
                      </a:r>
                      <a:r>
                        <a:rPr lang="en-GB" sz="2000" b="1" baseline="0" dirty="0" smtClean="0">
                          <a:latin typeface="Arial" pitchFamily="34" charset="0"/>
                          <a:cs typeface="Arial" pitchFamily="34" charset="0"/>
                        </a:rPr>
                        <a:t> </a:t>
                      </a:r>
                      <a:r>
                        <a:rPr lang="en-GB" sz="2000" b="1" dirty="0" smtClean="0">
                          <a:latin typeface="Arial" pitchFamily="34" charset="0"/>
                          <a:cs typeface="Arial" pitchFamily="34" charset="0"/>
                        </a:rPr>
                        <a:t>(school</a:t>
                      </a:r>
                      <a:r>
                        <a:rPr lang="en-GB" sz="2000" b="1" baseline="0" dirty="0" smtClean="0">
                          <a:latin typeface="Arial" pitchFamily="34" charset="0"/>
                          <a:cs typeface="Arial" pitchFamily="34" charset="0"/>
                        </a:rPr>
                        <a:t>/ university/</a:t>
                      </a:r>
                      <a:r>
                        <a:rPr lang="en-GB" sz="2000" b="1" dirty="0" smtClean="0">
                          <a:latin typeface="Arial" pitchFamily="34" charset="0"/>
                          <a:cs typeface="Arial" pitchFamily="34" charset="0"/>
                        </a:rPr>
                        <a:t>work etc.)</a:t>
                      </a:r>
                      <a:endParaRPr lang="en-GB" sz="2000" b="1" baseline="0" dirty="0" smtClean="0">
                        <a:latin typeface="Arial" pitchFamily="34" charset="0"/>
                        <a:cs typeface="Arial" pitchFamily="34" charset="0"/>
                      </a:endParaRPr>
                    </a:p>
                  </a:txBody>
                  <a:tcPr/>
                </a:tc>
              </a:tr>
              <a:tr h="1727199">
                <a:tc>
                  <a:txBody>
                    <a:bodyPr/>
                    <a:lstStyle/>
                    <a:p>
                      <a:r>
                        <a:rPr lang="en-GB" sz="2000" b="1" dirty="0" smtClean="0">
                          <a:latin typeface="Arial" pitchFamily="34" charset="0"/>
                          <a:cs typeface="Arial" pitchFamily="34" charset="0"/>
                        </a:rPr>
                        <a:t>I will </a:t>
                      </a:r>
                      <a:r>
                        <a:rPr lang="en-GB" sz="2000" b="1" baseline="0" dirty="0" smtClean="0">
                          <a:latin typeface="Arial" pitchFamily="34" charset="0"/>
                          <a:cs typeface="Arial" pitchFamily="34" charset="0"/>
                        </a:rPr>
                        <a:t>be doing...</a:t>
                      </a:r>
                    </a:p>
                    <a:p>
                      <a:endParaRPr lang="en-GB" sz="2000" b="1" baseline="0" dirty="0" smtClean="0">
                        <a:latin typeface="Arial" pitchFamily="34" charset="0"/>
                        <a:cs typeface="Arial" pitchFamily="34" charset="0"/>
                      </a:endParaRPr>
                    </a:p>
                    <a:p>
                      <a:endParaRPr lang="en-GB" sz="2000" b="1" baseline="0"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a:latin typeface="Arial" pitchFamily="34" charset="0"/>
                        <a:cs typeface="Arial" pitchFamily="34" charset="0"/>
                      </a:endParaRPr>
                    </a:p>
                  </a:txBody>
                  <a:tcPr/>
                </a:tc>
                <a:tc>
                  <a:txBody>
                    <a:bodyPr/>
                    <a:lstStyle/>
                    <a:p>
                      <a:r>
                        <a:rPr lang="en-GB" sz="2000" b="1" dirty="0" smtClean="0">
                          <a:latin typeface="Arial" pitchFamily="34" charset="0"/>
                          <a:cs typeface="Arial" pitchFamily="34" charset="0"/>
                        </a:rPr>
                        <a:t>I will be doing...</a:t>
                      </a:r>
                      <a:endParaRPr lang="en-GB" sz="2000" b="1" dirty="0">
                        <a:latin typeface="Arial" pitchFamily="34" charset="0"/>
                        <a:cs typeface="Arial" pitchFamily="34" charset="0"/>
                      </a:endParaRPr>
                    </a:p>
                  </a:txBody>
                  <a:tcPr/>
                </a:tc>
                <a:tc>
                  <a:txBody>
                    <a:bodyPr/>
                    <a:lstStyle/>
                    <a:p>
                      <a:r>
                        <a:rPr lang="en-GB" sz="2000" b="1" dirty="0" smtClean="0">
                          <a:latin typeface="Arial" pitchFamily="34" charset="0"/>
                          <a:cs typeface="Arial" pitchFamily="34" charset="0"/>
                        </a:rPr>
                        <a:t>I will be doing...</a:t>
                      </a:r>
                      <a:endParaRPr lang="en-GB" sz="2000" b="1"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9363769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6477000"/>
            <a:ext cx="9144002" cy="381000"/>
          </a:xfrm>
          <a:prstGeom prst="rect">
            <a:avLst/>
          </a:prstGeom>
          <a:gradFill>
            <a:gsLst>
              <a:gs pos="0">
                <a:srgbClr val="DA182A"/>
              </a:gs>
              <a:gs pos="100000">
                <a:srgbClr val="EA9B8D"/>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descr="step_into_NHS_P_PP_icons_Amb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96" y="5866713"/>
            <a:ext cx="1565787" cy="785730"/>
          </a:xfrm>
          <a:prstGeom prst="rect">
            <a:avLst/>
          </a:prstGeom>
        </p:spPr>
      </p:pic>
      <p:pic>
        <p:nvPicPr>
          <p:cNvPr id="8" name="Picture 7" descr="step_into_NHS_P_PP_icons_Amb_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606" y="5932624"/>
            <a:ext cx="1273620" cy="697796"/>
          </a:xfrm>
          <a:prstGeom prst="rect">
            <a:avLst/>
          </a:prstGeom>
        </p:spPr>
      </p:pic>
      <p:pic>
        <p:nvPicPr>
          <p:cNvPr id="9" name="Picture 8" descr="step_into_NHS_P_PP_icons_Amb_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0306" y="5852700"/>
            <a:ext cx="1460834" cy="763038"/>
          </a:xfrm>
          <a:prstGeom prst="rect">
            <a:avLst/>
          </a:prstGeom>
        </p:spPr>
      </p:pic>
      <p:pic>
        <p:nvPicPr>
          <p:cNvPr id="13" name="Picture 12" descr="step_into_NHS_P_PP_icons_Amb_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9417" y="5705199"/>
            <a:ext cx="1605499" cy="910539"/>
          </a:xfrm>
          <a:prstGeom prst="rect">
            <a:avLst/>
          </a:prstGeom>
        </p:spPr>
      </p:pic>
      <p:pic>
        <p:nvPicPr>
          <p:cNvPr id="14" name="Picture 13" descr="step_into_NHS_P_PP_icons_Amb_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9797" y="5697858"/>
            <a:ext cx="1903339" cy="910539"/>
          </a:xfrm>
          <a:prstGeom prst="rect">
            <a:avLst/>
          </a:prstGeom>
        </p:spPr>
      </p:pic>
      <p:sp>
        <p:nvSpPr>
          <p:cNvPr id="10" name="Title 3"/>
          <p:cNvSpPr txBox="1">
            <a:spLocks/>
          </p:cNvSpPr>
          <p:nvPr/>
        </p:nvSpPr>
        <p:spPr>
          <a:xfrm>
            <a:off x="0" y="1484784"/>
            <a:ext cx="9144000" cy="1308684"/>
          </a:xfrm>
          <a:prstGeom prst="rect">
            <a:avLst/>
          </a:prstGeom>
        </p:spPr>
        <p:txBody>
          <a:bodyPr/>
          <a:lstStyle/>
          <a:p>
            <a:pPr algn="ctr" defTabSz="457200">
              <a:spcBef>
                <a:spcPct val="0"/>
              </a:spcBef>
              <a:defRPr/>
            </a:pPr>
            <a:r>
              <a:rPr lang="en-US" sz="4000" b="1" dirty="0" smtClean="0">
                <a:solidFill>
                  <a:srgbClr val="095FC3"/>
                </a:solidFill>
                <a:latin typeface="Arial" pitchFamily="34" charset="0"/>
                <a:cs typeface="Arial" pitchFamily="34" charset="0"/>
              </a:rPr>
              <a:t>Things to think about to help you</a:t>
            </a:r>
            <a:endParaRPr lang="en-US" sz="4000" b="1" dirty="0">
              <a:solidFill>
                <a:srgbClr val="095FC3"/>
              </a:solidFill>
              <a:latin typeface="Arial" pitchFamily="34" charset="0"/>
              <a:cs typeface="Arial" pitchFamily="34" charset="0"/>
            </a:endParaRPr>
          </a:p>
        </p:txBody>
      </p:sp>
      <p:sp>
        <p:nvSpPr>
          <p:cNvPr id="11" name="Content Placeholder 2"/>
          <p:cNvSpPr txBox="1">
            <a:spLocks/>
          </p:cNvSpPr>
          <p:nvPr/>
        </p:nvSpPr>
        <p:spPr>
          <a:xfrm>
            <a:off x="323528" y="2276872"/>
            <a:ext cx="8496944" cy="2808312"/>
          </a:xfrm>
          <a:prstGeom prst="rect">
            <a:avLst/>
          </a:prstGeom>
        </p:spPr>
        <p:txBody>
          <a:bodyPr>
            <a:normAutofit/>
          </a:bodyPr>
          <a:lstStyle/>
          <a:p>
            <a:pPr marL="514350" marR="0" lvl="0" indent="-514350" algn="l" defTabSz="457200" rtl="0" eaLnBrk="1" fontAlgn="auto" latinLnBrk="0" hangingPunct="1">
              <a:lnSpc>
                <a:spcPct val="100000"/>
              </a:lnSpc>
              <a:spcBef>
                <a:spcPct val="20000"/>
              </a:spcBef>
              <a:spcAft>
                <a:spcPts val="0"/>
              </a:spcAft>
              <a:buClr>
                <a:srgbClr val="095FC3"/>
              </a:buClr>
              <a:buSzTx/>
              <a:buFont typeface="Arial"/>
              <a:buChar char="•"/>
              <a:tabLst/>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Which NHS job do you think you might like to do?</a:t>
            </a:r>
          </a:p>
          <a:p>
            <a:pPr marL="971550" lvl="1" indent="-514350" defTabSz="457200">
              <a:spcBef>
                <a:spcPct val="20000"/>
              </a:spcBef>
              <a:buClr>
                <a:srgbClr val="095FC3"/>
              </a:buClr>
              <a:buFont typeface="Arial"/>
              <a:buChar char="•"/>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What do you need to learn? </a:t>
            </a:r>
          </a:p>
          <a:p>
            <a:pPr marL="971550" lvl="1" indent="-514350" defTabSz="457200">
              <a:spcBef>
                <a:spcPct val="20000"/>
              </a:spcBef>
              <a:buClr>
                <a:srgbClr val="095FC3"/>
              </a:buClr>
              <a:buFont typeface="Arial"/>
              <a:buChar char="•"/>
              <a:defRPr/>
            </a:pPr>
            <a:r>
              <a:rPr lang="en-GB" sz="2800" dirty="0" smtClean="0">
                <a:latin typeface="Arial" pitchFamily="34" charset="0"/>
                <a:cs typeface="Arial" pitchFamily="34" charset="0"/>
              </a:rPr>
              <a:t>Do you need to train for it? </a:t>
            </a:r>
          </a:p>
          <a:p>
            <a:pPr marL="971550" lvl="1" indent="-514350" defTabSz="457200">
              <a:spcBef>
                <a:spcPct val="20000"/>
              </a:spcBef>
              <a:buClr>
                <a:srgbClr val="095FC3"/>
              </a:buClr>
              <a:buFont typeface="Arial"/>
              <a:buChar char="•"/>
              <a:defRPr/>
            </a:pPr>
            <a:r>
              <a:rPr lang="en-GB" sz="2800" dirty="0" smtClean="0">
                <a:latin typeface="Arial" pitchFamily="34" charset="0"/>
                <a:cs typeface="Arial" pitchFamily="34" charset="0"/>
              </a:rPr>
              <a:t>Which subjects do you </a:t>
            </a: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need to study etc.</a:t>
            </a:r>
          </a:p>
          <a:p>
            <a:pPr marL="971550" lvl="1" indent="-514350" defTabSz="457200">
              <a:spcBef>
                <a:spcPct val="20000"/>
              </a:spcBef>
              <a:buClr>
                <a:srgbClr val="095FC3"/>
              </a:buClr>
              <a:buFont typeface="Arial"/>
              <a:buChar char="•"/>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How long will you need to study or train for it?</a:t>
            </a: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ct val="20000"/>
              </a:spcBef>
              <a:spcAft>
                <a:spcPts val="0"/>
              </a:spcAft>
              <a:buClrTx/>
              <a:buSzTx/>
              <a:buFont typeface="Arial"/>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686046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9552" y="2492896"/>
            <a:ext cx="5256584" cy="4234130"/>
          </a:xfrm>
          <a:prstGeom prst="rect">
            <a:avLst/>
          </a:prstGeom>
        </p:spPr>
        <p:txBody>
          <a:bodyPr>
            <a:normAutofit/>
          </a:bodyPr>
          <a:lstStyle/>
          <a:p>
            <a:pPr marL="514350" indent="-514350">
              <a:buClr>
                <a:srgbClr val="095FC3"/>
              </a:buClr>
              <a:buFont typeface="Arial" pitchFamily="34" charset="0"/>
              <a:buChar char="•"/>
            </a:pPr>
            <a:r>
              <a:rPr lang="en-GB" sz="2800" dirty="0" smtClean="0">
                <a:latin typeface="Arial" pitchFamily="34" charset="0"/>
                <a:cs typeface="Arial" pitchFamily="34" charset="0"/>
              </a:rPr>
              <a:t>Create a short presentation about: “When I look into my future...”</a:t>
            </a:r>
          </a:p>
          <a:p>
            <a:pPr marL="514350" indent="-514350">
              <a:buClr>
                <a:srgbClr val="095FC3"/>
              </a:buClr>
              <a:buFont typeface="Arial" pitchFamily="34" charset="0"/>
              <a:buChar char="•"/>
            </a:pPr>
            <a:r>
              <a:rPr lang="en-GB" sz="2800" dirty="0" smtClean="0">
                <a:latin typeface="Arial" pitchFamily="34" charset="0"/>
                <a:cs typeface="Arial" pitchFamily="34" charset="0"/>
              </a:rPr>
              <a:t>Use pictures and words</a:t>
            </a:r>
          </a:p>
          <a:p>
            <a:pPr marL="514350" indent="-514350">
              <a:buClr>
                <a:srgbClr val="095FC3"/>
              </a:buClr>
              <a:buFont typeface="Arial" pitchFamily="34" charset="0"/>
              <a:buChar char="•"/>
            </a:pPr>
            <a:r>
              <a:rPr lang="en-GB" sz="2800" dirty="0" smtClean="0">
                <a:latin typeface="Arial" pitchFamily="34" charset="0"/>
                <a:cs typeface="Arial" pitchFamily="34" charset="0"/>
              </a:rPr>
              <a:t>Include slides on:</a:t>
            </a:r>
          </a:p>
          <a:p>
            <a:pPr marL="1314450" lvl="2" indent="-514350">
              <a:buClr>
                <a:srgbClr val="095FC3"/>
              </a:buClr>
              <a:buFont typeface="+mj-lt"/>
              <a:buAutoNum type="arabicPeriod"/>
            </a:pPr>
            <a:r>
              <a:rPr lang="en-GB" sz="2800" dirty="0" smtClean="0">
                <a:latin typeface="Arial" pitchFamily="34" charset="0"/>
                <a:cs typeface="Arial" pitchFamily="34" charset="0"/>
              </a:rPr>
              <a:t>This is me</a:t>
            </a:r>
          </a:p>
          <a:p>
            <a:pPr marL="1314450" lvl="2" indent="-514350">
              <a:buClr>
                <a:srgbClr val="095FC3"/>
              </a:buClr>
              <a:buFont typeface="+mj-lt"/>
              <a:buAutoNum type="arabicPeriod"/>
            </a:pPr>
            <a:r>
              <a:rPr lang="en-GB" sz="2800" dirty="0" smtClean="0">
                <a:latin typeface="Arial" pitchFamily="34" charset="0"/>
                <a:cs typeface="Arial" pitchFamily="34" charset="0"/>
              </a:rPr>
              <a:t>This is what I could be in the NHS</a:t>
            </a:r>
          </a:p>
          <a:p>
            <a:pPr marL="914400" lvl="1" indent="-514350">
              <a:buClr>
                <a:srgbClr val="095FC3"/>
              </a:buClr>
              <a:buFont typeface="Arial" pitchFamily="34" charset="0"/>
              <a:buChar char="•"/>
            </a:pPr>
            <a:endParaRPr lang="en-GB" sz="2800" dirty="0" smtClean="0">
              <a:latin typeface="Arial" pitchFamily="34" charset="0"/>
              <a:cs typeface="Arial" pitchFamily="34" charset="0"/>
            </a:endParaRPr>
          </a:p>
          <a:p>
            <a:endParaRPr lang="en-GB" sz="3200" b="1" i="1" dirty="0" smtClean="0">
              <a:solidFill>
                <a:prstClr val="black"/>
              </a:solidFill>
              <a:latin typeface="Arial" pitchFamily="34" charset="0"/>
              <a:cs typeface="Arial" pitchFamily="34" charset="0"/>
            </a:endParaRPr>
          </a:p>
          <a:p>
            <a:pPr marL="342900" indent="-342900" defTabSz="457200">
              <a:spcBef>
                <a:spcPct val="20000"/>
              </a:spcBef>
              <a:buClr>
                <a:srgbClr val="095FC3"/>
              </a:buClr>
              <a:buFont typeface="Arial"/>
              <a:buChar char="•"/>
            </a:pPr>
            <a:endParaRPr lang="en-US" sz="3200" dirty="0">
              <a:solidFill>
                <a:prstClr val="black"/>
              </a:solidFill>
            </a:endParaRPr>
          </a:p>
        </p:txBody>
      </p:sp>
      <p:sp>
        <p:nvSpPr>
          <p:cNvPr id="5" name="Title 1"/>
          <p:cNvSpPr txBox="1">
            <a:spLocks/>
          </p:cNvSpPr>
          <p:nvPr/>
        </p:nvSpPr>
        <p:spPr>
          <a:xfrm>
            <a:off x="457200" y="1616260"/>
            <a:ext cx="7427168" cy="843652"/>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r>
              <a:rPr lang="en-US" sz="4000" dirty="0" smtClean="0">
                <a:solidFill>
                  <a:srgbClr val="095FC3"/>
                </a:solidFill>
                <a:latin typeface="Arial" pitchFamily="34" charset="0"/>
                <a:cs typeface="Arial" pitchFamily="34" charset="0"/>
              </a:rPr>
              <a:t>When I look into my future…</a:t>
            </a:r>
            <a:endParaRPr lang="en-US" sz="4000" dirty="0">
              <a:solidFill>
                <a:srgbClr val="095FC3"/>
              </a:solidFill>
              <a:latin typeface="Arial" pitchFamily="34" charset="0"/>
              <a:cs typeface="Arial" pitchFamily="34" charset="0"/>
            </a:endParaRPr>
          </a:p>
        </p:txBody>
      </p:sp>
      <p:grpSp>
        <p:nvGrpSpPr>
          <p:cNvPr id="2" name="Group 11"/>
          <p:cNvGrpSpPr>
            <a:grpSpLocks noChangeAspect="1"/>
          </p:cNvGrpSpPr>
          <p:nvPr/>
        </p:nvGrpSpPr>
        <p:grpSpPr>
          <a:xfrm>
            <a:off x="4932040" y="2615988"/>
            <a:ext cx="4212000" cy="4413412"/>
            <a:chOff x="5073469" y="3792079"/>
            <a:chExt cx="2733791" cy="286450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3469" y="3982275"/>
              <a:ext cx="1422706" cy="255055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058" y="3792079"/>
              <a:ext cx="1535202" cy="2864507"/>
            </a:xfrm>
            <a:prstGeom prst="rect">
              <a:avLst/>
            </a:prstGeom>
          </p:spPr>
        </p:pic>
      </p:grpSp>
    </p:spTree>
    <p:extLst>
      <p:ext uri="{BB962C8B-B14F-4D97-AF65-F5344CB8AC3E}">
        <p14:creationId xmlns:p14="http://schemas.microsoft.com/office/powerpoint/2010/main" val="9363769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623870"/>
            <a:ext cx="5266928" cy="3901474"/>
          </a:xfrm>
          <a:prstGeom prst="rect">
            <a:avLst/>
          </a:prstGeom>
        </p:spPr>
        <p:txBody>
          <a:bodyPr>
            <a:normAutofit/>
          </a:bodyPr>
          <a:lstStyle/>
          <a:p>
            <a:pPr marL="514350" indent="-514350">
              <a:buClr>
                <a:srgbClr val="095FC3"/>
              </a:buClr>
              <a:buFont typeface="+mj-lt"/>
              <a:buAutoNum type="arabicPeriod"/>
            </a:pPr>
            <a:r>
              <a:rPr lang="en-GB" sz="3200" dirty="0" smtClean="0">
                <a:latin typeface="Arial" pitchFamily="34" charset="0"/>
                <a:cs typeface="Arial" pitchFamily="34" charset="0"/>
              </a:rPr>
              <a:t>What could the future look like?</a:t>
            </a:r>
          </a:p>
          <a:p>
            <a:pPr marL="514350" indent="-514350">
              <a:buClr>
                <a:srgbClr val="095FC3"/>
              </a:buClr>
              <a:buFont typeface="+mj-lt"/>
              <a:buAutoNum type="arabicPeriod"/>
            </a:pPr>
            <a:r>
              <a:rPr lang="en-GB" sz="3200" dirty="0" smtClean="0">
                <a:latin typeface="Arial" pitchFamily="34" charset="0"/>
                <a:cs typeface="Arial" pitchFamily="34" charset="0"/>
              </a:rPr>
              <a:t>What could your future look like?</a:t>
            </a:r>
          </a:p>
          <a:p>
            <a:pPr marL="342900" marR="0" lvl="0" indent="-342900" algn="l" defTabSz="457200" rtl="0" eaLnBrk="1" fontAlgn="auto" latinLnBrk="0" hangingPunct="1">
              <a:lnSpc>
                <a:spcPct val="100000"/>
              </a:lnSpc>
              <a:spcBef>
                <a:spcPct val="20000"/>
              </a:spcBef>
              <a:spcAft>
                <a:spcPts val="0"/>
              </a:spcAft>
              <a:buClr>
                <a:srgbClr val="095FC3"/>
              </a:buClr>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457200" y="1616260"/>
            <a:ext cx="5194920" cy="843652"/>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r>
              <a:rPr lang="en-US" sz="4000" dirty="0" smtClean="0">
                <a:solidFill>
                  <a:srgbClr val="095FC3"/>
                </a:solidFill>
                <a:latin typeface="Arial" pitchFamily="34" charset="0"/>
                <a:cs typeface="Arial" pitchFamily="34" charset="0"/>
              </a:rPr>
              <a:t>What will you learn?</a:t>
            </a:r>
            <a:endParaRPr lang="en-US" sz="4000" dirty="0">
              <a:solidFill>
                <a:srgbClr val="095FC3"/>
              </a:solidFill>
              <a:latin typeface="Arial" pitchFamily="34"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602745"/>
            <a:ext cx="3304494" cy="5255255"/>
          </a:xfrm>
          <a:prstGeom prst="rect">
            <a:avLst/>
          </a:prstGeom>
        </p:spPr>
      </p:pic>
    </p:spTree>
    <p:extLst>
      <p:ext uri="{BB962C8B-B14F-4D97-AF65-F5344CB8AC3E}">
        <p14:creationId xmlns:p14="http://schemas.microsoft.com/office/powerpoint/2010/main" val="9363769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418654"/>
            <a:ext cx="3168352" cy="778098"/>
          </a:xfrm>
        </p:spPr>
        <p:txBody>
          <a:bodyPr>
            <a:normAutofit/>
          </a:bodyPr>
          <a:lstStyle/>
          <a:p>
            <a:pPr algn="l"/>
            <a:r>
              <a:rPr lang="en-GB" sz="4000" b="1" dirty="0" smtClean="0">
                <a:latin typeface="Arial" pitchFamily="34" charset="0"/>
                <a:cs typeface="Arial" pitchFamily="34" charset="0"/>
              </a:rPr>
              <a:t>This is me</a:t>
            </a:r>
            <a:endParaRPr lang="en-GB" sz="4000" b="1" dirty="0">
              <a:latin typeface="Arial" pitchFamily="34" charset="0"/>
              <a:cs typeface="Arial" pitchFamily="34" charset="0"/>
            </a:endParaRPr>
          </a:p>
        </p:txBody>
      </p:sp>
      <p:sp>
        <p:nvSpPr>
          <p:cNvPr id="6" name="Title 1"/>
          <p:cNvSpPr txBox="1">
            <a:spLocks/>
          </p:cNvSpPr>
          <p:nvPr/>
        </p:nvSpPr>
        <p:spPr>
          <a:xfrm>
            <a:off x="323528" y="4293096"/>
            <a:ext cx="4104456" cy="41805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Three words that describe</a:t>
            </a:r>
            <a:r>
              <a:rPr kumimoji="0" lang="en-GB" sz="2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me</a:t>
            </a:r>
            <a:endParaRPr kumimoji="0" lang="en-GB"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TextBox 6"/>
          <p:cNvSpPr txBox="1"/>
          <p:nvPr/>
        </p:nvSpPr>
        <p:spPr>
          <a:xfrm>
            <a:off x="323528" y="4293096"/>
            <a:ext cx="4104456" cy="2523768"/>
          </a:xfrm>
          <a:prstGeom prst="rect">
            <a:avLst/>
          </a:prstGeom>
          <a:noFill/>
          <a:ln w="28575">
            <a:solidFill>
              <a:srgbClr val="095FC3"/>
            </a:solidFill>
          </a:ln>
        </p:spPr>
        <p:txBody>
          <a:bodyPr wrap="square" rtlCol="0">
            <a:spAutoFit/>
          </a:bodyPr>
          <a:lstStyle/>
          <a:p>
            <a:endParaRPr lang="en-GB" sz="2000" b="1" dirty="0" smtClean="0"/>
          </a:p>
          <a:p>
            <a:endParaRPr lang="en-GB" sz="2000" b="1" dirty="0" smtClean="0"/>
          </a:p>
          <a:p>
            <a:r>
              <a:rPr lang="en-GB" sz="2000" b="1" dirty="0" smtClean="0"/>
              <a:t>1. </a:t>
            </a:r>
          </a:p>
          <a:p>
            <a:endParaRPr lang="en-GB" sz="2000" b="1" dirty="0" smtClean="0"/>
          </a:p>
          <a:p>
            <a:r>
              <a:rPr lang="en-GB" sz="2000" b="1" dirty="0" smtClean="0"/>
              <a:t>2. </a:t>
            </a:r>
          </a:p>
          <a:p>
            <a:endParaRPr lang="en-GB" sz="2000" b="1" dirty="0" smtClean="0"/>
          </a:p>
          <a:p>
            <a:r>
              <a:rPr lang="en-GB" sz="2000" b="1" dirty="0" smtClean="0"/>
              <a:t>3. </a:t>
            </a:r>
          </a:p>
          <a:p>
            <a:endParaRPr lang="en-GB" dirty="0"/>
          </a:p>
        </p:txBody>
      </p:sp>
      <p:sp>
        <p:nvSpPr>
          <p:cNvPr id="9" name="TextBox 8"/>
          <p:cNvSpPr txBox="1"/>
          <p:nvPr/>
        </p:nvSpPr>
        <p:spPr>
          <a:xfrm>
            <a:off x="3851920" y="1412776"/>
            <a:ext cx="5112568" cy="2808312"/>
          </a:xfrm>
          <a:prstGeom prst="rect">
            <a:avLst/>
          </a:prstGeom>
          <a:noFill/>
          <a:ln w="28575">
            <a:solidFill>
              <a:srgbClr val="095FC3"/>
            </a:solidFill>
          </a:ln>
        </p:spPr>
        <p:txBody>
          <a:bodyPr wrap="square" rtlCol="0">
            <a:spAutoFit/>
          </a:bodyPr>
          <a:lstStyle/>
          <a:p>
            <a:r>
              <a:rPr lang="en-GB" sz="2000" b="1" dirty="0" smtClean="0">
                <a:latin typeface="Arial" pitchFamily="34" charset="0"/>
                <a:cs typeface="Arial" pitchFamily="34" charset="0"/>
              </a:rPr>
              <a:t>My interests and favourite things</a:t>
            </a: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1400" b="1" dirty="0" smtClean="0">
              <a:latin typeface="Arial" pitchFamily="34" charset="0"/>
              <a:cs typeface="Arial" pitchFamily="34" charset="0"/>
            </a:endParaRPr>
          </a:p>
          <a:p>
            <a:endParaRPr lang="en-GB" sz="2000" b="1" dirty="0" smtClean="0">
              <a:latin typeface="Arial" pitchFamily="34" charset="0"/>
              <a:cs typeface="Arial" pitchFamily="34" charset="0"/>
            </a:endParaRPr>
          </a:p>
        </p:txBody>
      </p:sp>
      <p:sp>
        <p:nvSpPr>
          <p:cNvPr id="10" name="TextBox 9"/>
          <p:cNvSpPr txBox="1"/>
          <p:nvPr/>
        </p:nvSpPr>
        <p:spPr>
          <a:xfrm>
            <a:off x="323528" y="1412776"/>
            <a:ext cx="3384376" cy="2800767"/>
          </a:xfrm>
          <a:prstGeom prst="rect">
            <a:avLst/>
          </a:prstGeom>
          <a:noFill/>
          <a:ln w="28575">
            <a:solidFill>
              <a:srgbClr val="095FC3"/>
            </a:solidFill>
          </a:ln>
        </p:spPr>
        <p:txBody>
          <a:bodyPr wrap="square" rtlCol="0">
            <a:spAutoFit/>
          </a:bodyPr>
          <a:lstStyle/>
          <a:p>
            <a:r>
              <a:rPr lang="en-GB" sz="2000" b="1" dirty="0" smtClean="0">
                <a:latin typeface="Arial" pitchFamily="34" charset="0"/>
                <a:cs typeface="Arial" pitchFamily="34" charset="0"/>
              </a:rPr>
              <a:t>Me and my family</a:t>
            </a: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b="1" dirty="0"/>
          </a:p>
          <a:p>
            <a:endParaRPr lang="en-GB" b="1" dirty="0" smtClean="0">
              <a:latin typeface="Arial" pitchFamily="34" charset="0"/>
              <a:cs typeface="Arial" pitchFamily="34" charset="0"/>
            </a:endParaRPr>
          </a:p>
        </p:txBody>
      </p:sp>
      <p:sp>
        <p:nvSpPr>
          <p:cNvPr id="11" name="TextBox 10"/>
          <p:cNvSpPr txBox="1"/>
          <p:nvPr/>
        </p:nvSpPr>
        <p:spPr>
          <a:xfrm>
            <a:off x="4572000" y="4293097"/>
            <a:ext cx="4392488" cy="2534222"/>
          </a:xfrm>
          <a:prstGeom prst="rect">
            <a:avLst/>
          </a:prstGeom>
          <a:noFill/>
          <a:ln w="28575">
            <a:solidFill>
              <a:srgbClr val="095FC3"/>
            </a:solidFill>
          </a:ln>
        </p:spPr>
        <p:txBody>
          <a:bodyPr wrap="square" rtlCol="0">
            <a:spAutoFit/>
          </a:bodyPr>
          <a:lstStyle/>
          <a:p>
            <a:r>
              <a:rPr lang="en-GB" sz="2000" b="1" dirty="0" smtClean="0">
                <a:latin typeface="Arial" pitchFamily="34" charset="0"/>
                <a:cs typeface="Arial" pitchFamily="34" charset="0"/>
              </a:rPr>
              <a:t>I am good at...</a:t>
            </a:r>
          </a:p>
          <a:p>
            <a:endParaRPr lang="en-GB" sz="14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60648"/>
            <a:ext cx="5040560" cy="418058"/>
          </a:xfrm>
        </p:spPr>
        <p:txBody>
          <a:bodyPr>
            <a:noAutofit/>
          </a:bodyPr>
          <a:lstStyle/>
          <a:p>
            <a:pPr algn="ctr"/>
            <a:r>
              <a:rPr lang="en-GB" sz="2800" b="1" dirty="0" smtClean="0">
                <a:latin typeface="Arial" pitchFamily="34" charset="0"/>
                <a:cs typeface="Arial" pitchFamily="34" charset="0"/>
              </a:rPr>
              <a:t>This is what I could be in the</a:t>
            </a:r>
            <a:endParaRPr lang="en-GB" sz="3200" b="1" dirty="0">
              <a:latin typeface="Arial" pitchFamily="34" charset="0"/>
              <a:cs typeface="Arial" pitchFamily="34" charset="0"/>
            </a:endParaRPr>
          </a:p>
        </p:txBody>
      </p:sp>
      <p:sp>
        <p:nvSpPr>
          <p:cNvPr id="9" name="TextBox 8"/>
          <p:cNvSpPr txBox="1"/>
          <p:nvPr/>
        </p:nvSpPr>
        <p:spPr>
          <a:xfrm>
            <a:off x="5292080" y="1470844"/>
            <a:ext cx="3672408" cy="2862322"/>
          </a:xfrm>
          <a:prstGeom prst="rect">
            <a:avLst/>
          </a:prstGeom>
          <a:noFill/>
          <a:ln w="28575">
            <a:solidFill>
              <a:srgbClr val="095FC3"/>
            </a:solidFill>
          </a:ln>
        </p:spPr>
        <p:txBody>
          <a:bodyPr wrap="square" rtlCol="0">
            <a:spAutoFit/>
          </a:bodyPr>
          <a:lstStyle/>
          <a:p>
            <a:r>
              <a:rPr lang="en-GB" sz="2000" b="1" dirty="0" smtClean="0">
                <a:latin typeface="Arial" pitchFamily="34" charset="0"/>
                <a:cs typeface="Arial" pitchFamily="34" charset="0"/>
              </a:rPr>
              <a:t>Why I would be good at this job</a:t>
            </a: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p:txBody>
      </p:sp>
      <p:sp>
        <p:nvSpPr>
          <p:cNvPr id="10" name="TextBox 9"/>
          <p:cNvSpPr txBox="1"/>
          <p:nvPr/>
        </p:nvSpPr>
        <p:spPr>
          <a:xfrm>
            <a:off x="251520" y="1470843"/>
            <a:ext cx="4896544" cy="2880320"/>
          </a:xfrm>
          <a:prstGeom prst="rect">
            <a:avLst/>
          </a:prstGeom>
          <a:noFill/>
          <a:ln w="28575">
            <a:solidFill>
              <a:srgbClr val="095FC3"/>
            </a:solidFill>
          </a:ln>
        </p:spPr>
        <p:txBody>
          <a:bodyPr wrap="square" rtlCol="0">
            <a:spAutoFit/>
          </a:bodyPr>
          <a:lstStyle/>
          <a:p>
            <a:r>
              <a:rPr lang="en-GB" sz="2000" b="1" dirty="0" smtClean="0">
                <a:latin typeface="Arial" pitchFamily="34" charset="0"/>
                <a:cs typeface="Arial" pitchFamily="34" charset="0"/>
              </a:rPr>
              <a:t>About the job</a:t>
            </a: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b="1" dirty="0"/>
          </a:p>
        </p:txBody>
      </p:sp>
      <p:sp>
        <p:nvSpPr>
          <p:cNvPr id="11" name="TextBox 10"/>
          <p:cNvSpPr txBox="1"/>
          <p:nvPr/>
        </p:nvSpPr>
        <p:spPr>
          <a:xfrm>
            <a:off x="4932040" y="4495179"/>
            <a:ext cx="4032448" cy="2277547"/>
          </a:xfrm>
          <a:prstGeom prst="rect">
            <a:avLst/>
          </a:prstGeom>
          <a:noFill/>
          <a:ln w="28575">
            <a:solidFill>
              <a:srgbClr val="095FC3"/>
            </a:solidFill>
          </a:ln>
        </p:spPr>
        <p:txBody>
          <a:bodyPr wrap="square" rtlCol="0">
            <a:spAutoFit/>
          </a:bodyPr>
          <a:lstStyle/>
          <a:p>
            <a:r>
              <a:rPr lang="en-GB" sz="2000" b="1" dirty="0" smtClean="0">
                <a:latin typeface="Arial" pitchFamily="34" charset="0"/>
                <a:cs typeface="Arial" pitchFamily="34" charset="0"/>
              </a:rPr>
              <a:t>Best part of this job is...</a:t>
            </a:r>
          </a:p>
          <a:p>
            <a:endParaRPr lang="en-GB" sz="14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800" b="1" dirty="0" smtClean="0">
              <a:latin typeface="Arial" pitchFamily="34" charset="0"/>
              <a:cs typeface="Arial" pitchFamily="34" charset="0"/>
            </a:endParaRPr>
          </a:p>
        </p:txBody>
      </p:sp>
      <p:sp>
        <p:nvSpPr>
          <p:cNvPr id="8" name="TextBox 7"/>
          <p:cNvSpPr txBox="1"/>
          <p:nvPr/>
        </p:nvSpPr>
        <p:spPr>
          <a:xfrm>
            <a:off x="251520" y="4495179"/>
            <a:ext cx="4536504" cy="2277547"/>
          </a:xfrm>
          <a:prstGeom prst="rect">
            <a:avLst/>
          </a:prstGeom>
          <a:noFill/>
          <a:ln w="28575">
            <a:solidFill>
              <a:srgbClr val="095FC3"/>
            </a:solidFill>
          </a:ln>
        </p:spPr>
        <p:txBody>
          <a:bodyPr wrap="square" rtlCol="0">
            <a:spAutoFit/>
          </a:bodyPr>
          <a:lstStyle/>
          <a:p>
            <a:r>
              <a:rPr lang="en-GB" sz="2000" b="1" dirty="0" smtClean="0">
                <a:latin typeface="Arial" pitchFamily="34" charset="0"/>
                <a:cs typeface="Arial" pitchFamily="34" charset="0"/>
              </a:rPr>
              <a:t>How I can get there</a:t>
            </a:r>
          </a:p>
          <a:p>
            <a:endParaRPr lang="en-GB" sz="14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000" b="1" dirty="0" smtClean="0">
              <a:latin typeface="Arial" pitchFamily="34" charset="0"/>
              <a:cs typeface="Arial" pitchFamily="34" charset="0"/>
            </a:endParaRPr>
          </a:p>
          <a:p>
            <a:endParaRPr lang="en-GB" sz="2800" b="1"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348880"/>
            <a:ext cx="7772400" cy="959170"/>
          </a:xfrm>
        </p:spPr>
        <p:txBody>
          <a:bodyPr/>
          <a:lstStyle/>
          <a:p>
            <a:r>
              <a:rPr lang="en-US" dirty="0" smtClean="0">
                <a:latin typeface="Arial" pitchFamily="34" charset="0"/>
                <a:cs typeface="Arial" pitchFamily="34" charset="0"/>
              </a:rPr>
              <a:t>What did you learn? </a:t>
            </a:r>
            <a:endParaRPr lang="en-US" dirty="0">
              <a:latin typeface="Arial" pitchFamily="34" charset="0"/>
              <a:cs typeface="Arial" pitchFamily="34" charset="0"/>
            </a:endParaRPr>
          </a:p>
        </p:txBody>
      </p:sp>
      <p:sp>
        <p:nvSpPr>
          <p:cNvPr id="7" name="Subtitle 4"/>
          <p:cNvSpPr>
            <a:spLocks noGrp="1"/>
          </p:cNvSpPr>
          <p:nvPr>
            <p:ph type="subTitle" idx="1"/>
          </p:nvPr>
        </p:nvSpPr>
        <p:spPr>
          <a:xfrm>
            <a:off x="1371600" y="3444378"/>
            <a:ext cx="6400800" cy="1752600"/>
          </a:xfrm>
        </p:spPr>
        <p:txBody>
          <a:bodyPr/>
          <a:lstStyle/>
          <a:p>
            <a:r>
              <a:rPr lang="en-GB" b="1" dirty="0" smtClean="0">
                <a:latin typeface="Arial" pitchFamily="34" charset="0"/>
                <a:cs typeface="Arial" pitchFamily="34" charset="0"/>
              </a:rPr>
              <a:t>Learning outcomes </a:t>
            </a:r>
            <a:endParaRPr lang="en-GB" b="1" dirty="0">
              <a:latin typeface="Arial" pitchFamily="34" charset="0"/>
              <a:cs typeface="Arial" pitchFamily="34" charset="0"/>
            </a:endParaRPr>
          </a:p>
        </p:txBody>
      </p:sp>
    </p:spTree>
    <p:extLst>
      <p:ext uri="{BB962C8B-B14F-4D97-AF65-F5344CB8AC3E}">
        <p14:creationId xmlns:p14="http://schemas.microsoft.com/office/powerpoint/2010/main" val="7582726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616260"/>
            <a:ext cx="5194920" cy="843652"/>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r>
              <a:rPr lang="en-US" sz="4000" dirty="0" smtClean="0">
                <a:solidFill>
                  <a:srgbClr val="095FC3"/>
                </a:solidFill>
                <a:latin typeface="Arial" pitchFamily="34" charset="0"/>
                <a:cs typeface="Arial" pitchFamily="34" charset="0"/>
              </a:rPr>
              <a:t>Learning outcomes </a:t>
            </a:r>
            <a:endParaRPr lang="en-US" sz="4000" dirty="0">
              <a:solidFill>
                <a:srgbClr val="095FC3"/>
              </a:solidFill>
              <a:latin typeface="Arial" pitchFamily="34"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132856"/>
            <a:ext cx="3101233" cy="4932000"/>
          </a:xfrm>
          <a:prstGeom prst="rect">
            <a:avLst/>
          </a:prstGeom>
        </p:spPr>
      </p:pic>
      <p:sp>
        <p:nvSpPr>
          <p:cNvPr id="8" name="Content Placeholder 2"/>
          <p:cNvSpPr>
            <a:spLocks noGrp="1"/>
          </p:cNvSpPr>
          <p:nvPr>
            <p:ph idx="1"/>
          </p:nvPr>
        </p:nvSpPr>
        <p:spPr>
          <a:xfrm>
            <a:off x="457200" y="2359421"/>
            <a:ext cx="6491064" cy="4525963"/>
          </a:xfrm>
        </p:spPr>
        <p:txBody>
          <a:bodyPr>
            <a:normAutofit fontScale="85000" lnSpcReduction="20000"/>
          </a:bodyPr>
          <a:lstStyle/>
          <a:p>
            <a:r>
              <a:rPr lang="en-GB" dirty="0" smtClean="0">
                <a:latin typeface="Arial" pitchFamily="34" charset="0"/>
                <a:cs typeface="Arial" pitchFamily="34" charset="0"/>
              </a:rPr>
              <a:t>You understand that developments in technology impact how we work and what we can achieve.</a:t>
            </a:r>
          </a:p>
          <a:p>
            <a:endParaRPr lang="en-GB" sz="1300" dirty="0" smtClean="0">
              <a:latin typeface="Arial" pitchFamily="34" charset="0"/>
              <a:cs typeface="Arial" pitchFamily="34" charset="0"/>
            </a:endParaRPr>
          </a:p>
          <a:p>
            <a:r>
              <a:rPr lang="en-GB" dirty="0" smtClean="0">
                <a:latin typeface="Arial" pitchFamily="34" charset="0"/>
                <a:cs typeface="Arial" pitchFamily="34" charset="0"/>
              </a:rPr>
              <a:t>You understand the important role technology has played in the NHS and what this could mean for future jobs.</a:t>
            </a:r>
          </a:p>
          <a:p>
            <a:endParaRPr lang="en-GB" sz="1300" dirty="0" smtClean="0">
              <a:latin typeface="Arial" pitchFamily="34" charset="0"/>
              <a:cs typeface="Arial" pitchFamily="34" charset="0"/>
            </a:endParaRPr>
          </a:p>
          <a:p>
            <a:r>
              <a:rPr lang="en-GB" dirty="0" smtClean="0">
                <a:latin typeface="Arial" pitchFamily="34" charset="0"/>
                <a:cs typeface="Arial" pitchFamily="34" charset="0"/>
              </a:rPr>
              <a:t>You can represent yourself in pictures and words.</a:t>
            </a:r>
          </a:p>
          <a:p>
            <a:endParaRPr lang="en-GB" sz="1200" dirty="0">
              <a:latin typeface="Arial" pitchFamily="34" charset="0"/>
              <a:cs typeface="Arial" pitchFamily="34" charset="0"/>
            </a:endParaRPr>
          </a:p>
          <a:p>
            <a:r>
              <a:rPr lang="en-GB" dirty="0" smtClean="0">
                <a:latin typeface="Arial" pitchFamily="34" charset="0"/>
                <a:cs typeface="Arial" pitchFamily="34" charset="0"/>
              </a:rPr>
              <a:t>You can talk positively about what you might like to do.</a:t>
            </a:r>
          </a:p>
          <a:p>
            <a:endParaRPr lang="en-GB" dirty="0" smtClean="0"/>
          </a:p>
          <a:p>
            <a:pPr>
              <a:buNone/>
            </a:pPr>
            <a:endParaRPr lang="en-GB" dirty="0"/>
          </a:p>
        </p:txBody>
      </p:sp>
    </p:spTree>
    <p:extLst>
      <p:ext uri="{BB962C8B-B14F-4D97-AF65-F5344CB8AC3E}">
        <p14:creationId xmlns:p14="http://schemas.microsoft.com/office/powerpoint/2010/main" val="9363769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348880"/>
            <a:ext cx="7772400" cy="959170"/>
          </a:xfrm>
        </p:spPr>
        <p:txBody>
          <a:bodyPr/>
          <a:lstStyle/>
          <a:p>
            <a:r>
              <a:rPr lang="en-US" dirty="0" smtClean="0">
                <a:latin typeface="Arial" pitchFamily="34" charset="0"/>
                <a:cs typeface="Arial" pitchFamily="34" charset="0"/>
              </a:rPr>
              <a:t>The T Factor </a:t>
            </a:r>
            <a:endParaRPr lang="en-US" dirty="0">
              <a:latin typeface="Arial" pitchFamily="34" charset="0"/>
              <a:cs typeface="Arial" pitchFamily="34" charset="0"/>
            </a:endParaRPr>
          </a:p>
        </p:txBody>
      </p:sp>
      <p:sp>
        <p:nvSpPr>
          <p:cNvPr id="7" name="Subtitle 4"/>
          <p:cNvSpPr>
            <a:spLocks noGrp="1"/>
          </p:cNvSpPr>
          <p:nvPr>
            <p:ph type="subTitle" idx="1"/>
          </p:nvPr>
        </p:nvSpPr>
        <p:spPr>
          <a:xfrm>
            <a:off x="1371600" y="3444378"/>
            <a:ext cx="6400800" cy="1752600"/>
          </a:xfrm>
        </p:spPr>
        <p:txBody>
          <a:bodyPr/>
          <a:lstStyle/>
          <a:p>
            <a:r>
              <a:rPr lang="en-GB" b="1" dirty="0" smtClean="0">
                <a:latin typeface="Arial" pitchFamily="34" charset="0"/>
                <a:cs typeface="Arial" pitchFamily="34" charset="0"/>
              </a:rPr>
              <a:t>Technology changes how we do things. </a:t>
            </a:r>
            <a:r>
              <a:rPr lang="en-GB" b="1" dirty="0">
                <a:latin typeface="Arial" pitchFamily="34" charset="0"/>
                <a:cs typeface="Arial" pitchFamily="34" charset="0"/>
              </a:rPr>
              <a:t>H</a:t>
            </a:r>
            <a:r>
              <a:rPr lang="en-GB" b="1" dirty="0" smtClean="0">
                <a:latin typeface="Arial" pitchFamily="34" charset="0"/>
                <a:cs typeface="Arial" pitchFamily="34" charset="0"/>
              </a:rPr>
              <a:t>ow does it play a part in your and your family’s life?</a:t>
            </a:r>
            <a:endParaRPr lang="en-GB" b="1" dirty="0">
              <a:latin typeface="Arial" pitchFamily="34" charset="0"/>
              <a:cs typeface="Arial" pitchFamily="34" charset="0"/>
            </a:endParaRPr>
          </a:p>
        </p:txBody>
      </p:sp>
    </p:spTree>
    <p:extLst>
      <p:ext uri="{BB962C8B-B14F-4D97-AF65-F5344CB8AC3E}">
        <p14:creationId xmlns:p14="http://schemas.microsoft.com/office/powerpoint/2010/main" val="7582726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623870"/>
            <a:ext cx="8219256" cy="3901474"/>
          </a:xfrm>
          <a:prstGeom prst="rect">
            <a:avLst/>
          </a:prstGeom>
        </p:spPr>
        <p:txBody>
          <a:bodyPr>
            <a:normAutofit fontScale="85000" lnSpcReduction="20000"/>
          </a:bodyPr>
          <a:lstStyle/>
          <a:p>
            <a:pPr marL="514350" indent="-514350">
              <a:buNone/>
            </a:pPr>
            <a:r>
              <a:rPr lang="en-GB" sz="3200" b="1" dirty="0" smtClean="0">
                <a:solidFill>
                  <a:srgbClr val="095FC3"/>
                </a:solidFill>
                <a:latin typeface="Arial" pitchFamily="34" charset="0"/>
                <a:cs typeface="Arial" pitchFamily="34" charset="0"/>
              </a:rPr>
              <a:t>How we communicate </a:t>
            </a:r>
          </a:p>
          <a:p>
            <a:pPr marL="514350" indent="-514350">
              <a:buClr>
                <a:srgbClr val="095FC3"/>
              </a:buClr>
              <a:buFont typeface="Arial" pitchFamily="34" charset="0"/>
              <a:buChar char="•"/>
            </a:pPr>
            <a:r>
              <a:rPr lang="en-GB" sz="3200" dirty="0" smtClean="0">
                <a:latin typeface="Arial" pitchFamily="34" charset="0"/>
                <a:cs typeface="Arial" pitchFamily="34" charset="0"/>
              </a:rPr>
              <a:t>Mobile phones, smart devices, emails, laptops, social networking</a:t>
            </a:r>
          </a:p>
          <a:p>
            <a:pPr marL="514350" indent="-514350"/>
            <a:endParaRPr lang="en-GB" sz="3200" dirty="0" smtClean="0">
              <a:latin typeface="Arial" pitchFamily="34" charset="0"/>
              <a:cs typeface="Arial" pitchFamily="34" charset="0"/>
            </a:endParaRPr>
          </a:p>
          <a:p>
            <a:pPr marL="514350" indent="-514350">
              <a:buNone/>
            </a:pPr>
            <a:r>
              <a:rPr lang="en-GB" sz="3200" b="1" dirty="0" smtClean="0">
                <a:solidFill>
                  <a:srgbClr val="095FC3"/>
                </a:solidFill>
                <a:latin typeface="Arial" pitchFamily="34" charset="0"/>
                <a:cs typeface="Arial" pitchFamily="34" charset="0"/>
              </a:rPr>
              <a:t>How we entertain ourselves</a:t>
            </a:r>
          </a:p>
          <a:p>
            <a:pPr marL="514350" indent="-514350">
              <a:buClr>
                <a:srgbClr val="095FC3"/>
              </a:buClr>
              <a:buFont typeface="Arial" pitchFamily="34" charset="0"/>
              <a:buChar char="•"/>
            </a:pPr>
            <a:r>
              <a:rPr lang="en-GB" sz="3200" dirty="0" smtClean="0">
                <a:latin typeface="Arial" pitchFamily="34" charset="0"/>
                <a:cs typeface="Arial" pitchFamily="34" charset="0"/>
              </a:rPr>
              <a:t>LCD TV, smart TVs, Xbox, 3D cinema</a:t>
            </a:r>
          </a:p>
          <a:p>
            <a:pPr marL="514350" indent="-514350"/>
            <a:endParaRPr lang="en-GB" sz="3200" dirty="0" smtClean="0">
              <a:latin typeface="Arial" pitchFamily="34" charset="0"/>
              <a:cs typeface="Arial" pitchFamily="34" charset="0"/>
            </a:endParaRPr>
          </a:p>
          <a:p>
            <a:pPr marL="514350" indent="-514350">
              <a:buNone/>
            </a:pPr>
            <a:r>
              <a:rPr lang="en-GB" sz="3200" b="1" dirty="0" smtClean="0">
                <a:solidFill>
                  <a:srgbClr val="095FC3"/>
                </a:solidFill>
                <a:latin typeface="Arial" pitchFamily="34" charset="0"/>
                <a:cs typeface="Arial" pitchFamily="34" charset="0"/>
              </a:rPr>
              <a:t>How we live</a:t>
            </a:r>
          </a:p>
          <a:p>
            <a:pPr marL="514350" indent="-514350">
              <a:buClr>
                <a:srgbClr val="095FC3"/>
              </a:buClr>
              <a:buFont typeface="Arial" pitchFamily="34" charset="0"/>
              <a:buChar char="•"/>
            </a:pPr>
            <a:r>
              <a:rPr lang="en-GB" sz="3200" dirty="0" smtClean="0">
                <a:latin typeface="Arial" pitchFamily="34" charset="0"/>
                <a:cs typeface="Arial" pitchFamily="34" charset="0"/>
              </a:rPr>
              <a:t>The majority of items in our homes today are automated and we can even shop without leaving the house!</a:t>
            </a:r>
          </a:p>
        </p:txBody>
      </p:sp>
      <p:sp>
        <p:nvSpPr>
          <p:cNvPr id="5" name="Title 1"/>
          <p:cNvSpPr txBox="1">
            <a:spLocks/>
          </p:cNvSpPr>
          <p:nvPr/>
        </p:nvSpPr>
        <p:spPr>
          <a:xfrm>
            <a:off x="457200" y="1616260"/>
            <a:ext cx="5194920" cy="843652"/>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r>
              <a:rPr lang="en-US" sz="4000" dirty="0" smtClean="0">
                <a:solidFill>
                  <a:srgbClr val="095FC3"/>
                </a:solidFill>
                <a:latin typeface="Arial" pitchFamily="34" charset="0"/>
                <a:cs typeface="Arial" pitchFamily="34" charset="0"/>
              </a:rPr>
              <a:t>The T Factor</a:t>
            </a:r>
            <a:endParaRPr lang="en-US" sz="4000" dirty="0">
              <a:solidFill>
                <a:srgbClr val="095FC3"/>
              </a:solidFill>
              <a:latin typeface="Arial" pitchFamily="34" charset="0"/>
              <a:cs typeface="Arial" pitchFamily="34" charset="0"/>
            </a:endParaRPr>
          </a:p>
        </p:txBody>
      </p:sp>
    </p:spTree>
    <p:extLst>
      <p:ext uri="{BB962C8B-B14F-4D97-AF65-F5344CB8AC3E}">
        <p14:creationId xmlns:p14="http://schemas.microsoft.com/office/powerpoint/2010/main" val="9363769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564904"/>
            <a:ext cx="8435280" cy="4234130"/>
          </a:xfrm>
          <a:prstGeom prst="rect">
            <a:avLst/>
          </a:prstGeom>
        </p:spPr>
        <p:txBody>
          <a:bodyPr>
            <a:normAutofit fontScale="77500" lnSpcReduction="20000"/>
          </a:bodyPr>
          <a:lstStyle/>
          <a:p>
            <a:pPr marL="514350" indent="-514350">
              <a:buNone/>
            </a:pPr>
            <a:r>
              <a:rPr lang="en-GB" sz="3200" b="1" dirty="0" smtClean="0">
                <a:solidFill>
                  <a:srgbClr val="095FC3"/>
                </a:solidFill>
                <a:latin typeface="Arial" pitchFamily="34" charset="0"/>
                <a:cs typeface="Arial" pitchFamily="34" charset="0"/>
              </a:rPr>
              <a:t>How we learn </a:t>
            </a:r>
          </a:p>
          <a:p>
            <a:pPr marL="514350" indent="-514350">
              <a:buClr>
                <a:srgbClr val="095FC3"/>
              </a:buClr>
              <a:buFont typeface="Arial" pitchFamily="34" charset="0"/>
              <a:buChar char="•"/>
            </a:pPr>
            <a:r>
              <a:rPr lang="en-GB" sz="3200" dirty="0" smtClean="0">
                <a:latin typeface="Arial" pitchFamily="34" charset="0"/>
                <a:cs typeface="Arial" pitchFamily="34" charset="0"/>
              </a:rPr>
              <a:t>We have modern technology in our classrooms in order to learn better. For example, whiteboards and </a:t>
            </a:r>
            <a:r>
              <a:rPr lang="en-GB" sz="3200" dirty="0" err="1" smtClean="0">
                <a:latin typeface="Arial" pitchFamily="34" charset="0"/>
                <a:cs typeface="Arial" pitchFamily="34" charset="0"/>
              </a:rPr>
              <a:t>iPads</a:t>
            </a:r>
            <a:endParaRPr lang="en-GB" sz="3200" dirty="0" smtClean="0">
              <a:latin typeface="Arial" pitchFamily="34" charset="0"/>
              <a:cs typeface="Arial" pitchFamily="34" charset="0"/>
            </a:endParaRPr>
          </a:p>
          <a:p>
            <a:pPr marL="514350" indent="-514350"/>
            <a:endParaRPr lang="en-GB" sz="3200" dirty="0" smtClean="0">
              <a:latin typeface="Arial" pitchFamily="34" charset="0"/>
              <a:cs typeface="Arial" pitchFamily="34" charset="0"/>
            </a:endParaRPr>
          </a:p>
          <a:p>
            <a:pPr marL="514350" indent="-514350">
              <a:buNone/>
            </a:pPr>
            <a:r>
              <a:rPr lang="en-GB" sz="3200" b="1" dirty="0" smtClean="0">
                <a:solidFill>
                  <a:srgbClr val="095FC3"/>
                </a:solidFill>
                <a:latin typeface="Arial" pitchFamily="34" charset="0"/>
                <a:cs typeface="Arial" pitchFamily="34" charset="0"/>
              </a:rPr>
              <a:t>How we get around</a:t>
            </a:r>
          </a:p>
          <a:p>
            <a:pPr marL="514350" indent="-514350">
              <a:buClr>
                <a:srgbClr val="095FC3"/>
              </a:buClr>
              <a:buFont typeface="Arial" pitchFamily="34" charset="0"/>
              <a:buChar char="•"/>
            </a:pPr>
            <a:r>
              <a:rPr lang="en-GB" sz="3200" dirty="0" smtClean="0">
                <a:latin typeface="Arial" pitchFamily="34" charset="0"/>
                <a:cs typeface="Arial" pitchFamily="34" charset="0"/>
              </a:rPr>
              <a:t>Transport is an important part of our lives. Technology has worked on making it more efficient and quicker</a:t>
            </a:r>
          </a:p>
          <a:p>
            <a:pPr marL="514350" indent="-514350"/>
            <a:endParaRPr lang="en-GB" sz="3200" dirty="0" smtClean="0">
              <a:latin typeface="Arial" pitchFamily="34" charset="0"/>
              <a:cs typeface="Arial" pitchFamily="34" charset="0"/>
            </a:endParaRPr>
          </a:p>
          <a:p>
            <a:pPr marL="514350" indent="-514350">
              <a:buNone/>
            </a:pPr>
            <a:r>
              <a:rPr lang="en-GB" sz="3200" b="1" dirty="0" smtClean="0">
                <a:solidFill>
                  <a:srgbClr val="095FC3"/>
                </a:solidFill>
                <a:latin typeface="Arial" pitchFamily="34" charset="0"/>
                <a:cs typeface="Arial" pitchFamily="34" charset="0"/>
              </a:rPr>
              <a:t>How we are treated by the NHS</a:t>
            </a:r>
          </a:p>
          <a:p>
            <a:pPr marL="514350" indent="-514350">
              <a:buClr>
                <a:srgbClr val="095FC3"/>
              </a:buClr>
              <a:buFont typeface="Arial" pitchFamily="34" charset="0"/>
              <a:buChar char="•"/>
            </a:pPr>
            <a:r>
              <a:rPr lang="en-GB" sz="3200" dirty="0" smtClean="0">
                <a:latin typeface="Arial" pitchFamily="34" charset="0"/>
                <a:cs typeface="Arial" pitchFamily="34" charset="0"/>
              </a:rPr>
              <a:t>Technology is the driving force behind the huge improvements in NHS healthcare</a:t>
            </a:r>
            <a:endParaRPr lang="en-GB" sz="2800" dirty="0" smtClean="0">
              <a:latin typeface="Arial" pitchFamily="34" charset="0"/>
              <a:cs typeface="Arial" pitchFamily="34" charset="0"/>
            </a:endParaRPr>
          </a:p>
        </p:txBody>
      </p:sp>
      <p:sp>
        <p:nvSpPr>
          <p:cNvPr id="5" name="Title 1"/>
          <p:cNvSpPr txBox="1">
            <a:spLocks/>
          </p:cNvSpPr>
          <p:nvPr/>
        </p:nvSpPr>
        <p:spPr>
          <a:xfrm>
            <a:off x="457200" y="1616260"/>
            <a:ext cx="5194920" cy="843652"/>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r>
              <a:rPr lang="en-US" sz="4000" dirty="0" smtClean="0">
                <a:solidFill>
                  <a:srgbClr val="095FC3"/>
                </a:solidFill>
                <a:latin typeface="Arial" pitchFamily="34" charset="0"/>
                <a:cs typeface="Arial" pitchFamily="34" charset="0"/>
              </a:rPr>
              <a:t>The T Factor</a:t>
            </a:r>
            <a:endParaRPr lang="en-US" sz="4000" dirty="0">
              <a:solidFill>
                <a:srgbClr val="095FC3"/>
              </a:solidFill>
              <a:latin typeface="Arial" pitchFamily="34" charset="0"/>
              <a:cs typeface="Arial" pitchFamily="34" charset="0"/>
            </a:endParaRPr>
          </a:p>
        </p:txBody>
      </p:sp>
    </p:spTree>
    <p:extLst>
      <p:ext uri="{BB962C8B-B14F-4D97-AF65-F5344CB8AC3E}">
        <p14:creationId xmlns:p14="http://schemas.microsoft.com/office/powerpoint/2010/main" val="9363769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6477000"/>
            <a:ext cx="9144002" cy="381000"/>
          </a:xfrm>
          <a:prstGeom prst="rect">
            <a:avLst/>
          </a:prstGeom>
          <a:gradFill>
            <a:gsLst>
              <a:gs pos="0">
                <a:srgbClr val="DA182A"/>
              </a:gs>
              <a:gs pos="100000">
                <a:srgbClr val="EA9B8D"/>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descr="step_into_NHS_P_PP_icons_Amb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96" y="5866713"/>
            <a:ext cx="1565787" cy="785730"/>
          </a:xfrm>
          <a:prstGeom prst="rect">
            <a:avLst/>
          </a:prstGeom>
        </p:spPr>
      </p:pic>
      <p:pic>
        <p:nvPicPr>
          <p:cNvPr id="8" name="Picture 7" descr="step_into_NHS_P_PP_icons_Amb_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606" y="5932624"/>
            <a:ext cx="1273620" cy="697796"/>
          </a:xfrm>
          <a:prstGeom prst="rect">
            <a:avLst/>
          </a:prstGeom>
        </p:spPr>
      </p:pic>
      <p:pic>
        <p:nvPicPr>
          <p:cNvPr id="9" name="Picture 8" descr="step_into_NHS_P_PP_icons_Amb_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0306" y="5852700"/>
            <a:ext cx="1460834" cy="763038"/>
          </a:xfrm>
          <a:prstGeom prst="rect">
            <a:avLst/>
          </a:prstGeom>
        </p:spPr>
      </p:pic>
      <p:pic>
        <p:nvPicPr>
          <p:cNvPr id="13" name="Picture 12" descr="step_into_NHS_P_PP_icons_Amb_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9417" y="5705199"/>
            <a:ext cx="1605499" cy="910539"/>
          </a:xfrm>
          <a:prstGeom prst="rect">
            <a:avLst/>
          </a:prstGeom>
        </p:spPr>
      </p:pic>
      <p:pic>
        <p:nvPicPr>
          <p:cNvPr id="14" name="Picture 13" descr="step_into_NHS_P_PP_icons_Amb_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9797" y="5697858"/>
            <a:ext cx="1903339" cy="910539"/>
          </a:xfrm>
          <a:prstGeom prst="rect">
            <a:avLst/>
          </a:prstGeom>
        </p:spPr>
      </p:pic>
      <p:sp>
        <p:nvSpPr>
          <p:cNvPr id="10" name="Title 3"/>
          <p:cNvSpPr txBox="1">
            <a:spLocks/>
          </p:cNvSpPr>
          <p:nvPr/>
        </p:nvSpPr>
        <p:spPr>
          <a:xfrm>
            <a:off x="0" y="1484784"/>
            <a:ext cx="9144000" cy="1308684"/>
          </a:xfrm>
          <a:prstGeom prst="rect">
            <a:avLst/>
          </a:prstGeom>
        </p:spPr>
        <p:txBody>
          <a:bodyPr/>
          <a:lstStyle/>
          <a:p>
            <a:pPr algn="ctr" defTabSz="457200">
              <a:spcBef>
                <a:spcPct val="0"/>
              </a:spcBef>
              <a:defRPr/>
            </a:pPr>
            <a:r>
              <a:rPr lang="en-US" sz="3600" b="1" dirty="0" smtClean="0">
                <a:latin typeface="Arial" pitchFamily="34" charset="0"/>
                <a:cs typeface="Arial" pitchFamily="34" charset="0"/>
              </a:rPr>
              <a:t>Examples of how the NHS has                used new technology  </a:t>
            </a:r>
            <a:endParaRPr lang="en-US" sz="3600" b="1" dirty="0">
              <a:latin typeface="Arial" pitchFamily="34" charset="0"/>
              <a:cs typeface="Arial" pitchFamily="34" charset="0"/>
            </a:endParaRPr>
          </a:p>
        </p:txBody>
      </p:sp>
      <p:graphicFrame>
        <p:nvGraphicFramePr>
          <p:cNvPr id="11" name="Table 10"/>
          <p:cNvGraphicFramePr>
            <a:graphicFrameLocks noGrp="1"/>
          </p:cNvGraphicFramePr>
          <p:nvPr/>
        </p:nvGraphicFramePr>
        <p:xfrm>
          <a:off x="683568" y="3159224"/>
          <a:ext cx="7992888" cy="2377439"/>
        </p:xfrm>
        <a:graphic>
          <a:graphicData uri="http://schemas.openxmlformats.org/drawingml/2006/table">
            <a:tbl>
              <a:tblPr firstRow="1" bandRow="1">
                <a:tableStyleId>{7DF18680-E054-41AD-8BC1-D1AEF772440D}</a:tableStyleId>
              </a:tblPr>
              <a:tblGrid>
                <a:gridCol w="1998222"/>
                <a:gridCol w="1998222"/>
                <a:gridCol w="1998222"/>
                <a:gridCol w="1998222"/>
              </a:tblGrid>
              <a:tr h="370840">
                <a:tc>
                  <a:txBody>
                    <a:bodyPr/>
                    <a:lstStyle/>
                    <a:p>
                      <a:pPr algn="ctr"/>
                      <a:endParaRPr lang="en-GB" sz="2600" dirty="0" smtClean="0"/>
                    </a:p>
                    <a:p>
                      <a:pPr algn="ctr"/>
                      <a:r>
                        <a:rPr lang="en-GB" sz="2600" dirty="0" smtClean="0"/>
                        <a:t>Technology to perform</a:t>
                      </a:r>
                      <a:r>
                        <a:rPr lang="en-GB" sz="2600" baseline="0" dirty="0" smtClean="0"/>
                        <a:t> transplants</a:t>
                      </a:r>
                      <a:endParaRPr lang="en-GB" sz="2600" dirty="0" smtClean="0"/>
                    </a:p>
                    <a:p>
                      <a:pPr algn="ctr"/>
                      <a:endParaRPr lang="en-GB" sz="2600" dirty="0" smtClean="0">
                        <a:latin typeface="Arial" pitchFamily="34" charset="0"/>
                        <a:cs typeface="Arial" pitchFamily="34" charset="0"/>
                      </a:endParaRPr>
                    </a:p>
                    <a:p>
                      <a:pPr algn="ctr"/>
                      <a:endParaRPr lang="en-GB" sz="2000" dirty="0" smtClean="0"/>
                    </a:p>
                  </a:txBody>
                  <a:tcPr>
                    <a:solidFill>
                      <a:srgbClr val="095FC3"/>
                    </a:solidFill>
                  </a:tcPr>
                </a:tc>
                <a:tc>
                  <a:txBody>
                    <a:bodyPr/>
                    <a:lstStyle/>
                    <a:p>
                      <a:pPr algn="ctr"/>
                      <a:endParaRPr lang="en-GB" sz="2600" dirty="0" smtClean="0"/>
                    </a:p>
                    <a:p>
                      <a:pPr algn="ctr"/>
                      <a:r>
                        <a:rPr lang="en-GB" sz="2600" dirty="0" smtClean="0"/>
                        <a:t>CT scans to see inside the body</a:t>
                      </a:r>
                      <a:endParaRPr lang="en-GB" sz="2600" dirty="0">
                        <a:latin typeface="Arial" pitchFamily="34" charset="0"/>
                        <a:cs typeface="Arial" pitchFamily="34" charset="0"/>
                      </a:endParaRPr>
                    </a:p>
                  </a:txBody>
                  <a:tcPr>
                    <a:solidFill>
                      <a:srgbClr val="095FC3"/>
                    </a:solidFill>
                  </a:tcPr>
                </a:tc>
                <a:tc>
                  <a:txBody>
                    <a:bodyPr/>
                    <a:lstStyle/>
                    <a:p>
                      <a:pPr algn="ctr"/>
                      <a:endParaRPr lang="en-GB" sz="2600" dirty="0" smtClean="0"/>
                    </a:p>
                    <a:p>
                      <a:pPr algn="ctr"/>
                      <a:r>
                        <a:rPr lang="en-GB" sz="2600" dirty="0" smtClean="0"/>
                        <a:t>A website to provide</a:t>
                      </a:r>
                      <a:r>
                        <a:rPr lang="en-GB" sz="2600" baseline="0" dirty="0" smtClean="0"/>
                        <a:t> health advice</a:t>
                      </a:r>
                      <a:endParaRPr lang="en-GB" sz="2600" dirty="0">
                        <a:latin typeface="Arial" pitchFamily="34" charset="0"/>
                        <a:cs typeface="Arial" pitchFamily="34" charset="0"/>
                      </a:endParaRPr>
                    </a:p>
                  </a:txBody>
                  <a:tcPr>
                    <a:solidFill>
                      <a:srgbClr val="095FC3"/>
                    </a:solidFill>
                  </a:tcPr>
                </a:tc>
                <a:tc>
                  <a:txBody>
                    <a:bodyPr/>
                    <a:lstStyle/>
                    <a:p>
                      <a:pPr algn="ctr"/>
                      <a:endParaRPr lang="en-GB" sz="2600" dirty="0" smtClean="0"/>
                    </a:p>
                    <a:p>
                      <a:pPr algn="ctr"/>
                      <a:r>
                        <a:rPr lang="en-GB" sz="2600" dirty="0" smtClean="0"/>
                        <a:t>Robotic</a:t>
                      </a:r>
                      <a:r>
                        <a:rPr lang="en-GB" sz="2600" baseline="0" dirty="0" smtClean="0"/>
                        <a:t> arm for heart operations</a:t>
                      </a:r>
                      <a:endParaRPr lang="en-GB" sz="2600" dirty="0">
                        <a:latin typeface="Arial" pitchFamily="34" charset="0"/>
                        <a:cs typeface="Arial" pitchFamily="34" charset="0"/>
                      </a:endParaRPr>
                    </a:p>
                  </a:txBody>
                  <a:tcPr>
                    <a:solidFill>
                      <a:srgbClr val="095FC3"/>
                    </a:solidFill>
                  </a:tcPr>
                </a:tc>
              </a:tr>
            </a:tbl>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2780928"/>
            <a:ext cx="1053857" cy="75646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5736" y="2780928"/>
            <a:ext cx="1053857" cy="756461"/>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1960" y="2780928"/>
            <a:ext cx="1053857" cy="756461"/>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6176" y="2780928"/>
            <a:ext cx="1053857" cy="75646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4" y="2780928"/>
            <a:ext cx="1053857" cy="756461"/>
          </a:xfrm>
          <a:prstGeom prst="rect">
            <a:avLst/>
          </a:prstGeom>
        </p:spPr>
      </p:pic>
    </p:spTree>
    <p:extLst>
      <p:ext uri="{BB962C8B-B14F-4D97-AF65-F5344CB8AC3E}">
        <p14:creationId xmlns:p14="http://schemas.microsoft.com/office/powerpoint/2010/main" val="10686046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348880"/>
            <a:ext cx="7772400" cy="959170"/>
          </a:xfrm>
        </p:spPr>
        <p:txBody>
          <a:bodyPr/>
          <a:lstStyle/>
          <a:p>
            <a:r>
              <a:rPr lang="en-US" dirty="0" smtClean="0">
                <a:latin typeface="Arial" pitchFamily="34" charset="0"/>
                <a:cs typeface="Arial" pitchFamily="34" charset="0"/>
              </a:rPr>
              <a:t>Look into the future</a:t>
            </a:r>
            <a:endParaRPr lang="en-US" dirty="0">
              <a:latin typeface="Arial" pitchFamily="34" charset="0"/>
              <a:cs typeface="Arial" pitchFamily="34" charset="0"/>
            </a:endParaRPr>
          </a:p>
        </p:txBody>
      </p:sp>
      <p:sp>
        <p:nvSpPr>
          <p:cNvPr id="5" name="Subtitle 2"/>
          <p:cNvSpPr>
            <a:spLocks noGrp="1"/>
          </p:cNvSpPr>
          <p:nvPr>
            <p:ph type="subTitle" idx="1"/>
          </p:nvPr>
        </p:nvSpPr>
        <p:spPr>
          <a:xfrm>
            <a:off x="1115616" y="3501008"/>
            <a:ext cx="6984776" cy="2423120"/>
          </a:xfrm>
        </p:spPr>
        <p:txBody>
          <a:bodyPr>
            <a:normAutofit fontScale="62500" lnSpcReduction="20000"/>
          </a:bodyPr>
          <a:lstStyle/>
          <a:p>
            <a:r>
              <a:rPr lang="en-GB" sz="3800" b="1" dirty="0" smtClean="0">
                <a:solidFill>
                  <a:schemeClr val="tx1"/>
                </a:solidFill>
                <a:latin typeface="Arial" pitchFamily="34" charset="0"/>
                <a:cs typeface="Arial" pitchFamily="34" charset="0"/>
              </a:rPr>
              <a:t>What technology will the NHS adopt next to improve the work that it does? </a:t>
            </a:r>
          </a:p>
          <a:p>
            <a:r>
              <a:rPr lang="en-GB" sz="3800" b="1" dirty="0" smtClean="0">
                <a:solidFill>
                  <a:schemeClr val="tx1"/>
                </a:solidFill>
                <a:latin typeface="Arial" pitchFamily="34" charset="0"/>
                <a:cs typeface="Arial" pitchFamily="34" charset="0"/>
              </a:rPr>
              <a:t>What does the future look like?</a:t>
            </a:r>
          </a:p>
          <a:p>
            <a:endParaRPr lang="en-GB" sz="3800" b="1" dirty="0" smtClean="0">
              <a:solidFill>
                <a:schemeClr val="tx1"/>
              </a:solidFill>
              <a:latin typeface="Arial" pitchFamily="34" charset="0"/>
              <a:cs typeface="Arial" pitchFamily="34" charset="0"/>
            </a:endParaRPr>
          </a:p>
          <a:p>
            <a:r>
              <a:rPr lang="en-GB" sz="3800" b="1" dirty="0" smtClean="0">
                <a:solidFill>
                  <a:schemeClr val="tx1"/>
                </a:solidFill>
                <a:latin typeface="Arial" pitchFamily="34" charset="0"/>
                <a:cs typeface="Arial" pitchFamily="34" charset="0"/>
              </a:rPr>
              <a:t> Here are five new technologies. How would you use them if you worked for the NHS?</a:t>
            </a:r>
          </a:p>
          <a:p>
            <a:endParaRPr lang="en-GB" b="1" dirty="0" smtClean="0">
              <a:latin typeface="Arial" pitchFamily="34" charset="0"/>
              <a:cs typeface="Arial" pitchFamily="34" charset="0"/>
            </a:endParaRPr>
          </a:p>
          <a:p>
            <a:endParaRPr lang="en-GB" b="1" dirty="0">
              <a:latin typeface="Arial" pitchFamily="34" charset="0"/>
              <a:cs typeface="Arial" pitchFamily="34" charset="0"/>
            </a:endParaRPr>
          </a:p>
        </p:txBody>
      </p:sp>
    </p:spTree>
    <p:extLst>
      <p:ext uri="{BB962C8B-B14F-4D97-AF65-F5344CB8AC3E}">
        <p14:creationId xmlns:p14="http://schemas.microsoft.com/office/powerpoint/2010/main" val="7582726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77000"/>
            <a:ext cx="1952783" cy="381000"/>
          </a:xfrm>
          <a:prstGeom prst="rect">
            <a:avLst/>
          </a:prstGeom>
          <a:gradFill>
            <a:gsLst>
              <a:gs pos="0">
                <a:srgbClr val="DA182A"/>
              </a:gs>
              <a:gs pos="99000">
                <a:srgbClr val="EA9B8D"/>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descr="step_into_NHS_P_PP_icons_Amb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96" y="5866713"/>
            <a:ext cx="1565787" cy="785730"/>
          </a:xfrm>
          <a:prstGeom prst="rect">
            <a:avLst/>
          </a:prstGeom>
        </p:spPr>
      </p:pic>
      <p:sp>
        <p:nvSpPr>
          <p:cNvPr id="4" name="Title 3"/>
          <p:cNvSpPr txBox="1">
            <a:spLocks/>
          </p:cNvSpPr>
          <p:nvPr/>
        </p:nvSpPr>
        <p:spPr>
          <a:xfrm>
            <a:off x="0" y="1484784"/>
            <a:ext cx="9144000" cy="1308684"/>
          </a:xfrm>
          <a:prstGeom prst="rect">
            <a:avLst/>
          </a:prstGeom>
        </p:spPr>
        <p:txBody>
          <a:bodyPr/>
          <a:lstStyle/>
          <a:p>
            <a:pPr algn="ctr" defTabSz="457200">
              <a:spcBef>
                <a:spcPct val="0"/>
              </a:spcBef>
              <a:defRPr/>
            </a:pPr>
            <a:r>
              <a:rPr lang="en-US" sz="4000" b="1" dirty="0" smtClean="0">
                <a:solidFill>
                  <a:srgbClr val="095FC3"/>
                </a:solidFill>
                <a:latin typeface="Arial" pitchFamily="34" charset="0"/>
                <a:cs typeface="Arial" pitchFamily="34" charset="0"/>
              </a:rPr>
              <a:t>Robotics</a:t>
            </a:r>
            <a:endParaRPr lang="en-US" sz="4000" b="1" dirty="0">
              <a:solidFill>
                <a:srgbClr val="095FC3"/>
              </a:solidFill>
              <a:latin typeface="Arial" pitchFamily="34" charset="0"/>
              <a:cs typeface="Arial" pitchFamily="34" charset="0"/>
            </a:endParaRPr>
          </a:p>
        </p:txBody>
      </p:sp>
      <p:sp>
        <p:nvSpPr>
          <p:cNvPr id="5" name="Content Placeholder 2"/>
          <p:cNvSpPr txBox="1">
            <a:spLocks/>
          </p:cNvSpPr>
          <p:nvPr/>
        </p:nvSpPr>
        <p:spPr>
          <a:xfrm>
            <a:off x="251520" y="2276872"/>
            <a:ext cx="8712968" cy="4525963"/>
          </a:xfrm>
          <a:prstGeom prst="rect">
            <a:avLst/>
          </a:prstGeom>
        </p:spPr>
        <p:txBody>
          <a:bodyPr>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What if robots could learn, adapt and take decisions? </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They could work for you, beside you, assist you and interact with you.</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How would you use them in the NHS?</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4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539521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77000"/>
            <a:ext cx="3458882" cy="381000"/>
          </a:xfrm>
          <a:prstGeom prst="rect">
            <a:avLst/>
          </a:prstGeom>
          <a:gradFill>
            <a:gsLst>
              <a:gs pos="0">
                <a:srgbClr val="DA182A"/>
              </a:gs>
              <a:gs pos="100000">
                <a:srgbClr val="EA9B8D"/>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descr="step_into_NHS_P_PP_icons_Amb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96" y="5866713"/>
            <a:ext cx="1565787" cy="785730"/>
          </a:xfrm>
          <a:prstGeom prst="rect">
            <a:avLst/>
          </a:prstGeom>
        </p:spPr>
      </p:pic>
      <p:pic>
        <p:nvPicPr>
          <p:cNvPr id="8" name="Picture 7" descr="step_into_NHS_P_PP_icons_Amb_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606" y="5932624"/>
            <a:ext cx="1273620" cy="697796"/>
          </a:xfrm>
          <a:prstGeom prst="rect">
            <a:avLst/>
          </a:prstGeom>
        </p:spPr>
      </p:pic>
      <p:sp>
        <p:nvSpPr>
          <p:cNvPr id="5" name="Title 3"/>
          <p:cNvSpPr txBox="1">
            <a:spLocks/>
          </p:cNvSpPr>
          <p:nvPr/>
        </p:nvSpPr>
        <p:spPr>
          <a:xfrm>
            <a:off x="0" y="1484784"/>
            <a:ext cx="9144000" cy="1308684"/>
          </a:xfrm>
          <a:prstGeom prst="rect">
            <a:avLst/>
          </a:prstGeom>
        </p:spPr>
        <p:txBody>
          <a:bodyPr/>
          <a:lstStyle/>
          <a:p>
            <a:pPr algn="ctr" defTabSz="457200">
              <a:spcBef>
                <a:spcPct val="0"/>
              </a:spcBef>
              <a:defRPr/>
            </a:pPr>
            <a:r>
              <a:rPr lang="en-US" sz="4000" b="1" dirty="0" smtClean="0">
                <a:solidFill>
                  <a:srgbClr val="095FC3"/>
                </a:solidFill>
                <a:latin typeface="Arial" pitchFamily="34" charset="0"/>
                <a:cs typeface="Arial" pitchFamily="34" charset="0"/>
              </a:rPr>
              <a:t>Virtual reality </a:t>
            </a:r>
            <a:endParaRPr lang="en-US" sz="4000" b="1" dirty="0">
              <a:solidFill>
                <a:srgbClr val="095FC3"/>
              </a:solidFill>
              <a:latin typeface="Arial" pitchFamily="34" charset="0"/>
              <a:cs typeface="Arial" pitchFamily="34" charset="0"/>
            </a:endParaRPr>
          </a:p>
        </p:txBody>
      </p:sp>
      <p:sp>
        <p:nvSpPr>
          <p:cNvPr id="6" name="Content Placeholder 2"/>
          <p:cNvSpPr txBox="1">
            <a:spLocks/>
          </p:cNvSpPr>
          <p:nvPr/>
        </p:nvSpPr>
        <p:spPr>
          <a:xfrm>
            <a:off x="457200" y="2287413"/>
            <a:ext cx="8229600" cy="4525963"/>
          </a:xfrm>
          <a:prstGeom prst="rect">
            <a:avLst/>
          </a:prstGeom>
        </p:spPr>
        <p:txBody>
          <a:bodyPr>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Virtual reality creates a world that feels real. </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You can interact with, and explore it  ̶  all you need is some electronic equipment such as a helmet with a screen inside. You might have seen it used in gaming! </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How would you use it in the NHS? </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4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890920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3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4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4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5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7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8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9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Step_into_NHS_P">
      <a:dk1>
        <a:sysClr val="windowText" lastClr="000000"/>
      </a:dk1>
      <a:lt1>
        <a:sysClr val="window" lastClr="FFFFFF"/>
      </a:lt1>
      <a:dk2>
        <a:srgbClr val="5A9DD1"/>
      </a:dk2>
      <a:lt2>
        <a:srgbClr val="67C5ED"/>
      </a:lt2>
      <a:accent1>
        <a:srgbClr val="007AC3"/>
      </a:accent1>
      <a:accent2>
        <a:srgbClr val="F36F21"/>
      </a:accent2>
      <a:accent3>
        <a:srgbClr val="7D69AC"/>
      </a:accent3>
      <a:accent4>
        <a:srgbClr val="904292"/>
      </a:accent4>
      <a:accent5>
        <a:srgbClr val="C04492"/>
      </a:accent5>
      <a:accent6>
        <a:srgbClr val="81BB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0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1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3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5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0A8D76E3D42C46A8FA461C1AAF9565" ma:contentTypeVersion="8" ma:contentTypeDescription="Create a new document." ma:contentTypeScope="" ma:versionID="0fa6d158c697c4af736cba0098567df7">
  <xsd:schema xmlns:xsd="http://www.w3.org/2001/XMLSchema" xmlns:xs="http://www.w3.org/2001/XMLSchema" xmlns:p="http://schemas.microsoft.com/office/2006/metadata/properties" xmlns:ns2="49b40b59-b3c4-41fc-857f-9f1632628cca" xmlns:ns3="0b246be7-fe4a-4442-b37a-e696c52f782b" targetNamespace="http://schemas.microsoft.com/office/2006/metadata/properties" ma:root="true" ma:fieldsID="a33e13c18a94236a9c13233bb9c4cdd2" ns2:_="" ns3:_="">
    <xsd:import namespace="49b40b59-b3c4-41fc-857f-9f1632628cca"/>
    <xsd:import namespace="0b246be7-fe4a-4442-b37a-e696c52f78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40b59-b3c4-41fc-857f-9f1632628c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246be7-fe4a-4442-b37a-e696c52f78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F263B0-09DB-44BE-ACD9-7EB3B8212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b40b59-b3c4-41fc-857f-9f1632628cca"/>
    <ds:schemaRef ds:uri="0b246be7-fe4a-4442-b37a-e696c52f7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C0E3FA-58B3-4850-BF95-4AD8EE705038}">
  <ds:schemaRefs>
    <ds:schemaRef ds:uri="http://schemas.microsoft.com/sharepoint/v3/contenttype/forms"/>
  </ds:schemaRefs>
</ds:datastoreItem>
</file>

<file path=customXml/itemProps3.xml><?xml version="1.0" encoding="utf-8"?>
<ds:datastoreItem xmlns:ds="http://schemas.openxmlformats.org/officeDocument/2006/customXml" ds:itemID="{2C670566-2409-42FA-9B7E-DD5663B7535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1528</TotalTime>
  <Words>951</Words>
  <Application>Microsoft Macintosh PowerPoint</Application>
  <PresentationFormat>On-screen Show (4:3)</PresentationFormat>
  <Paragraphs>199</Paragraphs>
  <Slides>23</Slides>
  <Notes>0</Notes>
  <HiddenSlides>0</HiddenSlides>
  <MMClips>0</MMClips>
  <ScaleCrop>false</ScaleCrop>
  <HeadingPairs>
    <vt:vector size="4" baseType="variant">
      <vt:variant>
        <vt:lpstr>Theme</vt:lpstr>
      </vt:variant>
      <vt:variant>
        <vt:i4>25</vt:i4>
      </vt:variant>
      <vt:variant>
        <vt:lpstr>Slide Titles</vt:lpstr>
      </vt:variant>
      <vt:variant>
        <vt:i4>23</vt:i4>
      </vt:variant>
    </vt:vector>
  </HeadingPairs>
  <TitlesOfParts>
    <vt:vector size="48" baseType="lpstr">
      <vt:lpstr>1_Custom Design</vt:lpstr>
      <vt:lpstr>2_Custom Design</vt:lpstr>
      <vt:lpstr>6_Custom Design</vt:lpstr>
      <vt:lpstr>15_Custom Design</vt:lpstr>
      <vt:lpstr>7_Custom Design</vt:lpstr>
      <vt:lpstr>9_Custom Design</vt:lpstr>
      <vt:lpstr>11_Custom Design</vt:lpstr>
      <vt:lpstr>8_Custom Design</vt:lpstr>
      <vt:lpstr>10_Custom Design</vt:lpstr>
      <vt:lpstr>12_Custom Design</vt:lpstr>
      <vt:lpstr>13_Custom Design</vt:lpstr>
      <vt:lpstr>3_Custom Design</vt:lpstr>
      <vt:lpstr>14_Custom Design</vt:lpstr>
      <vt:lpstr>4_Custom Design</vt:lpstr>
      <vt:lpstr>16_Custom Design</vt:lpstr>
      <vt:lpstr>5_Custom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Step forward into the NHS</vt:lpstr>
      <vt:lpstr>PowerPoint Presentation</vt:lpstr>
      <vt:lpstr>The T Factor </vt:lpstr>
      <vt:lpstr>PowerPoint Presentation</vt:lpstr>
      <vt:lpstr>PowerPoint Presentation</vt:lpstr>
      <vt:lpstr>PowerPoint Presentation</vt:lpstr>
      <vt:lpstr>Look into the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I look into         my future…</vt:lpstr>
      <vt:lpstr>PowerPoint Presentation</vt:lpstr>
      <vt:lpstr>PowerPoint Presentation</vt:lpstr>
      <vt:lpstr>PowerPoint Presentation</vt:lpstr>
      <vt:lpstr>PowerPoint Presentation</vt:lpstr>
      <vt:lpstr>This is me</vt:lpstr>
      <vt:lpstr>This is what I could be in the</vt:lpstr>
      <vt:lpstr>What did you learn?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Step into the NHS</dc:title>
  <dc:creator>Frank</dc:creator>
  <cp:lastModifiedBy>KOBI WU-PASMORE</cp:lastModifiedBy>
  <cp:revision>162</cp:revision>
  <dcterms:created xsi:type="dcterms:W3CDTF">2017-11-02T11:15:18Z</dcterms:created>
  <dcterms:modified xsi:type="dcterms:W3CDTF">2018-07-28T10:05:00Z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0x010100B90A8D76E3D42C46A8FA461C1AAF9565</vt:lpwstr>
  </property>
</Properties>
</file>