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1" r:id="rId6"/>
    <p:sldMasterId id="2147483675" r:id="rId7"/>
    <p:sldMasterId id="2147483682" r:id="rId8"/>
    <p:sldMasterId id="2147483690" r:id="rId9"/>
  </p:sldMasterIdLst>
  <p:notesMasterIdLst>
    <p:notesMasterId r:id="rId21"/>
  </p:notesMasterIdLst>
  <p:sldIdLst>
    <p:sldId id="358" r:id="rId10"/>
    <p:sldId id="359" r:id="rId11"/>
    <p:sldId id="376" r:id="rId12"/>
    <p:sldId id="361" r:id="rId13"/>
    <p:sldId id="362" r:id="rId14"/>
    <p:sldId id="368" r:id="rId15"/>
    <p:sldId id="370" r:id="rId16"/>
    <p:sldId id="371" r:id="rId17"/>
    <p:sldId id="372" r:id="rId18"/>
    <p:sldId id="373" r:id="rId19"/>
    <p:sldId id="3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6.xml"/><Relationship Id="rId20" Type="http://schemas.openxmlformats.org/officeDocument/2006/relationships/slide" Target="slides/slide11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microsoft.com/office/2016/11/relationships/changesInfo" Target="changesInfos/changesInfo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Ogada" userId="S::gabriela.ogada@hee.nhs.uk::0de05534-4ff8-4d34-a853-c1b1648ffc45" providerId="AD" clId="Web-{88351837-1589-4FF3-BBE7-FB2D6FDA834E}"/>
    <pc:docChg chg="modSld">
      <pc:chgData name="Gabriela Ogada" userId="S::gabriela.ogada@hee.nhs.uk::0de05534-4ff8-4d34-a853-c1b1648ffc45" providerId="AD" clId="Web-{88351837-1589-4FF3-BBE7-FB2D6FDA834E}" dt="2018-04-26T13:15:59.830" v="9"/>
      <pc:docMkLst>
        <pc:docMk/>
      </pc:docMkLst>
      <pc:sldChg chg="modSp">
        <pc:chgData name="Gabriela Ogada" userId="S::gabriela.ogada@hee.nhs.uk::0de05534-4ff8-4d34-a853-c1b1648ffc45" providerId="AD" clId="Web-{88351837-1589-4FF3-BBE7-FB2D6FDA834E}" dt="2018-04-26T13:15:59.830" v="9"/>
        <pc:sldMkLst>
          <pc:docMk/>
          <pc:sldMk cId="174922042" sldId="372"/>
        </pc:sldMkLst>
        <pc:picChg chg="mod">
          <ac:chgData name="Gabriela Ogada" userId="S::gabriela.ogada@hee.nhs.uk::0de05534-4ff8-4d34-a853-c1b1648ffc45" providerId="AD" clId="Web-{88351837-1589-4FF3-BBE7-FB2D6FDA834E}" dt="2018-04-26T13:15:59.799" v="5"/>
          <ac:picMkLst>
            <pc:docMk/>
            <pc:sldMk cId="174922042" sldId="372"/>
            <ac:picMk id="11" creationId="{00000000-0000-0000-0000-000000000000}"/>
          </ac:picMkLst>
        </pc:picChg>
        <pc:picChg chg="mod">
          <ac:chgData name="Gabriela Ogada" userId="S::gabriela.ogada@hee.nhs.uk::0de05534-4ff8-4d34-a853-c1b1648ffc45" providerId="AD" clId="Web-{88351837-1589-4FF3-BBE7-FB2D6FDA834E}" dt="2018-04-26T13:15:59.799" v="6"/>
          <ac:picMkLst>
            <pc:docMk/>
            <pc:sldMk cId="174922042" sldId="372"/>
            <ac:picMk id="12" creationId="{00000000-0000-0000-0000-000000000000}"/>
          </ac:picMkLst>
        </pc:picChg>
        <pc:picChg chg="mod">
          <ac:chgData name="Gabriela Ogada" userId="S::gabriela.ogada@hee.nhs.uk::0de05534-4ff8-4d34-a853-c1b1648ffc45" providerId="AD" clId="Web-{88351837-1589-4FF3-BBE7-FB2D6FDA834E}" dt="2018-04-26T13:15:59.814" v="7"/>
          <ac:picMkLst>
            <pc:docMk/>
            <pc:sldMk cId="174922042" sldId="372"/>
            <ac:picMk id="13" creationId="{00000000-0000-0000-0000-000000000000}"/>
          </ac:picMkLst>
        </pc:picChg>
        <pc:picChg chg="mod">
          <ac:chgData name="Gabriela Ogada" userId="S::gabriela.ogada@hee.nhs.uk::0de05534-4ff8-4d34-a853-c1b1648ffc45" providerId="AD" clId="Web-{88351837-1589-4FF3-BBE7-FB2D6FDA834E}" dt="2018-04-26T13:15:59.814" v="8"/>
          <ac:picMkLst>
            <pc:docMk/>
            <pc:sldMk cId="174922042" sldId="372"/>
            <ac:picMk id="14" creationId="{00000000-0000-0000-0000-000000000000}"/>
          </ac:picMkLst>
        </pc:picChg>
        <pc:picChg chg="mod">
          <ac:chgData name="Gabriela Ogada" userId="S::gabriela.ogada@hee.nhs.uk::0de05534-4ff8-4d34-a853-c1b1648ffc45" providerId="AD" clId="Web-{88351837-1589-4FF3-BBE7-FB2D6FDA834E}" dt="2018-04-26T13:15:59.830" v="9"/>
          <ac:picMkLst>
            <pc:docMk/>
            <pc:sldMk cId="174922042" sldId="372"/>
            <ac:picMk id="1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ED96C-B4B9-45A7-9C43-9FB27A4B53DE}" type="datetimeFigureOut">
              <a:rPr lang="en-GB" smtClean="0"/>
              <a:pPr/>
              <a:t>7/24/18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C54C8-35FE-4613-A55E-0CB2BFA199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7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GB" sz="1600" dirty="0" err="1">
                <a:solidFill>
                  <a:srgbClr val="FFFFFF"/>
                </a:solidFill>
              </a:rPr>
              <a:t>www.</a:t>
            </a:r>
            <a:r>
              <a:rPr lang="en-GB" sz="1600" b="1" dirty="0" err="1">
                <a:solidFill>
                  <a:srgbClr val="FFFFFF"/>
                </a:solidFill>
              </a:rPr>
              <a:t>stepintothenhs</a:t>
            </a:r>
            <a:r>
              <a:rPr lang="en-GB" sz="1600" dirty="0" err="1">
                <a:solidFill>
                  <a:srgbClr val="FFFFFF"/>
                </a:solidFill>
              </a:rPr>
              <a:t>.nhs.uk</a:t>
            </a:r>
            <a:r>
              <a:rPr lang="en-GB" sz="1600" b="1" dirty="0">
                <a:solidFill>
                  <a:srgbClr val="FFFFFF"/>
                </a:solidFill>
              </a:rPr>
              <a:t>/primary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4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2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srgbClr val="007AC3"/>
                </a:solidFill>
              </a:rPr>
              <a:t>www.</a:t>
            </a:r>
            <a:r>
              <a:rPr lang="en-GB" sz="1600" b="1" dirty="0" err="1">
                <a:solidFill>
                  <a:srgbClr val="F36F21"/>
                </a:solidFill>
              </a:rPr>
              <a:t>stepintothenhs</a:t>
            </a:r>
            <a:r>
              <a:rPr lang="en-GB" sz="1600" b="1" dirty="0" err="1">
                <a:solidFill>
                  <a:srgbClr val="007AC3"/>
                </a:solidFill>
              </a:rPr>
              <a:t>.nhs.uk</a:t>
            </a:r>
            <a:r>
              <a:rPr lang="en-GB" sz="1600" b="1" dirty="0">
                <a:solidFill>
                  <a:srgbClr val="007AC3"/>
                </a:solidFill>
              </a:rPr>
              <a:t>/primary </a:t>
            </a:r>
            <a:endParaRPr lang="en-US" sz="1600" b="1" dirty="0">
              <a:solidFill>
                <a:srgbClr val="007AC3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3307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616260"/>
            <a:ext cx="800100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861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39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034" y="1605024"/>
            <a:ext cx="7920526" cy="41242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055" y="5820932"/>
            <a:ext cx="7927505" cy="8048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71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16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37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5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44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4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609600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3504973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6400345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3431704" y="4266945"/>
            <a:ext cx="2216553" cy="806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00345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827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2300" y="1601788"/>
            <a:ext cx="7920000" cy="3960000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Video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5681365"/>
            <a:ext cx="7920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1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dirty="0" err="1">
                <a:solidFill>
                  <a:prstClr val="white"/>
                </a:solidFill>
              </a:rPr>
              <a:t>www.</a:t>
            </a:r>
            <a:r>
              <a:rPr lang="en-GB" sz="1600" b="1" dirty="0" err="1">
                <a:solidFill>
                  <a:prstClr val="white"/>
                </a:solidFill>
              </a:rPr>
              <a:t>stepintothenhs</a:t>
            </a:r>
            <a:r>
              <a:rPr lang="en-GB" sz="1600" dirty="0" err="1">
                <a:solidFill>
                  <a:prstClr val="white"/>
                </a:solidFill>
              </a:rPr>
              <a:t>.nhs.uk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163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5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7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4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77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4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609600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3504973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6400345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3431704" y="4266945"/>
            <a:ext cx="2216553" cy="806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00345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827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2300" y="1601788"/>
            <a:ext cx="7920000" cy="3960000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5681365"/>
            <a:ext cx="7920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1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srgbClr val="007AC3"/>
                </a:solidFill>
              </a:rPr>
              <a:t>www.</a:t>
            </a:r>
            <a:r>
              <a:rPr lang="en-GB" sz="1600" b="1" dirty="0" err="1">
                <a:solidFill>
                  <a:srgbClr val="F36F21"/>
                </a:solidFill>
              </a:rPr>
              <a:t>stepintothenhs</a:t>
            </a:r>
            <a:r>
              <a:rPr lang="en-GB" sz="1600" b="1" dirty="0" err="1">
                <a:solidFill>
                  <a:srgbClr val="007AC3"/>
                </a:solidFill>
              </a:rPr>
              <a:t>.nhs.uk</a:t>
            </a:r>
            <a:r>
              <a:rPr lang="en-GB" sz="1600" b="1" dirty="0">
                <a:solidFill>
                  <a:srgbClr val="007AC3"/>
                </a:solidFill>
              </a:rPr>
              <a:t>/primary</a:t>
            </a:r>
            <a:endParaRPr lang="en-US" sz="1600" b="1" dirty="0">
              <a:solidFill>
                <a:srgbClr val="007AC3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3307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616260"/>
            <a:ext cx="800100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861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</a:rPr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3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034" y="1605024"/>
            <a:ext cx="7920526" cy="41242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055" y="5820932"/>
            <a:ext cx="7927505" cy="8048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71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8" Type="http://schemas.openxmlformats.org/officeDocument/2006/relationships/image" Target="../media/image5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3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8" Type="http://schemas.openxmlformats.org/officeDocument/2006/relationships/image" Target="../media/image5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theme" Target="../theme/theme5.xml"/><Relationship Id="rId9" Type="http://schemas.openxmlformats.org/officeDocument/2006/relationships/image" Target="../media/image5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theme" Target="../theme/theme6.xml"/><Relationship Id="rId9" Type="http://schemas.openxmlformats.org/officeDocument/2006/relationships/image" Target="../media/image5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43000">
                <a:schemeClr val="accent1">
                  <a:tint val="50000"/>
                  <a:shade val="100000"/>
                  <a:satMod val="350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Char char="–"/>
              <a:tabLst/>
              <a:defRPr/>
            </a:pPr>
            <a:r>
              <a:rPr lang="en-GB" dirty="0"/>
              <a:t>Fourth </a:t>
            </a: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43000">
                <a:schemeClr val="accent1">
                  <a:tint val="50000"/>
                  <a:shade val="100000"/>
                  <a:satMod val="350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Char char="–"/>
              <a:tabLst/>
              <a:defRPr/>
            </a:pPr>
            <a:r>
              <a:rPr lang="en-GB" dirty="0"/>
              <a:t>Fourth </a:t>
            </a: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8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step_into_NHS_P_PP_icons_words_kid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8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step_into_NHS_P_PP_icons_words_kid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2105594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Competition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say thank you to </a:t>
            </a:r>
            <a:r>
              <a:rPr lang="en-US" dirty="0">
                <a:latin typeface="Arial" pitchFamily="34" charset="0"/>
                <a:cs typeface="Arial" pitchFamily="34" charset="0"/>
              </a:rPr>
              <a:t>the NHS</a:t>
            </a:r>
          </a:p>
        </p:txBody>
      </p:sp>
    </p:spTree>
    <p:extLst>
      <p:ext uri="{BB962C8B-B14F-4D97-AF65-F5344CB8AC3E}">
        <p14:creationId xmlns:p14="http://schemas.microsoft.com/office/powerpoint/2010/main" val="58995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did you learn?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73239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p_into_NHS_P_PP_icons_kid_outline_hando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86" y="1862742"/>
            <a:ext cx="3158226" cy="502264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5915000" cy="4437112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You know about a wide range of jobs in the NHS and shared what you have learnt with others.</a:t>
            </a:r>
          </a:p>
          <a:p>
            <a:pPr>
              <a:buNone/>
            </a:pPr>
            <a:endParaRPr lang="en-GB" sz="1100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know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there’s no such thing as a man’s job or woman’s job; they have the same rights to opportunities as each other.</a:t>
            </a:r>
          </a:p>
          <a:p>
            <a:endParaRPr lang="en-GB" sz="1100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feel proud of your achievements.	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556792"/>
            <a:ext cx="4906888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760276"/>
            <a:ext cx="5904656" cy="498109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	What will you learn?</a:t>
            </a:r>
          </a:p>
          <a:p>
            <a:endParaRPr lang="en-US" sz="2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3600" b="0" dirty="0">
                <a:latin typeface="Arial" pitchFamily="34" charset="0"/>
                <a:cs typeface="Arial" pitchFamily="34" charset="0"/>
              </a:rPr>
              <a:t>Recap and share what 	you have learnt with 	others by taking part in a 	fun competition.</a:t>
            </a: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tep_into_NHS_P_PP_icons_kid_outline_hando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78" y="1700808"/>
            <a:ext cx="3158226" cy="50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2" name="Picture 11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13" name="Picture 12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14" name="Picture 13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15" name="Picture 14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611560" y="1700808"/>
            <a:ext cx="7772400" cy="9591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Watch the video about the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NHS and our exciting competition @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www.stepintothenhs.nhs.uk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/primary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Screen Shot 2017-12-12 at 4.53.4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21104"/>
            <a:ext cx="4608512" cy="2525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 recap of the key points…</a:t>
            </a:r>
          </a:p>
        </p:txBody>
      </p:sp>
    </p:spTree>
    <p:extLst>
      <p:ext uri="{BB962C8B-B14F-4D97-AF65-F5344CB8AC3E}">
        <p14:creationId xmlns:p14="http://schemas.microsoft.com/office/powerpoint/2010/main" val="373239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48245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Say thank you to the NHS</a:t>
            </a:r>
            <a:br>
              <a:rPr lang="en-US" dirty="0" smtClean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b="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GB" sz="4000" b="0" dirty="0">
                <a:latin typeface="Arial" pitchFamily="34" charset="0"/>
                <a:cs typeface="Arial" pitchFamily="34" charset="0"/>
              </a:rPr>
              <a:t>taking part in </a:t>
            </a:r>
            <a:r>
              <a:rPr lang="en-GB" sz="4000" b="0" dirty="0" smtClean="0">
                <a:latin typeface="Arial" pitchFamily="34" charset="0"/>
                <a:cs typeface="Arial" pitchFamily="34" charset="0"/>
              </a:rPr>
              <a:t>our competition</a:t>
            </a:r>
            <a:r>
              <a:rPr lang="en-GB" sz="4000" b="0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0" dirty="0">
                <a:latin typeface="Arial" pitchFamily="34" charset="0"/>
                <a:cs typeface="Arial" pitchFamily="34" charset="0"/>
              </a:rPr>
            </a:br>
            <a:r>
              <a:rPr lang="en-GB" sz="4000" b="0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b="0" dirty="0">
                <a:latin typeface="Arial" pitchFamily="34" charset="0"/>
                <a:cs typeface="Arial" pitchFamily="34" charset="0"/>
              </a:rPr>
            </a:br>
            <a:r>
              <a:rPr lang="en-GB" sz="32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Get creative...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latin typeface="Arial" pitchFamily="34" charset="0"/>
                <a:cs typeface="Arial" pitchFamily="34" charset="0"/>
              </a:rPr>
              <a:t>Produce a piece of artwork  ̶ </a:t>
            </a:r>
            <a:br>
              <a:rPr lang="en-GB" sz="240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a painting, drawing or collage, for example.</a:t>
            </a: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OR </a:t>
            </a: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latin typeface="Arial" pitchFamily="34" charset="0"/>
                <a:cs typeface="Arial" pitchFamily="34" charset="0"/>
              </a:rPr>
              <a:t>Write something about it  ̶ </a:t>
            </a:r>
            <a:br>
              <a:rPr lang="en-GB" sz="240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a poem, story or song.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1952783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477000"/>
            <a:ext cx="3458882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1" cy="130868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How will you </a:t>
            </a:r>
            <a:r>
              <a:rPr lang="en-US" sz="4000" dirty="0" smtClean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say thank you to </a:t>
            </a:r>
            <a:br>
              <a:rPr lang="en-US" sz="4000" dirty="0" smtClean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NHS?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1" y="2636912"/>
            <a:ext cx="8784977" cy="32403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GB" dirty="0">
                <a:latin typeface="Arial"/>
                <a:cs typeface="Arial"/>
              </a:rPr>
              <a:t>Think about </a:t>
            </a:r>
            <a:r>
              <a:rPr lang="en-US" dirty="0">
                <a:latin typeface="Arial"/>
                <a:cs typeface="Arial"/>
              </a:rPr>
              <a:t>the wide range of jobs you have learnt about, surprising facts you have collected, or how the NHS has helped you, one </a:t>
            </a:r>
            <a:r>
              <a:rPr lang="en-US" dirty="0" smtClean="0">
                <a:latin typeface="Arial"/>
                <a:cs typeface="Arial"/>
              </a:rPr>
              <a:t>of your friends </a:t>
            </a:r>
            <a:r>
              <a:rPr lang="en-US" dirty="0">
                <a:latin typeface="Arial"/>
                <a:cs typeface="Arial"/>
              </a:rPr>
              <a:t>or family </a:t>
            </a:r>
            <a:r>
              <a:rPr lang="en-GB" dirty="0">
                <a:latin typeface="Arial"/>
                <a:cs typeface="Arial"/>
              </a:rPr>
              <a:t/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/>
            </a:r>
            <a:br>
              <a:rPr lang="en-GB" dirty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pPr algn="ctr">
              <a:buNone/>
            </a:pPr>
            <a:r>
              <a:rPr lang="en-GB" b="1" dirty="0">
                <a:latin typeface="Arial" pitchFamily="34" charset="0"/>
                <a:cs typeface="Arial" pitchFamily="34" charset="0"/>
              </a:rPr>
              <a:t>You have the chance to win fantastic prizes!</a:t>
            </a:r>
            <a:endParaRPr lang="en-GB" dirty="0"/>
          </a:p>
        </p:txBody>
      </p:sp>
      <p:pic>
        <p:nvPicPr>
          <p:cNvPr id="10" name="Picture 9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1" name="Picture 10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grpSp>
        <p:nvGrpSpPr>
          <p:cNvPr id="13" name="Group 29"/>
          <p:cNvGrpSpPr/>
          <p:nvPr/>
        </p:nvGrpSpPr>
        <p:grpSpPr>
          <a:xfrm>
            <a:off x="4283968" y="4365104"/>
            <a:ext cx="662173" cy="806189"/>
            <a:chOff x="2218704" y="2550803"/>
            <a:chExt cx="855229" cy="1189197"/>
          </a:xfrm>
        </p:grpSpPr>
        <p:pic>
          <p:nvPicPr>
            <p:cNvPr id="14" name="Picture 13" descr="step_into_NHS_P_PP_icons_Doi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99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-1" y="6477000"/>
            <a:ext cx="5042647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8" name="Picture 7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9" name="Picture 8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0" y="1484784"/>
            <a:ext cx="9144000" cy="1308684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Some simple rules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25317"/>
              </p:ext>
            </p:extLst>
          </p:nvPr>
        </p:nvGraphicFramePr>
        <p:xfrm>
          <a:off x="683568" y="2636912"/>
          <a:ext cx="7776864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2433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You can work on your own or </a:t>
                      </a:r>
                      <a:r>
                        <a:rPr lang="en-GB" sz="2600" dirty="0" smtClean="0"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  <a:r>
                        <a:rPr lang="en-GB" sz="2600" baseline="0" dirty="0" smtClean="0">
                          <a:latin typeface="Arial" pitchFamily="34" charset="0"/>
                          <a:cs typeface="Arial" pitchFamily="34" charset="0"/>
                        </a:rPr>
                        <a:t> pairs</a:t>
                      </a: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dirty="0">
                          <a:latin typeface="Arial" pitchFamily="34" charset="0"/>
                          <a:cs typeface="Arial" pitchFamily="34" charset="0"/>
                        </a:rPr>
                        <a:t>Your entry must be submitted on paper or card, no bigger than </a:t>
                      </a:r>
                      <a:r>
                        <a:rPr lang="en-GB" sz="2600" b="1" dirty="0" smtClean="0">
                          <a:latin typeface="Arial" pitchFamily="34" charset="0"/>
                          <a:cs typeface="Arial" pitchFamily="34" charset="0"/>
                        </a:rPr>
                        <a:t>A3 </a:t>
                      </a:r>
                      <a:r>
                        <a:rPr lang="en-GB" sz="2600" b="1" dirty="0">
                          <a:latin typeface="Arial" pitchFamily="34" charset="0"/>
                          <a:cs typeface="Arial" pitchFamily="34" charset="0"/>
                        </a:rPr>
                        <a:t>in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The closing date for entries is </a:t>
                      </a:r>
                      <a:r>
                        <a:rPr lang="en-GB" sz="2600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r>
                        <a:rPr lang="en-GB" sz="2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600" dirty="0" smtClean="0">
                          <a:latin typeface="Arial" pitchFamily="34" charset="0"/>
                          <a:cs typeface="Arial" pitchFamily="34" charset="0"/>
                        </a:rPr>
                        <a:t>March </a:t>
                      </a:r>
                      <a:r>
                        <a:rPr lang="en-GB" sz="2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29"/>
          <p:cNvGrpSpPr/>
          <p:nvPr/>
        </p:nvGrpSpPr>
        <p:grpSpPr>
          <a:xfrm>
            <a:off x="1619672" y="2204864"/>
            <a:ext cx="662173" cy="806189"/>
            <a:chOff x="2218704" y="2550803"/>
            <a:chExt cx="855229" cy="1189197"/>
          </a:xfrm>
        </p:grpSpPr>
        <p:pic>
          <p:nvPicPr>
            <p:cNvPr id="28" name="Picture 27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29"/>
          <p:cNvGrpSpPr/>
          <p:nvPr/>
        </p:nvGrpSpPr>
        <p:grpSpPr>
          <a:xfrm>
            <a:off x="4211960" y="2204864"/>
            <a:ext cx="662173" cy="806189"/>
            <a:chOff x="2218704" y="2550803"/>
            <a:chExt cx="855229" cy="1189197"/>
          </a:xfrm>
        </p:grpSpPr>
        <p:pic>
          <p:nvPicPr>
            <p:cNvPr id="43" name="Picture 42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29"/>
          <p:cNvGrpSpPr/>
          <p:nvPr/>
        </p:nvGrpSpPr>
        <p:grpSpPr>
          <a:xfrm>
            <a:off x="6876256" y="2204864"/>
            <a:ext cx="662173" cy="806189"/>
            <a:chOff x="2218704" y="2550803"/>
            <a:chExt cx="855229" cy="1189197"/>
          </a:xfrm>
        </p:grpSpPr>
        <p:pic>
          <p:nvPicPr>
            <p:cNvPr id="46" name="Picture 45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4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77000"/>
            <a:ext cx="6813177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8424936" cy="3502293"/>
          </a:xfrm>
        </p:spPr>
        <p:txBody>
          <a:bodyPr>
            <a:normAutofit fontScale="92500"/>
          </a:bodyPr>
          <a:lstStyle/>
          <a:p>
            <a:r>
              <a:rPr lang="en-GB" sz="2600" b="1" dirty="0">
                <a:latin typeface="Arial" pitchFamily="34" charset="0"/>
                <a:cs typeface="Arial" pitchFamily="34" charset="0"/>
              </a:rPr>
              <a:t>Overall </a:t>
            </a:r>
            <a:r>
              <a:rPr lang="en-GB" sz="2600" b="1" dirty="0" smtClean="0">
                <a:latin typeface="Arial" pitchFamily="34" charset="0"/>
                <a:cs typeface="Arial" pitchFamily="34" charset="0"/>
              </a:rPr>
              <a:t>National winner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(s)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will receive </a:t>
            </a:r>
            <a:r>
              <a:rPr lang="en-GB" sz="2600" b="1" dirty="0" smtClean="0">
                <a:latin typeface="Arial" pitchFamily="34" charset="0"/>
                <a:cs typeface="Arial" pitchFamily="34" charset="0"/>
              </a:rPr>
              <a:t>Amazon vouchers worth </a:t>
            </a:r>
            <a:r>
              <a:rPr lang="en-GB" sz="2600" b="1" dirty="0" smtClean="0">
                <a:latin typeface="Arial" pitchFamily="34" charset="0"/>
                <a:cs typeface="Arial" pitchFamily="34" charset="0"/>
              </a:rPr>
              <a:t>£</a:t>
            </a:r>
            <a:r>
              <a:rPr lang="en-GB" sz="2600" b="1" dirty="0" smtClean="0">
                <a:latin typeface="Arial" pitchFamily="34" charset="0"/>
                <a:cs typeface="Arial" pitchFamily="34" charset="0"/>
              </a:rPr>
              <a:t>50</a:t>
            </a:r>
            <a:endParaRPr lang="en-GB" sz="2600" dirty="0">
              <a:latin typeface="Arial" pitchFamily="34" charset="0"/>
              <a:cs typeface="Arial" pitchFamily="34" charset="0"/>
            </a:endParaRPr>
          </a:p>
          <a:p>
            <a:r>
              <a:rPr lang="en-GB" sz="2600" b="1" dirty="0" smtClean="0">
                <a:latin typeface="Arial" pitchFamily="34" charset="0"/>
                <a:cs typeface="Arial" pitchFamily="34" charset="0"/>
              </a:rPr>
              <a:t>Ten </a:t>
            </a:r>
            <a:r>
              <a:rPr lang="en-GB" sz="2600" b="1" dirty="0" smtClean="0">
                <a:latin typeface="Arial" pitchFamily="34" charset="0"/>
                <a:cs typeface="Arial" pitchFamily="34" charset="0"/>
              </a:rPr>
              <a:t>regional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w</a:t>
            </a:r>
            <a:r>
              <a:rPr lang="en-GB" sz="2600" b="1" dirty="0" smtClean="0">
                <a:latin typeface="Arial" pitchFamily="34" charset="0"/>
                <a:cs typeface="Arial" pitchFamily="34" charset="0"/>
              </a:rPr>
              <a:t>inners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will each receive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an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Amazon voucher worth £</a:t>
            </a:r>
            <a:r>
              <a:rPr lang="en-GB" sz="2600" b="1" dirty="0" smtClean="0">
                <a:latin typeface="Arial" pitchFamily="34" charset="0"/>
                <a:cs typeface="Arial" pitchFamily="34" charset="0"/>
              </a:rPr>
              <a:t>25</a:t>
            </a:r>
          </a:p>
          <a:p>
            <a:r>
              <a:rPr lang="en-GB" sz="2600" b="1" dirty="0" smtClean="0">
                <a:latin typeface="Arial" pitchFamily="34" charset="0"/>
                <a:cs typeface="Arial" pitchFamily="34" charset="0"/>
              </a:rPr>
              <a:t>Highly commended certificates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will also be awarded </a:t>
            </a:r>
            <a:endParaRPr lang="en-GB" sz="2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200" b="1" dirty="0" smtClean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Whether </a:t>
            </a:r>
            <a:r>
              <a:rPr lang="en-US" sz="2200" b="1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you enter individually or as a pair, each of you will </a:t>
            </a:r>
            <a:r>
              <a:rPr lang="en-US" sz="2200" b="1" dirty="0" smtClean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receive a </a:t>
            </a:r>
            <a:r>
              <a:rPr lang="en-US" sz="2200" b="1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prize if your entry is chosen</a:t>
            </a:r>
          </a:p>
          <a:p>
            <a:pPr algn="ctr">
              <a:buNone/>
            </a:pPr>
            <a:endParaRPr lang="en-US" sz="22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556792"/>
            <a:ext cx="8064896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4000" dirty="0" smtClean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prizes</a:t>
            </a:r>
          </a:p>
          <a:p>
            <a:endParaRPr lang="en-US" sz="2400" b="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tep_into_NHS_P_PP_icons_Amb_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11" name="Picture 10" descr="step_into_NHS_P_PP_icons_Amb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2" name="Picture 11" descr="step_into_NHS_P_PP_icons_Amb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13" name="Picture 12" descr="step_into_NHS_P_PP_icons_Amb_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4834880" cy="2893362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en-GB" sz="3200" dirty="0">
                <a:latin typeface="Arial" pitchFamily="34" charset="0"/>
                <a:cs typeface="Arial" pitchFamily="34" charset="0"/>
              </a:rPr>
              <a:t>We have been doing a lot of work about jobs,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especially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NHS</a:t>
            </a:r>
          </a:p>
          <a:p>
            <a:pPr marL="514350" indent="-514350"/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GB" sz="3200" dirty="0">
                <a:latin typeface="Arial" pitchFamily="34" charset="0"/>
                <a:cs typeface="Arial" pitchFamily="34" charset="0"/>
              </a:rPr>
              <a:t>Write down three things you have learnt to help inspire your competition entry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484784"/>
            <a:ext cx="505090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What have I learnt?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8" y="5601486"/>
            <a:ext cx="1565787" cy="785730"/>
          </a:xfrm>
          <a:prstGeom prst="rect">
            <a:avLst/>
          </a:prstGeom>
        </p:spPr>
      </p:pic>
      <p:pic>
        <p:nvPicPr>
          <p:cNvPr id="12" name="Picture 11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48" y="5667395"/>
            <a:ext cx="1273620" cy="697796"/>
          </a:xfrm>
          <a:prstGeom prst="rect">
            <a:avLst/>
          </a:prstGeom>
        </p:spPr>
      </p:pic>
      <p:pic>
        <p:nvPicPr>
          <p:cNvPr id="13" name="Picture 12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8" y="5587472"/>
            <a:ext cx="1460834" cy="763038"/>
          </a:xfrm>
          <a:prstGeom prst="rect">
            <a:avLst/>
          </a:prstGeom>
        </p:spPr>
      </p:pic>
      <p:pic>
        <p:nvPicPr>
          <p:cNvPr id="14" name="Picture 13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59" y="5439970"/>
            <a:ext cx="1605499" cy="910539"/>
          </a:xfrm>
          <a:prstGeom prst="rect">
            <a:avLst/>
          </a:prstGeom>
        </p:spPr>
      </p:pic>
      <p:pic>
        <p:nvPicPr>
          <p:cNvPr id="15" name="Picture 14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38" y="5432632"/>
            <a:ext cx="1903339" cy="910539"/>
          </a:xfrm>
          <a:prstGeom prst="rect">
            <a:avLst/>
          </a:prstGeom>
        </p:spPr>
      </p:pic>
      <p:pic>
        <p:nvPicPr>
          <p:cNvPr id="3" name="Picture 2" descr="Thank you NHS worksheet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88" y="1628800"/>
            <a:ext cx="2544226" cy="3600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8" ma:contentTypeDescription="Create a new document." ma:contentTypeScope="" ma:versionID="0fa6d158c697c4af736cba0098567df7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a33e13c18a94236a9c13233bb9c4cdd2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27CF71-F723-4A9F-B7A3-CBFD753B37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FF7302-0C4B-4403-B3FC-577AC3F22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0b59-b3c4-41fc-857f-9f1632628cca"/>
    <ds:schemaRef ds:uri="0b246be7-fe4a-4442-b37a-e696c52f7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41CCA4-BE6F-4538-A8A9-602C730F8D4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260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1_Custom Design</vt:lpstr>
      <vt:lpstr>1_Office Theme</vt:lpstr>
      <vt:lpstr>2_Custom Design</vt:lpstr>
      <vt:lpstr>2_Office Theme</vt:lpstr>
      <vt:lpstr>Custom Design</vt:lpstr>
      <vt:lpstr>3_Custom Design</vt:lpstr>
      <vt:lpstr>Competition to say thank you to the NHS</vt:lpstr>
      <vt:lpstr>PowerPoint Presentation</vt:lpstr>
      <vt:lpstr>PowerPoint Presentation</vt:lpstr>
      <vt:lpstr>A recap of the key points…</vt:lpstr>
      <vt:lpstr>Say thank you to the NHS by taking part in our competition  Get creative... Produce a piece of artwork  ̶  a painting, drawing or collage, for example. OR  Write something about it  ̶  a poem, story or song.</vt:lpstr>
      <vt:lpstr>How will you say thank you to  the NHS?</vt:lpstr>
      <vt:lpstr>PowerPoint Presentation</vt:lpstr>
      <vt:lpstr>PowerPoint Presentation</vt:lpstr>
      <vt:lpstr>PowerPoint Presentation</vt:lpstr>
      <vt:lpstr>What did you learn?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Step into the NHS</dc:title>
  <dc:creator>Frank</dc:creator>
  <cp:lastModifiedBy>KOBI WU-PASMORE</cp:lastModifiedBy>
  <cp:revision>161</cp:revision>
  <dcterms:created xsi:type="dcterms:W3CDTF">2017-11-02T11:15:18Z</dcterms:created>
  <dcterms:modified xsi:type="dcterms:W3CDTF">2018-07-24T05:20:00Z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