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82" r:id="rId6"/>
    <p:sldMasterId id="2147483687" r:id="rId7"/>
    <p:sldMasterId id="2147483690" r:id="rId8"/>
    <p:sldMasterId id="2147483695" r:id="rId9"/>
    <p:sldMasterId id="2147483701" r:id="rId10"/>
    <p:sldMasterId id="2147483703" r:id="rId11"/>
    <p:sldMasterId id="2147483708" r:id="rId12"/>
    <p:sldMasterId id="2147483714" r:id="rId13"/>
    <p:sldMasterId id="2147483716" r:id="rId14"/>
  </p:sldMasterIdLst>
  <p:notesMasterIdLst>
    <p:notesMasterId r:id="rId30"/>
  </p:notesMasterIdLst>
  <p:handoutMasterIdLst>
    <p:handoutMasterId r:id="rId31"/>
  </p:handoutMasterIdLst>
  <p:sldIdLst>
    <p:sldId id="331" r:id="rId15"/>
    <p:sldId id="338" r:id="rId16"/>
    <p:sldId id="340" r:id="rId17"/>
    <p:sldId id="335" r:id="rId18"/>
    <p:sldId id="326" r:id="rId19"/>
    <p:sldId id="327" r:id="rId20"/>
    <p:sldId id="328" r:id="rId21"/>
    <p:sldId id="329" r:id="rId22"/>
    <p:sldId id="330" r:id="rId23"/>
    <p:sldId id="342" r:id="rId24"/>
    <p:sldId id="345" r:id="rId25"/>
    <p:sldId id="348" r:id="rId26"/>
    <p:sldId id="346" r:id="rId27"/>
    <p:sldId id="349" r:id="rId28"/>
    <p:sldId id="35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du Pille" initials="JdP" lastIdx="5" clrIdx="0">
    <p:extLst>
      <p:ext uri="{19B8F6BF-5375-455C-9EA6-DF929625EA0E}">
        <p15:presenceInfo xmlns:p15="http://schemas.microsoft.com/office/powerpoint/2012/main" userId="Jack du Pi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FC3"/>
    <a:srgbClr val="007AC3"/>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2"/>
    <p:restoredTop sz="94667"/>
  </p:normalViewPr>
  <p:slideViewPr>
    <p:cSldViewPr snapToGrid="0">
      <p:cViewPr varScale="1">
        <p:scale>
          <a:sx n="97" d="100"/>
          <a:sy n="97" d="100"/>
        </p:scale>
        <p:origin x="144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AB4D8A-C565-47CD-8A08-DC784B2C40D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CCF7489-78A7-402D-BC0D-5055FD700FE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133B71F-9936-4AEA-9C85-78F8726A1710}" type="datetimeFigureOut">
              <a:rPr lang="en-GB" altLang="en-US"/>
              <a:pPr/>
              <a:t>03/07/2019</a:t>
            </a:fld>
            <a:endParaRPr lang="en-GB" altLang="en-US"/>
          </a:p>
        </p:txBody>
      </p:sp>
      <p:sp>
        <p:nvSpPr>
          <p:cNvPr id="4" name="Footer Placeholder 3">
            <a:extLst>
              <a:ext uri="{FF2B5EF4-FFF2-40B4-BE49-F238E27FC236}">
                <a16:creationId xmlns:a16="http://schemas.microsoft.com/office/drawing/2014/main" id="{3754528E-BBAA-4DDC-98B3-BCB3800E513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A8961C06-DB6E-400C-B59A-EC52480C328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24E1F8-C12F-40D9-B61E-7BB20FF4F1BE}" type="slidenum">
              <a:rPr lang="en-GB" altLang="en-US"/>
              <a:pPr/>
              <a:t>‹#›</a:t>
            </a:fld>
            <a:endParaRPr lang="en-GB" altLang="en-US"/>
          </a:p>
        </p:txBody>
      </p:sp>
    </p:spTree>
    <p:extLst>
      <p:ext uri="{BB962C8B-B14F-4D97-AF65-F5344CB8AC3E}">
        <p14:creationId xmlns:p14="http://schemas.microsoft.com/office/powerpoint/2010/main" val="404899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AC9450-410F-4840-895F-EC8440E29B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C2DE9EA3-771C-4402-92C4-0DF99C4BF53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A907C2A-FA10-40DD-868D-9E3CB5C9A466}" type="datetimeFigureOut">
              <a:rPr lang="en-GB" altLang="en-US"/>
              <a:pPr/>
              <a:t>03/07/2019</a:t>
            </a:fld>
            <a:endParaRPr lang="en-GB" altLang="en-US"/>
          </a:p>
        </p:txBody>
      </p:sp>
      <p:sp>
        <p:nvSpPr>
          <p:cNvPr id="4" name="Slide Image Placeholder 3">
            <a:extLst>
              <a:ext uri="{FF2B5EF4-FFF2-40B4-BE49-F238E27FC236}">
                <a16:creationId xmlns:a16="http://schemas.microsoft.com/office/drawing/2014/main" id="{F74C8CF7-A41F-4CFC-B1A6-7A97265B0DF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AC822A7-2296-4D82-903D-466C005BEB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D802DA3-CF16-4AAC-9CE3-A3951345C69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D6B6ED5A-47FA-4402-9C91-4684ACA7F82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573B22-85EB-41E5-9998-864087CFB743}" type="slidenum">
              <a:rPr lang="en-GB" altLang="en-US"/>
              <a:pPr/>
              <a:t>‹#›</a:t>
            </a:fld>
            <a:endParaRPr lang="en-GB" altLang="en-US"/>
          </a:p>
        </p:txBody>
      </p:sp>
    </p:spTree>
    <p:extLst>
      <p:ext uri="{BB962C8B-B14F-4D97-AF65-F5344CB8AC3E}">
        <p14:creationId xmlns:p14="http://schemas.microsoft.com/office/powerpoint/2010/main" val="994422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E49CB47-DDC7-4D04-B715-7D0C54509CAA}"/>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dirty="0" err="1">
                <a:solidFill>
                  <a:srgbClr val="FFFFFF"/>
                </a:solidFill>
              </a:rPr>
              <a:t>www.stepintothenhs.nhs.uk</a:t>
            </a:r>
            <a:r>
              <a:rPr lang="en-GB" sz="1600" b="1" dirty="0">
                <a:solidFill>
                  <a:srgbClr val="FFFFFF"/>
                </a:solidFill>
              </a:rPr>
              <a:t>/primary-schools</a:t>
            </a:r>
            <a:endParaRPr lang="en-US" sz="1600" b="1" dirty="0">
              <a:solidFill>
                <a:srgbClr val="FFFFFF"/>
              </a:solidFill>
            </a:endParaRPr>
          </a:p>
        </p:txBody>
      </p:sp>
      <p:pic>
        <p:nvPicPr>
          <p:cNvPr id="5" name="Picture 6" descr="step_into_NHS_P_PP_icons_Together_strapline.png">
            <a:extLst>
              <a:ext uri="{FF2B5EF4-FFF2-40B4-BE49-F238E27FC236}">
                <a16:creationId xmlns:a16="http://schemas.microsoft.com/office/drawing/2014/main" id="{78EF72FE-CF1D-4576-9FFB-76AA212387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6026150"/>
            <a:ext cx="417512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17704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04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D119D76-2599-423B-A730-9458D6983CAF}"/>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dirty="0" err="1">
                <a:solidFill>
                  <a:srgbClr val="FFFFFF"/>
                </a:solidFill>
              </a:rPr>
              <a:t>www.stepintothenhs.nhs.uk</a:t>
            </a:r>
            <a:r>
              <a:rPr lang="en-GB" sz="1600" b="1" dirty="0">
                <a:solidFill>
                  <a:srgbClr val="FFFFFF"/>
                </a:solidFill>
              </a:rPr>
              <a:t>/primary-schools</a:t>
            </a:r>
            <a:endParaRPr lang="en-US" sz="1600" b="1" dirty="0">
              <a:solidFill>
                <a:srgbClr val="FFFFFF"/>
              </a:solidFill>
            </a:endParaRPr>
          </a:p>
        </p:txBody>
      </p:sp>
      <p:pic>
        <p:nvPicPr>
          <p:cNvPr id="5" name="Picture 4" descr="step_into_NHS_P_PP_icons_Strapline.png">
            <a:extLst>
              <a:ext uri="{FF2B5EF4-FFF2-40B4-BE49-F238E27FC236}">
                <a16:creationId xmlns:a16="http://schemas.microsoft.com/office/drawing/2014/main" id="{A99AAE23-7F6D-43D9-BA7F-3EB3B2FEC7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2105594"/>
          </a:xfrm>
          <a:prstGeom prst="rect">
            <a:avLst/>
          </a:prstGeom>
          <a:effectLst>
            <a:outerShdw blurRad="50800" dist="38100" dir="2700000" algn="tl" rotWithShape="0">
              <a:prstClr val="black">
                <a:alpha val="40000"/>
              </a:prstClr>
            </a:outerShdw>
          </a:effectLst>
        </p:spPr>
        <p:txBody>
          <a:bodyPr/>
          <a:lstStyle>
            <a:lvl1pPr>
              <a:defRPr sz="54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1371600" y="4237038"/>
            <a:ext cx="6400800" cy="861067"/>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4684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86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AE16324-E939-4044-B997-46E45775EA74}"/>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a16="http://schemas.microsoft.com/office/drawing/2014/main" id="{E4E44E68-73FF-4702-AEA3-E61A92ECB1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53834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49085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85102E9-BE48-4D8D-A64B-B4549BEB3BB8}"/>
              </a:ext>
            </a:extLst>
          </p:cNvPr>
          <p:cNvSpPr txBox="1">
            <a:spLocks/>
          </p:cNvSpPr>
          <p:nvPr userDrawn="1"/>
        </p:nvSpPr>
        <p:spPr>
          <a:xfrm>
            <a:off x="457200" y="1616075"/>
            <a:ext cx="4187825" cy="844550"/>
          </a:xfrm>
          <a:prstGeom prst="rect">
            <a:avLst/>
          </a:prstGeom>
        </p:spPr>
        <p:txBody>
          <a:bodyPr/>
          <a:lstStyle>
            <a:lvl1pPr algn="l" defTabSz="457200" rtl="0" eaLnBrk="1" latinLnBrk="0" hangingPunct="1">
              <a:spcBef>
                <a:spcPct val="0"/>
              </a:spcBef>
              <a:buNone/>
              <a:defRPr sz="4400" b="1" kern="1200">
                <a:solidFill>
                  <a:srgbClr val="000000"/>
                </a:solidFill>
                <a:latin typeface="+mj-lt"/>
                <a:ea typeface="+mj-ea"/>
                <a:cs typeface="+mj-cs"/>
              </a:defRPr>
            </a:lvl1pPr>
          </a:lstStyle>
          <a:p>
            <a:pPr fontAlgn="auto">
              <a:spcAft>
                <a:spcPts val="0"/>
              </a:spcAft>
              <a:defRPr/>
            </a:pPr>
            <a:r>
              <a:rPr lang="en-US" sz="4000">
                <a:solidFill>
                  <a:srgbClr val="095FC3"/>
                </a:solidFill>
              </a:rPr>
              <a:t>Headline</a:t>
            </a:r>
          </a:p>
        </p:txBody>
      </p:sp>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6026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6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B019DE8-809D-435F-BB2A-0B4821535BB6}"/>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b="1" dirty="0" err="1">
                <a:solidFill>
                  <a:prstClr val="white"/>
                </a:solidFill>
              </a:rPr>
              <a:t>www.stepintothenhs.nhs.uk</a:t>
            </a:r>
            <a:r>
              <a:rPr lang="en-GB" sz="1600" b="1" dirty="0">
                <a:solidFill>
                  <a:prstClr val="white"/>
                </a:solidFill>
              </a:rPr>
              <a:t>/primary-schools</a:t>
            </a:r>
            <a:endParaRPr lang="en-US" sz="1600" b="1" dirty="0">
              <a:solidFill>
                <a:prstClr val="white"/>
              </a:solidFill>
            </a:endParaRPr>
          </a:p>
        </p:txBody>
      </p:sp>
      <p:pic>
        <p:nvPicPr>
          <p:cNvPr id="5" name="Picture 4" descr="step_into_NHS_P_PP_icons_Strapline.png">
            <a:extLst>
              <a:ext uri="{FF2B5EF4-FFF2-40B4-BE49-F238E27FC236}">
                <a16:creationId xmlns:a16="http://schemas.microsoft.com/office/drawing/2014/main" id="{A3B98812-2AFD-4F90-81F4-DD40E5DC7B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493689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34838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417354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66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4038600" cy="666073"/>
          </a:xfrm>
          <a:prstGeom prst="rect">
            <a:avLst/>
          </a:prstGeom>
        </p:spPr>
        <p:txBody>
          <a:bodyPr/>
          <a:lstStyle>
            <a:lvl1pPr algn="l">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762800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54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60E7C25-5CAF-4E97-AF9E-6BCACF2CED44}"/>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dirty="0" err="1">
                <a:solidFill>
                  <a:prstClr val="black"/>
                </a:solidFill>
              </a:rPr>
              <a:t>www.stepintothenhs.nhs.uk</a:t>
            </a:r>
            <a:r>
              <a:rPr lang="en-GB" sz="1600" b="1" dirty="0">
                <a:solidFill>
                  <a:prstClr val="black"/>
                </a:solidFill>
              </a:rPr>
              <a:t>/primary-schools</a:t>
            </a:r>
            <a:endParaRPr lang="en-US" sz="1600" b="1" dirty="0">
              <a:solidFill>
                <a:prstClr val="black"/>
              </a:solidFill>
            </a:endParaRPr>
          </a:p>
        </p:txBody>
      </p:sp>
      <p:pic>
        <p:nvPicPr>
          <p:cNvPr id="5" name="Picture 4" descr="step_into_NHS_P_PP_icons_Strapline.png">
            <a:extLst>
              <a:ext uri="{FF2B5EF4-FFF2-40B4-BE49-F238E27FC236}">
                <a16:creationId xmlns:a16="http://schemas.microsoft.com/office/drawing/2014/main" id="{2009E8C6-5668-4C02-B366-331BB201BD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a:t>Click to edit Master title style</a:t>
            </a:r>
            <a:endParaRPr lang="en-US"/>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59533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1110177-F758-44B0-B366-11D459345BA1}"/>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a16="http://schemas.microsoft.com/office/drawing/2014/main" id="{31C6EE62-450F-475C-9BF1-A43DC67894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312702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917958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378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292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76D1D91C-5FB1-4545-A4E2-B32EA4745DFA}"/>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b="1" dirty="0" err="1">
                <a:solidFill>
                  <a:prstClr val="white"/>
                </a:solidFill>
              </a:rPr>
              <a:t>www.stepintothenhs.nhs.uk</a:t>
            </a:r>
            <a:r>
              <a:rPr lang="en-GB" sz="1600" b="1" dirty="0">
                <a:solidFill>
                  <a:prstClr val="white"/>
                </a:solidFill>
              </a:rPr>
              <a:t>/primary-schools</a:t>
            </a:r>
            <a:endParaRPr lang="en-US" sz="1600" b="1" dirty="0">
              <a:solidFill>
                <a:prstClr val="white"/>
              </a:solidFill>
            </a:endParaRPr>
          </a:p>
        </p:txBody>
      </p:sp>
      <p:pic>
        <p:nvPicPr>
          <p:cNvPr id="5" name="Picture 4" descr="step_into_NHS_P_PP_icons_Strapline.png">
            <a:extLst>
              <a:ext uri="{FF2B5EF4-FFF2-40B4-BE49-F238E27FC236}">
                <a16:creationId xmlns:a16="http://schemas.microsoft.com/office/drawing/2014/main" id="{83E596D6-9E22-440D-AD9A-9EB2E4DB83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000" b="1">
                <a:solidFill>
                  <a:schemeClr val="bg1"/>
                </a:solidFill>
              </a:defRPr>
            </a:lvl1pPr>
          </a:lstStyle>
          <a:p>
            <a:r>
              <a:rPr lang="en-GB"/>
              <a:t>Click to edit Master title style</a:t>
            </a:r>
            <a:endParaRPr lang="en-US"/>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29385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038"/>
            <a:ext cx="8229600" cy="3667125"/>
          </a:xfrm>
          <a:prstGeom prst="rect">
            <a:avLst/>
          </a:prstGeom>
        </p:spPr>
        <p:txBody>
          <a:bodyPr/>
          <a:lstStyle>
            <a:lvl1pPr>
              <a:buClr>
                <a:schemeClr val="accent1"/>
              </a:buClr>
              <a:defRPr>
                <a:solidFill>
                  <a:schemeClr val="bg1"/>
                </a:solidFill>
              </a:defRPr>
            </a:lvl1pPr>
            <a:lvl2pPr>
              <a:buClr>
                <a:schemeClr val="accent1"/>
              </a:buClr>
              <a:defRPr>
                <a:solidFill>
                  <a:schemeClr val="bg1"/>
                </a:solidFill>
              </a:defRPr>
            </a:lvl2pPr>
            <a:lvl3pPr>
              <a:buClr>
                <a:schemeClr val="accent1"/>
              </a:buClr>
              <a:defRPr>
                <a:solidFill>
                  <a:schemeClr val="bg1"/>
                </a:solidFill>
              </a:defRPr>
            </a:lvl3pPr>
            <a:lvl4pPr>
              <a:buClr>
                <a:schemeClr val="accent1"/>
              </a:buClr>
              <a:defRPr>
                <a:solidFill>
                  <a:schemeClr val="bg1"/>
                </a:solidFill>
              </a:defRPr>
            </a:lvl4pPr>
            <a:lvl5pPr>
              <a:buClr>
                <a:schemeClr val="accent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19530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p:cNvSpPr>
            <a:spLocks noGrp="1"/>
          </p:cNvSpPr>
          <p:nvPr>
            <p:ph sz="half" idx="2"/>
          </p:nvPr>
        </p:nvSpPr>
        <p:spPr>
          <a:xfrm>
            <a:off x="4648200" y="2651783"/>
            <a:ext cx="4038600" cy="3474380"/>
          </a:xfrm>
          <a:prstGeom prst="rect">
            <a:avLst/>
          </a:prstGeom>
        </p:spPr>
        <p:txBody>
          <a:bodyPr/>
          <a:lstStyle>
            <a:lvl1pPr>
              <a:buClr>
                <a:schemeClr val="accent1"/>
              </a:buClr>
              <a:defRPr sz="2800">
                <a:solidFill>
                  <a:srgbClr val="FFFFFF"/>
                </a:solidFill>
              </a:defRPr>
            </a:lvl1pPr>
            <a:lvl2pPr>
              <a:buClr>
                <a:schemeClr val="accent1"/>
              </a:buClr>
              <a:defRPr sz="2400">
                <a:solidFill>
                  <a:srgbClr val="FFFFFF"/>
                </a:solidFill>
              </a:defRPr>
            </a:lvl2pPr>
            <a:lvl3pPr>
              <a:buClr>
                <a:schemeClr val="accent1"/>
              </a:buClr>
              <a:defRPr sz="2000">
                <a:solidFill>
                  <a:srgbClr val="FFFFFF"/>
                </a:solidFill>
              </a:defRPr>
            </a:lvl3pPr>
            <a:lvl4pPr>
              <a:buClr>
                <a:schemeClr val="accent1"/>
              </a:buClr>
              <a:defRPr sz="1800">
                <a:solidFill>
                  <a:srgbClr val="FFFFFF"/>
                </a:solidFill>
              </a:defRPr>
            </a:lvl4pPr>
            <a:lvl5pPr>
              <a:buClr>
                <a:schemeClr val="accent1"/>
              </a:buClr>
              <a:defRPr sz="1800">
                <a:solidFill>
                  <a:srgbClr val="FFFFFF"/>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8229600" cy="666073"/>
          </a:xfrm>
          <a:prstGeom prst="rect">
            <a:avLst/>
          </a:prstGeom>
        </p:spPr>
        <p:txBody>
          <a:bodyPr/>
          <a:lstStyle>
            <a:lvl1pPr algn="l">
              <a:defRPr sz="4000" b="1">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38509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 y="2023729"/>
            <a:ext cx="7875837" cy="3818138"/>
          </a:xfrm>
          <a:prstGeom prst="rect">
            <a:avLst/>
          </a:prstGeom>
          <a:ln w="76200" cmpd="sng">
            <a:solidFill>
              <a:srgbClr val="FFFFFF"/>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9599" y="5987447"/>
            <a:ext cx="7875837" cy="607119"/>
          </a:xfrm>
          <a:prstGeom prst="rect">
            <a:avLst/>
          </a:prstGeom>
        </p:spPr>
        <p:txBody>
          <a:bodyPr/>
          <a:lstStyle>
            <a:lvl1pPr marL="0" indent="0">
              <a:buNone/>
              <a:defRPr sz="1800" b="1">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613454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51783"/>
            <a:ext cx="4038600" cy="3474380"/>
          </a:xfrm>
          <a:prstGeom prst="rect">
            <a:avLst/>
          </a:prstGeom>
        </p:spPr>
        <p:txBody>
          <a:bodyPr/>
          <a:lstStyle>
            <a:lvl1pPr>
              <a:buClr>
                <a:schemeClr val="accent1"/>
              </a:buClr>
              <a:defRPr sz="2800">
                <a:solidFill>
                  <a:schemeClr val="bg1"/>
                </a:solidFill>
              </a:defRPr>
            </a:lvl1pPr>
            <a:lvl2pPr>
              <a:buClr>
                <a:schemeClr val="accent1"/>
              </a:buClr>
              <a:defRPr sz="2400">
                <a:solidFill>
                  <a:schemeClr val="bg1"/>
                </a:solidFill>
              </a:defRPr>
            </a:lvl2pPr>
            <a:lvl3pPr>
              <a:buClr>
                <a:schemeClr val="accent1"/>
              </a:buClr>
              <a:defRPr sz="2000">
                <a:solidFill>
                  <a:schemeClr val="bg1"/>
                </a:solidFill>
              </a:defRPr>
            </a:lvl3pPr>
            <a:lvl4pPr>
              <a:buClr>
                <a:schemeClr val="accent1"/>
              </a:buClr>
              <a:defRPr sz="1800">
                <a:solidFill>
                  <a:schemeClr val="bg1"/>
                </a:solidFill>
              </a:defRPr>
            </a:lvl4pPr>
            <a:lvl5pPr>
              <a:buClr>
                <a:schemeClr val="accent1"/>
              </a:buCl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p:cNvSpPr>
            <a:spLocks noGrp="1"/>
          </p:cNvSpPr>
          <p:nvPr>
            <p:ph type="ctrTitle"/>
          </p:nvPr>
        </p:nvSpPr>
        <p:spPr>
          <a:xfrm>
            <a:off x="457200" y="1792965"/>
            <a:ext cx="4038600" cy="666073"/>
          </a:xfrm>
          <a:prstGeom prst="rect">
            <a:avLst/>
          </a:prstGeom>
        </p:spPr>
        <p:txBody>
          <a:bodyPr/>
          <a:lstStyle>
            <a:lvl1pPr algn="l">
              <a:defRPr sz="4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863121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113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266FD1C-F09D-4005-849C-97EFF4547946}"/>
              </a:ext>
            </a:extLst>
          </p:cNvPr>
          <p:cNvSpPr txBox="1">
            <a:spLocks/>
          </p:cNvSpPr>
          <p:nvPr userDrawn="1"/>
        </p:nvSpPr>
        <p:spPr>
          <a:xfrm>
            <a:off x="222250" y="6453188"/>
            <a:ext cx="8672513" cy="338137"/>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4F81BD"/>
              </a:buClr>
              <a:defRPr/>
            </a:pPr>
            <a:r>
              <a:rPr lang="en-GB" sz="1600" b="1" dirty="0" err="1">
                <a:solidFill>
                  <a:prstClr val="black"/>
                </a:solidFill>
              </a:rPr>
              <a:t>www.stepintothenhs.nhs.uk</a:t>
            </a:r>
            <a:r>
              <a:rPr lang="en-GB" sz="1600" b="1" dirty="0">
                <a:solidFill>
                  <a:prstClr val="black"/>
                </a:solidFill>
              </a:rPr>
              <a:t>/primary-schools</a:t>
            </a:r>
            <a:endParaRPr lang="en-US" sz="1600" b="1" dirty="0">
              <a:solidFill>
                <a:prstClr val="black"/>
              </a:solidFill>
            </a:endParaRPr>
          </a:p>
        </p:txBody>
      </p:sp>
      <p:pic>
        <p:nvPicPr>
          <p:cNvPr id="5" name="Picture 4" descr="step_into_NHS_P_PP_icons_Strapline.png">
            <a:extLst>
              <a:ext uri="{FF2B5EF4-FFF2-40B4-BE49-F238E27FC236}">
                <a16:creationId xmlns:a16="http://schemas.microsoft.com/office/drawing/2014/main" id="{8881AC04-4B94-4375-A9DC-4545C8A702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a:t>Click to edit Master title style</a:t>
            </a:r>
            <a:endParaRPr lang="en-US"/>
          </a:p>
        </p:txBody>
      </p:sp>
      <p:sp>
        <p:nvSpPr>
          <p:cNvPr id="8"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305869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F362C54-BDB7-4A9F-A1DB-20F8C5C23CF7}"/>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b="1" dirty="0" err="1">
                <a:solidFill>
                  <a:srgbClr val="095FC3"/>
                </a:solidFill>
              </a:rPr>
              <a:t>www.stepintothenhs.nhs.uk</a:t>
            </a:r>
            <a:r>
              <a:rPr lang="en-GB" sz="1600" b="1" dirty="0">
                <a:solidFill>
                  <a:srgbClr val="095FC3"/>
                </a:solidFill>
              </a:rPr>
              <a:t>/primary-schools</a:t>
            </a:r>
            <a:endParaRPr lang="en-US" sz="1600" b="1" dirty="0">
              <a:solidFill>
                <a:srgbClr val="095FC3"/>
              </a:solidFill>
            </a:endParaRPr>
          </a:p>
        </p:txBody>
      </p:sp>
      <p:pic>
        <p:nvPicPr>
          <p:cNvPr id="5" name="Picture 4" descr="step_into_NHS_P_PP_icons_Strapline.png">
            <a:extLst>
              <a:ext uri="{FF2B5EF4-FFF2-40B4-BE49-F238E27FC236}">
                <a16:creationId xmlns:a16="http://schemas.microsoft.com/office/drawing/2014/main" id="{6B76593D-0BBC-406B-9AD7-43B0944914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830780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596123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51086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40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569098D-F924-42DA-B82E-ECC7BC03C90B}"/>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07AC3"/>
              </a:buClr>
              <a:defRPr/>
            </a:pPr>
            <a:r>
              <a:rPr lang="en-GB" sz="1600" b="1" dirty="0" err="1">
                <a:solidFill>
                  <a:prstClr val="black"/>
                </a:solidFill>
              </a:rPr>
              <a:t>www.stepintothenhs.nhs.uk</a:t>
            </a:r>
            <a:r>
              <a:rPr lang="en-GB" sz="1600" b="1" dirty="0">
                <a:solidFill>
                  <a:prstClr val="black"/>
                </a:solidFill>
              </a:rPr>
              <a:t>/primary-schools</a:t>
            </a:r>
            <a:endParaRPr lang="en-US" sz="1600" b="1" dirty="0">
              <a:solidFill>
                <a:prstClr val="black"/>
              </a:solidFill>
            </a:endParaRPr>
          </a:p>
        </p:txBody>
      </p:sp>
      <p:pic>
        <p:nvPicPr>
          <p:cNvPr id="5" name="Picture 6" descr="step_into_NHS_P_PP_icons_Together_strapline.png">
            <a:extLst>
              <a:ext uri="{FF2B5EF4-FFF2-40B4-BE49-F238E27FC236}">
                <a16:creationId xmlns:a16="http://schemas.microsoft.com/office/drawing/2014/main" id="{B19D604D-900C-4780-A08D-8E5269803E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6025" y="6026150"/>
            <a:ext cx="417512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2097731"/>
          </a:xfrm>
          <a:prstGeom prst="rect">
            <a:avLst/>
          </a:prstGeom>
          <a:effectLst/>
        </p:spPr>
        <p:txBody>
          <a:bodyPr/>
          <a:lstStyle>
            <a:lvl1pPr>
              <a:defRPr sz="5400" b="1">
                <a:solidFill>
                  <a:schemeClr val="tx1"/>
                </a:solidFill>
              </a:defRPr>
            </a:lvl1pPr>
          </a:lstStyle>
          <a:p>
            <a:r>
              <a:rPr lang="en-GB"/>
              <a:t>Click to edit Master title style</a:t>
            </a:r>
            <a:endParaRPr lang="en-US"/>
          </a:p>
        </p:txBody>
      </p:sp>
      <p:sp>
        <p:nvSpPr>
          <p:cNvPr id="3" name="Subtitle 2"/>
          <p:cNvSpPr>
            <a:spLocks noGrp="1"/>
          </p:cNvSpPr>
          <p:nvPr>
            <p:ph type="subTitle" idx="1"/>
          </p:nvPr>
        </p:nvSpPr>
        <p:spPr>
          <a:xfrm>
            <a:off x="1371600" y="4228156"/>
            <a:ext cx="6400800" cy="754501"/>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730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9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9" y="2023729"/>
            <a:ext cx="7875837" cy="3818138"/>
          </a:xfrm>
          <a:prstGeom prst="rect">
            <a:avLst/>
          </a:prstGeom>
          <a:ln w="76200" cmpd="sng">
            <a:solidFill>
              <a:srgbClr val="FFFFFF"/>
            </a:solidFill>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09599" y="5987447"/>
            <a:ext cx="7875837" cy="607119"/>
          </a:xfrm>
          <a:prstGeom prst="rect">
            <a:avLst/>
          </a:prstGeo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0739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C90C72D3-87F0-4541-9895-C1471B534AF8}"/>
              </a:ext>
            </a:extLst>
          </p:cNvPr>
          <p:cNvSpPr txBox="1">
            <a:spLocks/>
          </p:cNvSpPr>
          <p:nvPr userDrawn="1"/>
        </p:nvSpPr>
        <p:spPr>
          <a:xfrm>
            <a:off x="222250" y="6411913"/>
            <a:ext cx="8672513" cy="336550"/>
          </a:xfrm>
          <a:prstGeom prst="rect">
            <a:avLst/>
          </a:prstGeom>
        </p:spPr>
        <p:txBody>
          <a:bodyPr>
            <a:normAutofit/>
          </a:bodyPr>
          <a:lstStyle>
            <a:lvl1pPr marL="0" indent="0" algn="ctr" defTabSz="457200" rtl="0" eaLnBrk="1" latinLnBrk="0" hangingPunct="1">
              <a:spcBef>
                <a:spcPct val="20000"/>
              </a:spcBef>
              <a:buClr>
                <a:schemeClr val="accent1"/>
              </a:buClr>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Clr>
                <a:schemeClr val="accent2"/>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3"/>
              </a:buClr>
              <a:buFont typeface="Arial"/>
              <a:buNone/>
              <a:defRPr sz="2400" kern="1200">
                <a:solidFill>
                  <a:schemeClr val="tx1">
                    <a:tint val="75000"/>
                  </a:schemeClr>
                </a:solidFill>
                <a:latin typeface="+mn-lt"/>
                <a:ea typeface="+mn-ea"/>
                <a:cs typeface="+mn-cs"/>
              </a:defRPr>
            </a:lvl3pPr>
            <a:lvl4pPr marL="1371600" marR="0" indent="0" algn="ctr" defTabSz="457200" rtl="0" eaLnBrk="1" fontAlgn="auto" latinLnBrk="0" hangingPunct="1">
              <a:lnSpc>
                <a:spcPct val="100000"/>
              </a:lnSpc>
              <a:spcBef>
                <a:spcPct val="20000"/>
              </a:spcBef>
              <a:spcAft>
                <a:spcPts val="0"/>
              </a:spcAft>
              <a:buClr>
                <a:schemeClr val="accent4"/>
              </a:buClr>
              <a:buSzTx/>
              <a:buFont typeface="Arial"/>
              <a:buNone/>
              <a:tabLst/>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5"/>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buClr>
                <a:srgbClr val="095FC3"/>
              </a:buClr>
              <a:defRPr/>
            </a:pPr>
            <a:r>
              <a:rPr lang="en-GB" sz="1600" err="1">
                <a:solidFill>
                  <a:srgbClr val="095FC3"/>
                </a:solidFill>
              </a:rPr>
              <a:t>www.</a:t>
            </a:r>
            <a:r>
              <a:rPr lang="en-GB" sz="1600" b="1" err="1">
                <a:solidFill>
                  <a:srgbClr val="EC6621"/>
                </a:solidFill>
              </a:rPr>
              <a:t>stepintothenhs</a:t>
            </a:r>
            <a:r>
              <a:rPr lang="en-GB" sz="1600" err="1">
                <a:solidFill>
                  <a:srgbClr val="095FC3"/>
                </a:solidFill>
              </a:rPr>
              <a:t>.nhs.uk</a:t>
            </a:r>
            <a:endParaRPr lang="en-US" sz="1600">
              <a:solidFill>
                <a:srgbClr val="095FC3"/>
              </a:solidFill>
            </a:endParaRPr>
          </a:p>
        </p:txBody>
      </p:sp>
      <p:pic>
        <p:nvPicPr>
          <p:cNvPr id="5" name="Picture 4" descr="step_into_NHS_P_PP_icons_Strapline.png">
            <a:extLst>
              <a:ext uri="{FF2B5EF4-FFF2-40B4-BE49-F238E27FC236}">
                <a16:creationId xmlns:a16="http://schemas.microsoft.com/office/drawing/2014/main" id="{BEC4A430-58CC-4F2E-91BC-7BB2A67AEC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2525" y="6018213"/>
            <a:ext cx="4238625" cy="522287"/>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685800" y="2130425"/>
            <a:ext cx="7772400" cy="1470025"/>
          </a:xfrm>
          <a:prstGeom prst="rect">
            <a:avLst/>
          </a:prstGeom>
        </p:spPr>
        <p:txBody>
          <a:bodyPr/>
          <a:lstStyle>
            <a:lvl1pPr>
              <a:defRPr sz="4400" b="1"/>
            </a:lvl1pPr>
          </a:lstStyle>
          <a:p>
            <a:r>
              <a:rPr lang="en-US"/>
              <a:t>Click to edit Master title style</a:t>
            </a:r>
          </a:p>
        </p:txBody>
      </p:sp>
      <p:sp>
        <p:nvSpPr>
          <p:cNvPr id="8"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36669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459911"/>
            <a:ext cx="8229600" cy="3738710"/>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8" name="Title 1"/>
          <p:cNvSpPr>
            <a:spLocks noGrp="1"/>
          </p:cNvSpPr>
          <p:nvPr>
            <p:ph type="ctrTitle"/>
          </p:nvPr>
        </p:nvSpPr>
        <p:spPr>
          <a:xfrm>
            <a:off x="457200" y="1616260"/>
            <a:ext cx="8229600" cy="843652"/>
          </a:xfrm>
          <a:prstGeom prst="rect">
            <a:avLst/>
          </a:prstGeom>
        </p:spPr>
        <p:txBody>
          <a:bodyPr/>
          <a:lstStyle>
            <a:lvl1pPr algn="l">
              <a:defRPr sz="4400" b="1">
                <a:solidFill>
                  <a:srgbClr val="000000"/>
                </a:solidFill>
              </a:defRPr>
            </a:lvl1pPr>
          </a:lstStyle>
          <a:p>
            <a:r>
              <a:rPr lang="en-US"/>
              <a:t>Click to edit Master title style</a:t>
            </a:r>
          </a:p>
        </p:txBody>
      </p:sp>
    </p:spTree>
    <p:extLst>
      <p:ext uri="{BB962C8B-B14F-4D97-AF65-F5344CB8AC3E}">
        <p14:creationId xmlns:p14="http://schemas.microsoft.com/office/powerpoint/2010/main" val="112159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2623870"/>
            <a:ext cx="4038600" cy="3502293"/>
          </a:xfrm>
        </p:spPr>
        <p:txBody>
          <a:bodyPr/>
          <a:lstStyle>
            <a:lvl1pPr marL="342900" marR="0" indent="-342900" algn="l" defTabSz="457200" rtl="0" eaLnBrk="1" fontAlgn="auto" latinLnBrk="0" hangingPunct="1">
              <a:lnSpc>
                <a:spcPct val="100000"/>
              </a:lnSpc>
              <a:spcBef>
                <a:spcPct val="20000"/>
              </a:spcBef>
              <a:spcAft>
                <a:spcPts val="0"/>
              </a:spcAft>
              <a:buClr>
                <a:srgbClr val="095FC3"/>
              </a:buClr>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
                <a:srgbClr val="EC6621"/>
              </a:buClr>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
                <a:srgbClr val="AE6BA8"/>
              </a:buClr>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
                <a:srgbClr val="FFD930"/>
              </a:buClr>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82334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5.png"/><Relationship Id="rId5" Type="http://schemas.openxmlformats.org/officeDocument/2006/relationships/theme" Target="../theme/theme11.xml"/><Relationship Id="rId4"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theme" Target="../theme/theme8.xml"/><Relationship Id="rId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5.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9.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circle_background-01-01.png">
            <a:extLst>
              <a:ext uri="{FF2B5EF4-FFF2-40B4-BE49-F238E27FC236}">
                <a16:creationId xmlns:a16="http://schemas.microsoft.com/office/drawing/2014/main" id="{E2CAB8FF-23A3-41E4-B168-F9B3AC9EF7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925" y="-50800"/>
            <a:ext cx="9210675" cy="692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0" descr="step_into_NHS_P_PP_icons_words_kids_2.png">
            <a:extLst>
              <a:ext uri="{FF2B5EF4-FFF2-40B4-BE49-F238E27FC236}">
                <a16:creationId xmlns:a16="http://schemas.microsoft.com/office/drawing/2014/main" id="{93533D8C-9151-4EC6-B5D4-3A15869BEB6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5">
            <a:extLst>
              <a:ext uri="{FF2B5EF4-FFF2-40B4-BE49-F238E27FC236}">
                <a16:creationId xmlns:a16="http://schemas.microsoft.com/office/drawing/2014/main" id="{90610EB7-E520-4EC6-9EA3-6953D0F6064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5" r:id="rId1"/>
    <p:sldLayoutId id="2147483781" r:id="rId2"/>
    <p:sldLayoutId id="2147483782"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a:extLst>
              <a:ext uri="{FF2B5EF4-FFF2-40B4-BE49-F238E27FC236}">
                <a16:creationId xmlns:a16="http://schemas.microsoft.com/office/drawing/2014/main" id="{9D123D9B-2AC4-444A-8548-442151F799F7}"/>
              </a:ext>
            </a:extLst>
          </p:cNvPr>
          <p:cNvPicPr>
            <a:picLocks noChangeAspect="1"/>
          </p:cNvPicPr>
          <p:nvPr userDrawn="1"/>
        </p:nvPicPr>
        <p:blipFill>
          <a:blip r:embed="rId3" cstate="print">
            <a:alphaModFix amt="49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20483" name="Picture 7" descr="step_into_NHS_P_PP_icons_words_kids_2.png">
            <a:extLst>
              <a:ext uri="{FF2B5EF4-FFF2-40B4-BE49-F238E27FC236}">
                <a16:creationId xmlns:a16="http://schemas.microsoft.com/office/drawing/2014/main" id="{3F07DF16-2B84-4586-A307-CB124E4EDF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C3F0C9F9-5D3F-4C1D-BEC0-742A4089BB6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8EE657-4324-4A43-812C-51BF21EB035A}"/>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2531" name="Text Placeholder 2">
            <a:extLst>
              <a:ext uri="{FF2B5EF4-FFF2-40B4-BE49-F238E27FC236}">
                <a16:creationId xmlns:a16="http://schemas.microsoft.com/office/drawing/2014/main" id="{B52313B2-6983-49BF-B7FF-725A1D8D9706}"/>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22532" name="Picture 8" descr="step_into_NHS_P_PP_icons_words_kids.png">
            <a:extLst>
              <a:ext uri="{FF2B5EF4-FFF2-40B4-BE49-F238E27FC236}">
                <a16:creationId xmlns:a16="http://schemas.microsoft.com/office/drawing/2014/main" id="{D3F7A58E-668E-4A07-A1D7-818A0C779D1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id="{726C65FC-5A55-43F8-9606-4E490F52608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 id="2147483802" r:id="rId2"/>
    <p:sldLayoutId id="2147483803" r:id="rId3"/>
    <p:sldLayoutId id="2147483804"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descr="circle_background-01-01.png">
            <a:extLst>
              <a:ext uri="{FF2B5EF4-FFF2-40B4-BE49-F238E27FC236}">
                <a16:creationId xmlns:a16="http://schemas.microsoft.com/office/drawing/2014/main" id="{23736C28-673E-434C-A8A4-7850BB3C969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925" y="-50800"/>
            <a:ext cx="9210675" cy="6923088"/>
          </a:xfrm>
          <a:prstGeom prst="rect">
            <a:avLst/>
          </a:prstGeom>
          <a:noFill/>
          <a:ln>
            <a:noFill/>
          </a:ln>
          <a:extLst>
            <a:ext uri="{909E8E84-426E-40dd-AFC4-6F175D3DCCD1}">
              <a14:hiddenFill xmlns:a14="http://schemas.microsoft.com/office/drawing/2010/main" xmlns="">
                <a:solidFill>
                  <a:srgbClr val="FFFFFF">
                    <a:alpha val="4901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0" descr="step_into_NHS_P_PP_icons_words_kids_2.png">
            <a:extLst>
              <a:ext uri="{FF2B5EF4-FFF2-40B4-BE49-F238E27FC236}">
                <a16:creationId xmlns:a16="http://schemas.microsoft.com/office/drawing/2014/main" id="{41EF10AA-A674-43CD-AC21-D578CF2D33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5">
            <a:extLst>
              <a:ext uri="{FF2B5EF4-FFF2-40B4-BE49-F238E27FC236}">
                <a16:creationId xmlns:a16="http://schemas.microsoft.com/office/drawing/2014/main" id="{353C6544-5BFC-410C-ADA7-8A7D7119CA8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6" r:id="rId1"/>
    <p:sldLayoutId id="2147483783" r:id="rId2"/>
    <p:sldLayoutId id="2147483784"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A451D4-ED68-4142-B750-398891632711}"/>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123" name="Text Placeholder 2">
            <a:extLst>
              <a:ext uri="{FF2B5EF4-FFF2-40B4-BE49-F238E27FC236}">
                <a16:creationId xmlns:a16="http://schemas.microsoft.com/office/drawing/2014/main" id="{16238958-EC4B-40C0-BAAB-10E631D7AEA2}"/>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5124" name="Picture 8" descr="step_into_NHS_P_PP_icons_words_kids.png">
            <a:extLst>
              <a:ext uri="{FF2B5EF4-FFF2-40B4-BE49-F238E27FC236}">
                <a16:creationId xmlns:a16="http://schemas.microsoft.com/office/drawing/2014/main" id="{7F8E4961-3546-4829-9A25-036FCB17D7E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484E295B-9D60-405E-A5E0-F71550098AC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785" r:id="rId2"/>
    <p:sldLayoutId id="2147483786" r:id="rId3"/>
    <p:sldLayoutId id="2147483787"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a:extLst>
              <a:ext uri="{FF2B5EF4-FFF2-40B4-BE49-F238E27FC236}">
                <a16:creationId xmlns:a16="http://schemas.microsoft.com/office/drawing/2014/main" id="{39BA11EA-5B8A-4490-ABEF-5E07B46A25BC}"/>
              </a:ext>
            </a:extLst>
          </p:cNvPr>
          <p:cNvPicPr>
            <a:picLocks noChangeAspect="1"/>
          </p:cNvPicPr>
          <p:nvPr userDrawn="1"/>
        </p:nvPicPr>
        <p:blipFill>
          <a:blip r:embed="rId4" cstate="print">
            <a:duotone>
              <a:prstClr val="black"/>
              <a:srgbClr val="C04592">
                <a:tint val="45000"/>
                <a:satMod val="400000"/>
              </a:srgbClr>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7171" name="Picture 7" descr="step_into_NHS_P_PP_icons_words_kids_2.png">
            <a:extLst>
              <a:ext uri="{FF2B5EF4-FFF2-40B4-BE49-F238E27FC236}">
                <a16:creationId xmlns:a16="http://schemas.microsoft.com/office/drawing/2014/main" id="{0D97E7D4-8299-416F-A6EE-366EE2E21CB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4">
            <a:extLst>
              <a:ext uri="{FF2B5EF4-FFF2-40B4-BE49-F238E27FC236}">
                <a16:creationId xmlns:a16="http://schemas.microsoft.com/office/drawing/2014/main" id="{4C10D851-3B57-4288-82E0-0F612C82460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788"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6CCC7C-1A5E-4D0A-9AFF-7BF02C67BA1C}"/>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219" name="Text Placeholder 2">
            <a:extLst>
              <a:ext uri="{FF2B5EF4-FFF2-40B4-BE49-F238E27FC236}">
                <a16:creationId xmlns:a16="http://schemas.microsoft.com/office/drawing/2014/main" id="{EA7DF10E-FE55-4A62-A62E-DFD1EA56B9CC}"/>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9220" name="Picture 8" descr="step_into_NHS_P_PP_icons_words_kids.png">
            <a:extLst>
              <a:ext uri="{FF2B5EF4-FFF2-40B4-BE49-F238E27FC236}">
                <a16:creationId xmlns:a16="http://schemas.microsoft.com/office/drawing/2014/main" id="{9C22292A-D598-408B-92F6-047086848F5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715C792D-5779-45E1-B3F9-63DF1DD43BB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9" r:id="rId1"/>
    <p:sldLayoutId id="2147483789" r:id="rId2"/>
    <p:sldLayoutId id="2147483810" r:id="rId3"/>
    <p:sldLayoutId id="2147483790"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AAF9B6-40A3-4E85-B944-6365C83B1CAB}"/>
              </a:ext>
            </a:extLst>
          </p:cNvPr>
          <p:cNvSpPr/>
          <p:nvPr userDrawn="1"/>
        </p:nvSpPr>
        <p:spPr>
          <a:xfrm>
            <a:off x="-63500" y="0"/>
            <a:ext cx="9221788" cy="6915150"/>
          </a:xfrm>
          <a:prstGeom prst="rect">
            <a:avLst/>
          </a:prstGeom>
          <a:gradFill>
            <a:gsLst>
              <a:gs pos="21000">
                <a:schemeClr val="accent5"/>
              </a:gs>
              <a:gs pos="100000">
                <a:schemeClr val="accent5">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2291" name="Picture 7" descr="step_into_NHS_P_PP_icons_words_kids.png">
            <a:extLst>
              <a:ext uri="{FF2B5EF4-FFF2-40B4-BE49-F238E27FC236}">
                <a16:creationId xmlns:a16="http://schemas.microsoft.com/office/drawing/2014/main" id="{55BB1049-5A24-436A-BB80-88D490E660A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id="{AA1DE1EE-A727-45D1-8EFC-7A358266CCA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791" r:id="rId2"/>
    <p:sldLayoutId id="2147483792" r:id="rId3"/>
    <p:sldLayoutId id="2147483793" r:id="rId4"/>
    <p:sldLayoutId id="2147483794"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rcle_background-01-01.png">
            <a:extLst>
              <a:ext uri="{FF2B5EF4-FFF2-40B4-BE49-F238E27FC236}">
                <a16:creationId xmlns:a16="http://schemas.microsoft.com/office/drawing/2014/main" id="{9FB305BA-6706-439C-A33E-AB729792FB61}"/>
              </a:ext>
            </a:extLst>
          </p:cNvPr>
          <p:cNvPicPr>
            <a:picLocks noChangeAspect="1"/>
          </p:cNvPicPr>
          <p:nvPr userDrawn="1"/>
        </p:nvPicPr>
        <p:blipFill>
          <a:blip r:embed="rId3" cstate="print">
            <a:alphaModFix amt="49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890" y="-50225"/>
            <a:ext cx="9211165" cy="6922181"/>
          </a:xfrm>
          <a:prstGeom prst="rect">
            <a:avLst/>
          </a:prstGeom>
        </p:spPr>
      </p:pic>
      <p:pic>
        <p:nvPicPr>
          <p:cNvPr id="14339" name="Picture 7" descr="step_into_NHS_P_PP_icons_words_kids_2.png">
            <a:extLst>
              <a:ext uri="{FF2B5EF4-FFF2-40B4-BE49-F238E27FC236}">
                <a16:creationId xmlns:a16="http://schemas.microsoft.com/office/drawing/2014/main" id="{CF7C4C7B-3500-4FDF-8BF4-867DA957D0C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95600" y="95250"/>
            <a:ext cx="3352800"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242969A8-D6D0-424C-83EC-4EDD026546B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10AF33-A49C-4440-9856-26ACF9779956}"/>
              </a:ext>
            </a:extLst>
          </p:cNvPr>
          <p:cNvSpPr/>
          <p:nvPr userDrawn="1"/>
        </p:nvSpPr>
        <p:spPr>
          <a:xfrm>
            <a:off x="0" y="0"/>
            <a:ext cx="9144000" cy="1465263"/>
          </a:xfrm>
          <a:prstGeom prst="rect">
            <a:avLst/>
          </a:prstGeom>
          <a:gradFill>
            <a:gsLst>
              <a:gs pos="100000">
                <a:schemeClr val="accent5"/>
              </a:gs>
              <a:gs pos="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6387" name="Text Placeholder 2">
            <a:extLst>
              <a:ext uri="{FF2B5EF4-FFF2-40B4-BE49-F238E27FC236}">
                <a16:creationId xmlns:a16="http://schemas.microsoft.com/office/drawing/2014/main" id="{CCFB6DB1-A97F-4C86-A411-0F84EE871C9F}"/>
              </a:ext>
            </a:extLst>
          </p:cNvPr>
          <p:cNvSpPr>
            <a:spLocks noGrp="1"/>
          </p:cNvSpPr>
          <p:nvPr>
            <p:ph type="body" idx="1"/>
          </p:nvPr>
        </p:nvSpPr>
        <p:spPr bwMode="auto">
          <a:xfrm>
            <a:off x="457200" y="1814513"/>
            <a:ext cx="8229600" cy="438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a:t>
            </a:r>
          </a:p>
        </p:txBody>
      </p:sp>
      <p:pic>
        <p:nvPicPr>
          <p:cNvPr id="16388" name="Picture 8" descr="step_into_NHS_P_PP_icons_words_kids.png">
            <a:extLst>
              <a:ext uri="{FF2B5EF4-FFF2-40B4-BE49-F238E27FC236}">
                <a16:creationId xmlns:a16="http://schemas.microsoft.com/office/drawing/2014/main" id="{E56C4D92-812F-438D-903A-4291554E6EA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5">
            <a:extLst>
              <a:ext uri="{FF2B5EF4-FFF2-40B4-BE49-F238E27FC236}">
                <a16:creationId xmlns:a16="http://schemas.microsoft.com/office/drawing/2014/main" id="{A5A97005-9C1A-4528-9346-EF1107C0238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3" r:id="rId1"/>
    <p:sldLayoutId id="2147483795" r:id="rId2"/>
    <p:sldLayoutId id="2147483796" r:id="rId3"/>
    <p:sldLayoutId id="2147483797" r:id="rId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68AC49-69D8-49F7-8E9B-32EC7DA29288}"/>
              </a:ext>
            </a:extLst>
          </p:cNvPr>
          <p:cNvSpPr/>
          <p:nvPr userDrawn="1"/>
        </p:nvSpPr>
        <p:spPr>
          <a:xfrm>
            <a:off x="-63500" y="0"/>
            <a:ext cx="9221788" cy="6915150"/>
          </a:xfrm>
          <a:prstGeom prst="rect">
            <a:avLst/>
          </a:prstGeom>
          <a:gradFill>
            <a:gsLst>
              <a:gs pos="21000">
                <a:schemeClr val="accent5"/>
              </a:gs>
              <a:gs pos="100000">
                <a:schemeClr val="accent5">
                  <a:lumMod val="40000"/>
                  <a:lumOff val="6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8435" name="Picture 7" descr="step_into_NHS_P_PP_icons_words_kids.png">
            <a:extLst>
              <a:ext uri="{FF2B5EF4-FFF2-40B4-BE49-F238E27FC236}">
                <a16:creationId xmlns:a16="http://schemas.microsoft.com/office/drawing/2014/main" id="{33142F13-A16F-4F37-9A17-04B382D1888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538" y="65088"/>
            <a:ext cx="2370137"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4">
            <a:extLst>
              <a:ext uri="{FF2B5EF4-FFF2-40B4-BE49-F238E27FC236}">
                <a16:creationId xmlns:a16="http://schemas.microsoft.com/office/drawing/2014/main" id="{7ABAF581-40CA-4662-AE73-5794DA2A613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85113" y="188913"/>
            <a:ext cx="863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798" r:id="rId2"/>
    <p:sldLayoutId id="2147483799" r:id="rId3"/>
    <p:sldLayoutId id="2147483800" r:id="rId4"/>
    <p:sldLayoutId id="2147483801"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9068F22-FED6-436C-976C-8119E42F252C}"/>
              </a:ext>
            </a:extLst>
          </p:cNvPr>
          <p:cNvSpPr>
            <a:spLocks noGrp="1"/>
          </p:cNvSpPr>
          <p:nvPr>
            <p:ph type="ctrTitle"/>
          </p:nvPr>
        </p:nvSpPr>
        <p:spPr bwMode="auto">
          <a:xfrm>
            <a:off x="685800" y="2619375"/>
            <a:ext cx="7772400" cy="2105025"/>
          </a:xfrm>
          <a:noFill/>
          <a:effectLst>
            <a:outerShdw blurRad="50800" dist="38100" dir="2700000" algn="tl" rotWithShape="0">
              <a:srgbClr val="80808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Aft>
                <a:spcPts val="0"/>
              </a:spcAft>
              <a:defRPr/>
            </a:pPr>
            <a:r>
              <a:rPr lang="en-US" dirty="0">
                <a:latin typeface="Arial" pitchFamily="34" charset="0"/>
                <a:ea typeface="+mj-ea"/>
                <a:cs typeface="Arial" pitchFamily="34" charset="0"/>
              </a:rPr>
              <a:t>History of the NHS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B740B-FA70-42C7-ABA6-7FF6CBD98F68}"/>
              </a:ext>
            </a:extLst>
          </p:cNvPr>
          <p:cNvSpPr/>
          <p:nvPr/>
        </p:nvSpPr>
        <p:spPr>
          <a:xfrm>
            <a:off x="0" y="6477000"/>
            <a:ext cx="914400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42" name="Picture 6" descr="step_into_NHS_P_PP_icons_Amb_1.png">
            <a:extLst>
              <a:ext uri="{FF2B5EF4-FFF2-40B4-BE49-F238E27FC236}">
                <a16:creationId xmlns:a16="http://schemas.microsoft.com/office/drawing/2014/main" id="{C42E1CB2-CD1C-480A-87BA-38F58EDCF7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Picture 7" descr="step_into_NHS_P_PP_icons_Amb_2.png">
            <a:extLst>
              <a:ext uri="{FF2B5EF4-FFF2-40B4-BE49-F238E27FC236}">
                <a16:creationId xmlns:a16="http://schemas.microsoft.com/office/drawing/2014/main" id="{042E03F1-70BA-4389-B077-325826312F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Picture 8" descr="step_into_NHS_P_PP_icons_Amb_3.png">
            <a:extLst>
              <a:ext uri="{FF2B5EF4-FFF2-40B4-BE49-F238E27FC236}">
                <a16:creationId xmlns:a16="http://schemas.microsoft.com/office/drawing/2014/main" id="{331F8007-F940-4E4E-906E-85C6350209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12" descr="step_into_NHS_P_PP_icons_Amb_4.png">
            <a:extLst>
              <a:ext uri="{FF2B5EF4-FFF2-40B4-BE49-F238E27FC236}">
                <a16:creationId xmlns:a16="http://schemas.microsoft.com/office/drawing/2014/main" id="{A15EA563-9F31-47AD-9886-6FDAB87818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5705475"/>
            <a:ext cx="1606550" cy="90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13" descr="step_into_NHS_P_PP_icons_Amb_5.png">
            <a:extLst>
              <a:ext uri="{FF2B5EF4-FFF2-40B4-BE49-F238E27FC236}">
                <a16:creationId xmlns:a16="http://schemas.microsoft.com/office/drawing/2014/main" id="{992F7CAA-34C0-454A-968D-CAF0E3B3890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113" y="5697538"/>
            <a:ext cx="1903412"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a:extLst>
              <a:ext uri="{FF2B5EF4-FFF2-40B4-BE49-F238E27FC236}">
                <a16:creationId xmlns:a16="http://schemas.microsoft.com/office/drawing/2014/main" id="{0F3A6990-9CB4-447D-B751-6225BA5CACDA}"/>
              </a:ext>
            </a:extLst>
          </p:cNvPr>
          <p:cNvSpPr txBox="1">
            <a:spLocks/>
          </p:cNvSpPr>
          <p:nvPr/>
        </p:nvSpPr>
        <p:spPr>
          <a:xfrm>
            <a:off x="0" y="1484313"/>
            <a:ext cx="9144000" cy="1309687"/>
          </a:xfrm>
          <a:prstGeom prst="rect">
            <a:avLst/>
          </a:prstGeom>
        </p:spPr>
        <p:txBody>
          <a:bodyPr/>
          <a:lstStyle/>
          <a:p>
            <a:pPr defTabSz="457200" fontAlgn="auto">
              <a:spcAft>
                <a:spcPts val="0"/>
              </a:spcAft>
              <a:defRPr/>
            </a:pPr>
            <a:r>
              <a:rPr lang="en-US" sz="3600" b="1">
                <a:solidFill>
                  <a:srgbClr val="095FC3"/>
                </a:solidFill>
                <a:latin typeface="Arial" pitchFamily="34" charset="0"/>
                <a:ea typeface="+mj-ea"/>
                <a:cs typeface="Arial" pitchFamily="34" charset="0"/>
              </a:rPr>
              <a:t>  6. Are jobs in the NHS the same today </a:t>
            </a:r>
          </a:p>
          <a:p>
            <a:pPr defTabSz="457200" fontAlgn="auto">
              <a:spcAft>
                <a:spcPts val="0"/>
              </a:spcAft>
              <a:defRPr/>
            </a:pPr>
            <a:r>
              <a:rPr lang="en-US" sz="3600" b="1">
                <a:solidFill>
                  <a:srgbClr val="095FC3"/>
                </a:solidFill>
                <a:latin typeface="Arial" pitchFamily="34" charset="0"/>
                <a:ea typeface="+mj-ea"/>
                <a:cs typeface="Arial" pitchFamily="34" charset="0"/>
              </a:rPr>
              <a:t>     as they were in 1948?</a:t>
            </a:r>
          </a:p>
        </p:txBody>
      </p:sp>
      <p:sp>
        <p:nvSpPr>
          <p:cNvPr id="11" name="Content Placeholder 7">
            <a:extLst>
              <a:ext uri="{FF2B5EF4-FFF2-40B4-BE49-F238E27FC236}">
                <a16:creationId xmlns:a16="http://schemas.microsoft.com/office/drawing/2014/main" id="{D5FBE981-7569-4081-8320-E195EA765242}"/>
              </a:ext>
            </a:extLst>
          </p:cNvPr>
          <p:cNvSpPr txBox="1">
            <a:spLocks/>
          </p:cNvSpPr>
          <p:nvPr/>
        </p:nvSpPr>
        <p:spPr>
          <a:xfrm>
            <a:off x="0" y="2708275"/>
            <a:ext cx="9144000" cy="3019425"/>
          </a:xfrm>
          <a:prstGeom prst="rect">
            <a:avLst/>
          </a:prstGeom>
        </p:spPr>
        <p:txBody>
          <a:bodyPr>
            <a:normAutofit fontScale="92500" lnSpcReduction="20000"/>
          </a:bodyPr>
          <a:lstStyle/>
          <a:p>
            <a:pPr marL="342900" indent="-342900" algn="ctr" defTabSz="457200" fontAlgn="auto">
              <a:spcBef>
                <a:spcPct val="20000"/>
              </a:spcBef>
              <a:spcAft>
                <a:spcPts val="0"/>
              </a:spcAft>
              <a:buFont typeface="Arial"/>
              <a:buNone/>
              <a:defRPr/>
            </a:pPr>
            <a:endParaRPr lang="en-GB" sz="1000">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2400">
                <a:latin typeface="Arial" pitchFamily="34" charset="0"/>
                <a:ea typeface="+mn-ea"/>
                <a:cs typeface="Arial" pitchFamily="34" charset="0"/>
              </a:rPr>
              <a:t>	There are over 350 different roles in the NHS today. Technology has created new jobs and changed the way some jobs are done, e.g.</a:t>
            </a:r>
          </a:p>
          <a:p>
            <a:pPr marL="342900" indent="-342900" algn="ctr" defTabSz="457200" fontAlgn="auto">
              <a:spcBef>
                <a:spcPct val="20000"/>
              </a:spcBef>
              <a:spcAft>
                <a:spcPts val="0"/>
              </a:spcAft>
              <a:buFont typeface="Arial"/>
              <a:buNone/>
              <a:defRPr/>
            </a:pPr>
            <a:endParaRPr lang="en-GB" sz="2200" b="1">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2200" b="1">
                <a:latin typeface="Arial" pitchFamily="34" charset="0"/>
                <a:ea typeface="+mn-ea"/>
                <a:cs typeface="Arial" pitchFamily="34" charset="0"/>
              </a:rPr>
              <a:t>Using new technology, </a:t>
            </a:r>
            <a:r>
              <a:rPr lang="en-GB" sz="2200">
                <a:latin typeface="Arial" pitchFamily="34" charset="0"/>
                <a:ea typeface="+mn-ea"/>
                <a:cs typeface="Arial" pitchFamily="34" charset="0"/>
              </a:rPr>
              <a:t>such as: how to carry out CT scans, record patient information electronically, and use special equipment for operations</a:t>
            </a:r>
          </a:p>
          <a:p>
            <a:pPr marL="342900" indent="-342900" algn="ctr" defTabSz="457200" fontAlgn="auto">
              <a:spcBef>
                <a:spcPct val="20000"/>
              </a:spcBef>
              <a:spcAft>
                <a:spcPts val="0"/>
              </a:spcAft>
              <a:defRPr/>
            </a:pPr>
            <a:endParaRPr lang="en-GB" sz="2200" b="1">
              <a:latin typeface="Arial" pitchFamily="34" charset="0"/>
              <a:ea typeface="+mn-ea"/>
              <a:cs typeface="Arial" pitchFamily="34" charset="0"/>
            </a:endParaRPr>
          </a:p>
          <a:p>
            <a:pPr marL="342900" indent="-342900" algn="ctr" defTabSz="457200" fontAlgn="auto">
              <a:spcBef>
                <a:spcPct val="20000"/>
              </a:spcBef>
              <a:spcAft>
                <a:spcPts val="0"/>
              </a:spcAft>
              <a:defRPr/>
            </a:pPr>
            <a:r>
              <a:rPr lang="en-GB" sz="2200" b="1">
                <a:latin typeface="Arial" pitchFamily="34" charset="0"/>
                <a:ea typeface="+mn-ea"/>
                <a:cs typeface="Arial" pitchFamily="34" charset="0"/>
              </a:rPr>
              <a:t>Sharing information</a:t>
            </a:r>
            <a:r>
              <a:rPr lang="en-GB" sz="2200">
                <a:latin typeface="Arial" pitchFamily="34" charset="0"/>
                <a:ea typeface="+mn-ea"/>
                <a:cs typeface="Arial" pitchFamily="34" charset="0"/>
              </a:rPr>
              <a:t> using email, social media and websites.  The NHS is now one of the the largest e-health services in the world and offers health advice to the public by telephone or through a website (111 and NHS Choices)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a:extLst>
              <a:ext uri="{FF2B5EF4-FFF2-40B4-BE49-F238E27FC236}">
                <a16:creationId xmlns:a16="http://schemas.microsoft.com/office/drawing/2014/main" id="{1EF96FFF-C360-4B0D-84AD-5A4C82787E33}"/>
              </a:ext>
            </a:extLst>
          </p:cNvPr>
          <p:cNvSpPr>
            <a:spLocks noGrp="1"/>
          </p:cNvSpPr>
          <p:nvPr>
            <p:ph type="ctrTitle"/>
          </p:nvPr>
        </p:nvSpPr>
        <p:spPr bwMode="auto">
          <a:xfrm>
            <a:off x="685800" y="2349500"/>
            <a:ext cx="7772400" cy="958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What’s </a:t>
            </a:r>
            <a:r>
              <a:rPr lang="en-US" altLang="en-US" i="1">
                <a:latin typeface="Arial" panose="020B0604020202020204" pitchFamily="34" charset="0"/>
                <a:ea typeface="ＭＳ Ｐゴシック" panose="020B0600070205080204" pitchFamily="34" charset="-128"/>
                <a:cs typeface="Arial" panose="020B0604020202020204" pitchFamily="34" charset="0"/>
              </a:rPr>
              <a:t>their</a:t>
            </a:r>
            <a:r>
              <a:rPr lang="en-US" altLang="en-US">
                <a:latin typeface="Arial" panose="020B0604020202020204" pitchFamily="34" charset="0"/>
                <a:ea typeface="ＭＳ Ｐゴシック" panose="020B0600070205080204" pitchFamily="34" charset="-128"/>
                <a:cs typeface="Arial" panose="020B0604020202020204" pitchFamily="34" charset="0"/>
              </a:rPr>
              <a:t> story?</a:t>
            </a:r>
          </a:p>
        </p:txBody>
      </p:sp>
      <p:sp>
        <p:nvSpPr>
          <p:cNvPr id="11" name="Subtitle 4">
            <a:extLst>
              <a:ext uri="{FF2B5EF4-FFF2-40B4-BE49-F238E27FC236}">
                <a16:creationId xmlns:a16="http://schemas.microsoft.com/office/drawing/2014/main" id="{6F4BB27B-DCA6-4390-A069-E6350E775442}"/>
              </a:ext>
            </a:extLst>
          </p:cNvPr>
          <p:cNvSpPr>
            <a:spLocks noGrp="1"/>
          </p:cNvSpPr>
          <p:nvPr>
            <p:ph type="subTitle" idx="1"/>
          </p:nvPr>
        </p:nvSpPr>
        <p:spPr>
          <a:xfrm>
            <a:off x="900113" y="3444875"/>
            <a:ext cx="7272337" cy="1752600"/>
          </a:xfrm>
        </p:spPr>
        <p:txBody>
          <a:bodyPr vert="horz" wrap="square" lIns="91440" tIns="45720" rIns="91440" bIns="45720" numCol="1" anchor="t" anchorCtr="0" compatLnSpc="1">
            <a:prstTxWarp prst="textNoShape">
              <a:avLst/>
            </a:prstTxWarp>
          </a:bodyPr>
          <a:lstStyle/>
          <a:p>
            <a:pPr defTabSz="914400" eaLnBrk="1" hangingPunct="1">
              <a:spcBef>
                <a:spcPct val="0"/>
              </a:spcBef>
              <a:buFontTx/>
              <a:buNone/>
            </a:pPr>
            <a:r>
              <a:rPr lang="en-GB" altLang="en-US" sz="2800" b="1">
                <a:latin typeface="Arial" panose="020B0604020202020204" pitchFamily="34" charset="0"/>
                <a:ea typeface="ＭＳ Ｐゴシック" panose="020B0600070205080204" pitchFamily="34" charset="-128"/>
                <a:cs typeface="Arial" panose="020B0604020202020204" pitchFamily="34" charset="0"/>
              </a:rPr>
              <a:t>Let’s capture some stories about the NHS. Speak to your family about their experiences. Or, do you know anyone who works/has worked for the NHS?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4A28A0C-E93F-48B4-917A-C8CEE34D26B3}"/>
              </a:ext>
            </a:extLst>
          </p:cNvPr>
          <p:cNvSpPr txBox="1">
            <a:spLocks/>
          </p:cNvSpPr>
          <p:nvPr/>
        </p:nvSpPr>
        <p:spPr bwMode="auto">
          <a:xfrm>
            <a:off x="457200" y="1616075"/>
            <a:ext cx="836295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Example questions to ask </a:t>
            </a:r>
          </a:p>
        </p:txBody>
      </p:sp>
      <p:sp>
        <p:nvSpPr>
          <p:cNvPr id="35842" name="Content Placeholder 1">
            <a:extLst>
              <a:ext uri="{FF2B5EF4-FFF2-40B4-BE49-F238E27FC236}">
                <a16:creationId xmlns:a16="http://schemas.microsoft.com/office/drawing/2014/main" id="{F3363216-E619-44BF-8FAA-F53014E81517}"/>
              </a:ext>
            </a:extLst>
          </p:cNvPr>
          <p:cNvSpPr>
            <a:spLocks noGrp="1"/>
          </p:cNvSpPr>
          <p:nvPr>
            <p:ph sz="half" idx="1"/>
          </p:nvPr>
        </p:nvSpPr>
        <p:spPr>
          <a:xfrm>
            <a:off x="468313" y="2420938"/>
            <a:ext cx="5410200" cy="4044950"/>
          </a:xfrm>
        </p:spPr>
        <p:txBody>
          <a:bodyPr rtlCol="0">
            <a:normAutofit lnSpcReduction="10000"/>
          </a:bodyPr>
          <a:lstStyle/>
          <a:p>
            <a:pPr marL="514350" indent="-514350" fontAlgn="base">
              <a:spcAft>
                <a:spcPct val="0"/>
              </a:spcAft>
              <a:buFont typeface="Arial" charset="0"/>
              <a:buChar char="•"/>
              <a:defRPr/>
            </a:pPr>
            <a:r>
              <a:rPr lang="en-GB" sz="2000">
                <a:latin typeface="Arial" charset="0"/>
                <a:cs typeface="Arial" charset="0"/>
              </a:rPr>
              <a:t>What three words would you use to describe the NHS?</a:t>
            </a:r>
          </a:p>
          <a:p>
            <a:pPr marL="514350" indent="-514350" fontAlgn="base">
              <a:spcAft>
                <a:spcPct val="0"/>
              </a:spcAft>
              <a:buFont typeface="Arial" charset="0"/>
              <a:buChar char="•"/>
              <a:defRPr/>
            </a:pPr>
            <a:r>
              <a:rPr lang="en-GB" sz="2000">
                <a:latin typeface="Arial" charset="0"/>
                <a:cs typeface="Arial" charset="0"/>
              </a:rPr>
              <a:t>Do you think the NHS has changed over time? If yes, what was it like before?</a:t>
            </a:r>
          </a:p>
          <a:p>
            <a:pPr marL="514350" indent="-514350" fontAlgn="base">
              <a:spcAft>
                <a:spcPct val="0"/>
              </a:spcAft>
              <a:buFont typeface="Arial" charset="0"/>
              <a:buChar char="•"/>
              <a:defRPr/>
            </a:pPr>
            <a:r>
              <a:rPr lang="en-GB" sz="2000">
                <a:latin typeface="Arial" charset="0"/>
                <a:cs typeface="Arial" charset="0"/>
              </a:rPr>
              <a:t>How would you describe the people who work there?</a:t>
            </a:r>
          </a:p>
          <a:p>
            <a:pPr marL="514350" indent="-514350" fontAlgn="base">
              <a:spcAft>
                <a:spcPct val="0"/>
              </a:spcAft>
              <a:buFont typeface="Arial" charset="0"/>
              <a:buChar char="•"/>
              <a:defRPr/>
            </a:pPr>
            <a:r>
              <a:rPr lang="en-GB" sz="2000">
                <a:latin typeface="Arial" charset="0"/>
                <a:cs typeface="Arial" charset="0"/>
              </a:rPr>
              <a:t>Is there a positive moment or memory that stands out for you?</a:t>
            </a:r>
          </a:p>
          <a:p>
            <a:pPr marL="514350" indent="-514350" fontAlgn="base">
              <a:spcAft>
                <a:spcPct val="0"/>
              </a:spcAft>
              <a:buFont typeface="Arial" charset="0"/>
              <a:buChar char="•"/>
              <a:defRPr/>
            </a:pPr>
            <a:r>
              <a:rPr lang="en-GB" sz="2000">
                <a:latin typeface="Arial" charset="0"/>
                <a:cs typeface="Arial" charset="0"/>
              </a:rPr>
              <a:t>What has been most surprising to you about the NHS?</a:t>
            </a:r>
          </a:p>
          <a:p>
            <a:pPr marL="514350" indent="-514350" fontAlgn="base">
              <a:spcAft>
                <a:spcPct val="0"/>
              </a:spcAft>
              <a:buFont typeface="Arial" charset="0"/>
              <a:buChar char="•"/>
              <a:defRPr/>
            </a:pPr>
            <a:r>
              <a:rPr lang="en-GB" sz="2000">
                <a:latin typeface="Arial" charset="0"/>
                <a:cs typeface="Arial" charset="0"/>
              </a:rPr>
              <a:t>What do you think other people should know about the NHS? </a:t>
            </a:r>
          </a:p>
        </p:txBody>
      </p:sp>
      <p:pic>
        <p:nvPicPr>
          <p:cNvPr id="3" name="Picture 2" descr="Whats their story final .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714" y="2489199"/>
            <a:ext cx="2718151" cy="3843867"/>
          </a:xfrm>
          <a:prstGeom prst="rect">
            <a:avLst/>
          </a:prstGeom>
          <a:ln>
            <a:solidFill>
              <a:srgbClr val="6CBEF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a:extLst>
              <a:ext uri="{FF2B5EF4-FFF2-40B4-BE49-F238E27FC236}">
                <a16:creationId xmlns:a16="http://schemas.microsoft.com/office/drawing/2014/main" id="{BE01CDA7-D2EE-4E28-B100-C00E7711E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3338" y="3990975"/>
            <a:ext cx="1422400" cy="254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4" name="Picture 4">
            <a:extLst>
              <a:ext uri="{FF2B5EF4-FFF2-40B4-BE49-F238E27FC236}">
                <a16:creationId xmlns:a16="http://schemas.microsoft.com/office/drawing/2014/main" id="{38EC980A-DE56-475F-ADEC-D2BAA1026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2213" y="3776663"/>
            <a:ext cx="1535112" cy="286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Picture 5">
            <a:extLst>
              <a:ext uri="{FF2B5EF4-FFF2-40B4-BE49-F238E27FC236}">
                <a16:creationId xmlns:a16="http://schemas.microsoft.com/office/drawing/2014/main" id="{814EE568-CDA3-4F10-9613-14FCF549A7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64438" y="4105275"/>
            <a:ext cx="109855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1">
            <a:extLst>
              <a:ext uri="{FF2B5EF4-FFF2-40B4-BE49-F238E27FC236}">
                <a16:creationId xmlns:a16="http://schemas.microsoft.com/office/drawing/2014/main" id="{415965B0-26F5-4F90-A68C-41B678F0738A}"/>
              </a:ext>
            </a:extLst>
          </p:cNvPr>
          <p:cNvSpPr>
            <a:spLocks noGrp="1"/>
          </p:cNvSpPr>
          <p:nvPr>
            <p:ph sz="half" idx="1"/>
          </p:nvPr>
        </p:nvSpPr>
        <p:spPr>
          <a:xfrm>
            <a:off x="457200" y="2624138"/>
            <a:ext cx="4038600" cy="3502025"/>
          </a:xfrm>
        </p:spPr>
        <p:txBody>
          <a:bodyPr rtlCol="0">
            <a:normAutofit lnSpcReduction="10000"/>
          </a:bodyPr>
          <a:lstStyle/>
          <a:p>
            <a:pPr>
              <a:buFont typeface="Arial"/>
              <a:buNone/>
              <a:defRPr/>
            </a:pPr>
            <a:r>
              <a:rPr lang="en-GB">
                <a:latin typeface="Arial" pitchFamily="34" charset="0"/>
                <a:ea typeface="+mn-ea"/>
                <a:cs typeface="Arial" pitchFamily="34" charset="0"/>
              </a:rPr>
              <a:t>	</a:t>
            </a:r>
            <a:r>
              <a:rPr lang="en-GB" sz="3200">
                <a:latin typeface="Arial" pitchFamily="34" charset="0"/>
                <a:ea typeface="+mn-ea"/>
                <a:cs typeface="Arial" pitchFamily="34" charset="0"/>
              </a:rPr>
              <a:t>Write up their story to capture their experience, whether they work/ worked for the NHS or the NHS has helped them.</a:t>
            </a:r>
            <a:endParaRPr lang="en-US" sz="3200">
              <a:ea typeface="+mn-ea"/>
              <a:cs typeface="+mn-cs"/>
            </a:endParaRPr>
          </a:p>
        </p:txBody>
      </p:sp>
      <p:sp>
        <p:nvSpPr>
          <p:cNvPr id="38917" name="Title 1">
            <a:extLst>
              <a:ext uri="{FF2B5EF4-FFF2-40B4-BE49-F238E27FC236}">
                <a16:creationId xmlns:a16="http://schemas.microsoft.com/office/drawing/2014/main" id="{0BF57539-BEF7-4627-97E1-F97350479F4F}"/>
              </a:ext>
            </a:extLst>
          </p:cNvPr>
          <p:cNvSpPr txBox="1">
            <a:spLocks/>
          </p:cNvSpPr>
          <p:nvPr/>
        </p:nvSpPr>
        <p:spPr bwMode="auto">
          <a:xfrm>
            <a:off x="755650" y="1616075"/>
            <a:ext cx="5051425"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What’s their story?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a:extLst>
              <a:ext uri="{FF2B5EF4-FFF2-40B4-BE49-F238E27FC236}">
                <a16:creationId xmlns:a16="http://schemas.microsoft.com/office/drawing/2014/main" id="{30096BC8-4C67-4D32-A9A2-E3AD72C444D7}"/>
              </a:ext>
            </a:extLst>
          </p:cNvPr>
          <p:cNvSpPr>
            <a:spLocks noGrp="1"/>
          </p:cNvSpPr>
          <p:nvPr>
            <p:ph type="ctrTitle"/>
          </p:nvPr>
        </p:nvSpPr>
        <p:spPr bwMode="auto">
          <a:xfrm>
            <a:off x="685800" y="2349500"/>
            <a:ext cx="7772400" cy="958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What did you learn?</a:t>
            </a:r>
          </a:p>
        </p:txBody>
      </p:sp>
      <p:sp>
        <p:nvSpPr>
          <p:cNvPr id="39938" name="Subtitle 4">
            <a:extLst>
              <a:ext uri="{FF2B5EF4-FFF2-40B4-BE49-F238E27FC236}">
                <a16:creationId xmlns:a16="http://schemas.microsoft.com/office/drawing/2014/main" id="{8BE203D8-E14C-4267-A13C-BB8A80189B89}"/>
              </a:ext>
            </a:extLst>
          </p:cNvPr>
          <p:cNvSpPr>
            <a:spLocks noGrp="1"/>
          </p:cNvSpPr>
          <p:nvPr>
            <p:ph type="subTitle" idx="1"/>
          </p:nvPr>
        </p:nvSpPr>
        <p:spPr bwMode="auto">
          <a:xfrm>
            <a:off x="1371600" y="3444875"/>
            <a:ext cx="6400800" cy="1752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Learning outcomes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770A1C1-BD57-4146-87BD-C6A637588ED2}"/>
              </a:ext>
            </a:extLst>
          </p:cNvPr>
          <p:cNvSpPr txBox="1">
            <a:spLocks/>
          </p:cNvSpPr>
          <p:nvPr/>
        </p:nvSpPr>
        <p:spPr bwMode="auto">
          <a:xfrm>
            <a:off x="457200" y="1616075"/>
            <a:ext cx="51943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Learning outcomes</a:t>
            </a:r>
          </a:p>
        </p:txBody>
      </p:sp>
      <p:pic>
        <p:nvPicPr>
          <p:cNvPr id="40962" name="Picture 7">
            <a:extLst>
              <a:ext uri="{FF2B5EF4-FFF2-40B4-BE49-F238E27FC236}">
                <a16:creationId xmlns:a16="http://schemas.microsoft.com/office/drawing/2014/main" id="{30770043-01AD-4947-8E33-24541CD7A0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1050" y="1736725"/>
            <a:ext cx="3282950" cy="5221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1">
            <a:extLst>
              <a:ext uri="{FF2B5EF4-FFF2-40B4-BE49-F238E27FC236}">
                <a16:creationId xmlns:a16="http://schemas.microsoft.com/office/drawing/2014/main" id="{BD7622D9-E91C-4F04-91B2-76B53A15C91A}"/>
              </a:ext>
            </a:extLst>
          </p:cNvPr>
          <p:cNvSpPr>
            <a:spLocks noGrp="1"/>
          </p:cNvSpPr>
          <p:nvPr>
            <p:ph sz="half" idx="1"/>
          </p:nvPr>
        </p:nvSpPr>
        <p:spPr>
          <a:xfrm>
            <a:off x="457200" y="2420938"/>
            <a:ext cx="5915025" cy="4437062"/>
          </a:xfrm>
        </p:spPr>
        <p:txBody>
          <a:bodyPr>
            <a:normAutofit/>
          </a:bodyPr>
          <a:lstStyle/>
          <a:p>
            <a:pPr fontAlgn="base">
              <a:lnSpc>
                <a:spcPct val="80000"/>
              </a:lnSpc>
              <a:spcAft>
                <a:spcPct val="0"/>
              </a:spcAft>
              <a:buFont typeface="Arial" panose="020B0604020202020204" pitchFamily="34" charset="0"/>
              <a:buChar char="•"/>
            </a:pPr>
            <a:r>
              <a:rPr lang="en-GB" altLang="en-US" sz="2200">
                <a:latin typeface="Arial" panose="020B0604020202020204" pitchFamily="34" charset="0"/>
                <a:ea typeface="ＭＳ Ｐゴシック" panose="020B0600070205080204" pitchFamily="34" charset="-128"/>
                <a:cs typeface="Arial" panose="020B0604020202020204" pitchFamily="34" charset="0"/>
              </a:rPr>
              <a:t>You know about the NHS and understand that jobs, and how you do them, can change over time. Developments in science and technology impact how we work and what we can achieve.</a:t>
            </a:r>
          </a:p>
          <a:p>
            <a:pPr fontAlgn="base">
              <a:lnSpc>
                <a:spcPct val="80000"/>
              </a:lnSpc>
              <a:spcAft>
                <a:spcPct val="0"/>
              </a:spcAft>
              <a:buFont typeface="Arial" panose="020B0604020202020204" pitchFamily="34" charset="0"/>
              <a:buNone/>
            </a:pPr>
            <a:endParaRPr lang="en-GB" altLang="en-US" sz="2200">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80000"/>
              </a:lnSpc>
              <a:spcAft>
                <a:spcPct val="0"/>
              </a:spcAft>
              <a:buFont typeface="Arial" panose="020B0604020202020204" pitchFamily="34" charset="0"/>
              <a:buChar char="•"/>
            </a:pPr>
            <a:r>
              <a:rPr lang="en-GB" altLang="en-US" sz="2200">
                <a:latin typeface="Arial" panose="020B0604020202020204" pitchFamily="34" charset="0"/>
                <a:ea typeface="ＭＳ Ｐゴシック" panose="020B0600070205080204" pitchFamily="34" charset="-128"/>
                <a:cs typeface="Arial" panose="020B0604020202020204" pitchFamily="34" charset="0"/>
              </a:rPr>
              <a:t>You can speak to, and listen to others to capture stories and share them.</a:t>
            </a:r>
          </a:p>
          <a:p>
            <a:pPr fontAlgn="base">
              <a:lnSpc>
                <a:spcPct val="80000"/>
              </a:lnSpc>
              <a:spcAft>
                <a:spcPct val="0"/>
              </a:spcAft>
              <a:buFont typeface="Arial" panose="020B0604020202020204" pitchFamily="34" charset="0"/>
              <a:buNone/>
            </a:pPr>
            <a:endParaRPr lang="en-GB" altLang="en-US" sz="2200">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80000"/>
              </a:lnSpc>
              <a:spcAft>
                <a:spcPct val="0"/>
              </a:spcAft>
              <a:buFont typeface="Arial" panose="020B0604020202020204" pitchFamily="34" charset="0"/>
              <a:buChar char="•"/>
            </a:pPr>
            <a:r>
              <a:rPr lang="en-GB" altLang="en-US" sz="2200">
                <a:latin typeface="Arial" panose="020B0604020202020204" pitchFamily="34" charset="0"/>
                <a:ea typeface="ＭＳ Ｐゴシック" panose="020B0600070205080204" pitchFamily="34" charset="-128"/>
                <a:cs typeface="Arial" panose="020B0604020202020204" pitchFamily="34" charset="0"/>
              </a:rPr>
              <a:t>You know that laws have been specially introduced to say that men and women have the same rights to opportunities as each other. There is no such thing as a man’s or woman’s job any more.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6398B-FECF-468C-90D1-E71CFFF9352E}"/>
              </a:ext>
            </a:extLst>
          </p:cNvPr>
          <p:cNvSpPr>
            <a:spLocks noGrp="1"/>
          </p:cNvSpPr>
          <p:nvPr>
            <p:ph sz="half" idx="1"/>
          </p:nvPr>
        </p:nvSpPr>
        <p:spPr>
          <a:xfrm>
            <a:off x="457200" y="2624138"/>
            <a:ext cx="5554663" cy="3900487"/>
          </a:xfrm>
        </p:spPr>
        <p:txBody>
          <a:bodyPr>
            <a:normAutofit/>
          </a:bodyPr>
          <a:lstStyle/>
          <a:p>
            <a:pPr marL="514350" indent="-514350" fontAlgn="base">
              <a:spcAft>
                <a:spcPct val="0"/>
              </a:spcAft>
              <a:buFont typeface="Arial" panose="020B0604020202020204" pitchFamily="34" charset="0"/>
              <a:buChar char="•"/>
            </a:pPr>
            <a:r>
              <a:rPr lang="en-GB" altLang="en-US" sz="3200">
                <a:latin typeface="Arial" panose="020B0604020202020204" pitchFamily="34" charset="0"/>
                <a:ea typeface="ＭＳ Ｐゴシック" panose="020B0600070205080204" pitchFamily="34" charset="-128"/>
                <a:cs typeface="Arial" panose="020B0604020202020204" pitchFamily="34" charset="0"/>
              </a:rPr>
              <a:t>The NHS was born in July 1948. It has changed and achieved a vast amount since that time.</a:t>
            </a:r>
          </a:p>
          <a:p>
            <a:pPr marL="514350" indent="-514350" fontAlgn="base">
              <a:spcAft>
                <a:spcPct val="0"/>
              </a:spcAft>
              <a:buFont typeface="Arial" panose="020B0604020202020204" pitchFamily="34" charset="0"/>
              <a:buChar char="•"/>
            </a:pPr>
            <a:r>
              <a:rPr lang="en-GB" altLang="en-US" sz="3200">
                <a:latin typeface="Arial" panose="020B0604020202020204" pitchFamily="34" charset="0"/>
                <a:ea typeface="ＭＳ Ｐゴシック" panose="020B0600070205080204" pitchFamily="34" charset="-128"/>
                <a:cs typeface="Arial" panose="020B0604020202020204" pitchFamily="34" charset="0"/>
              </a:rPr>
              <a:t>In what ways has it changed and what are people’s experiences of it?</a:t>
            </a:r>
          </a:p>
          <a:p>
            <a:pPr marL="514350" indent="-514350" fontAlgn="base">
              <a:spcAft>
                <a:spcPct val="0"/>
              </a:spcAft>
              <a:buFont typeface="Arial" panose="020B0604020202020204" pitchFamily="34" charset="0"/>
              <a:buChar char="•"/>
            </a:pPr>
            <a:endParaRPr lang="en-US" altLang="en-US">
              <a:ea typeface="ＭＳ Ｐゴシック" panose="020B0600070205080204" pitchFamily="34" charset="-128"/>
            </a:endParaRPr>
          </a:p>
        </p:txBody>
      </p:sp>
      <p:sp>
        <p:nvSpPr>
          <p:cNvPr id="27650" name="Title 1">
            <a:extLst>
              <a:ext uri="{FF2B5EF4-FFF2-40B4-BE49-F238E27FC236}">
                <a16:creationId xmlns:a16="http://schemas.microsoft.com/office/drawing/2014/main" id="{FD0E776A-8487-4F43-AFA3-1D7EFA601E1B}"/>
              </a:ext>
            </a:extLst>
          </p:cNvPr>
          <p:cNvSpPr txBox="1">
            <a:spLocks/>
          </p:cNvSpPr>
          <p:nvPr/>
        </p:nvSpPr>
        <p:spPr bwMode="auto">
          <a:xfrm>
            <a:off x="457200" y="1616075"/>
            <a:ext cx="51943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What will you learn?</a:t>
            </a:r>
          </a:p>
        </p:txBody>
      </p:sp>
      <p:pic>
        <p:nvPicPr>
          <p:cNvPr id="27651" name="Picture 7">
            <a:extLst>
              <a:ext uri="{FF2B5EF4-FFF2-40B4-BE49-F238E27FC236}">
                <a16:creationId xmlns:a16="http://schemas.microsoft.com/office/drawing/2014/main" id="{B79981D9-6BDA-4C3F-AB90-5D76D99021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1412875"/>
            <a:ext cx="3452813" cy="549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a:extLst>
              <a:ext uri="{FF2B5EF4-FFF2-40B4-BE49-F238E27FC236}">
                <a16:creationId xmlns:a16="http://schemas.microsoft.com/office/drawing/2014/main" id="{192A277B-DD52-4E3A-9FEC-171E1CC5BE9C}"/>
              </a:ext>
            </a:extLst>
          </p:cNvPr>
          <p:cNvSpPr>
            <a:spLocks noGrp="1"/>
          </p:cNvSpPr>
          <p:nvPr>
            <p:ph type="ctrTitle"/>
          </p:nvPr>
        </p:nvSpPr>
        <p:spPr bwMode="auto">
          <a:xfrm>
            <a:off x="685800" y="2349500"/>
            <a:ext cx="7772400" cy="958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Look back at the past</a:t>
            </a:r>
          </a:p>
        </p:txBody>
      </p:sp>
      <p:sp>
        <p:nvSpPr>
          <p:cNvPr id="28674" name="Subtitle 4">
            <a:extLst>
              <a:ext uri="{FF2B5EF4-FFF2-40B4-BE49-F238E27FC236}">
                <a16:creationId xmlns:a16="http://schemas.microsoft.com/office/drawing/2014/main" id="{C5FA96ED-EE86-4DD4-BEE5-C4B30B959DB0}"/>
              </a:ext>
            </a:extLst>
          </p:cNvPr>
          <p:cNvSpPr>
            <a:spLocks noGrp="1"/>
          </p:cNvSpPr>
          <p:nvPr>
            <p:ph type="subTitle" idx="1"/>
          </p:nvPr>
        </p:nvSpPr>
        <p:spPr bwMode="auto">
          <a:xfrm>
            <a:off x="1371600" y="3444875"/>
            <a:ext cx="6400800" cy="1752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latin typeface="Arial" panose="020B0604020202020204" pitchFamily="34" charset="0"/>
                <a:ea typeface="ＭＳ Ｐゴシック" panose="020B0600070205080204" pitchFamily="34" charset="-128"/>
                <a:cs typeface="Arial" panose="020B0604020202020204" pitchFamily="34" charset="0"/>
              </a:rPr>
              <a:t>Use the timeline to find the following information...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D1EB84FE-0387-453C-A0A0-E14245F2D182}"/>
              </a:ext>
            </a:extLst>
          </p:cNvPr>
          <p:cNvSpPr>
            <a:spLocks noGrp="1"/>
          </p:cNvSpPr>
          <p:nvPr>
            <p:ph sz="half" idx="1"/>
          </p:nvPr>
        </p:nvSpPr>
        <p:spPr>
          <a:xfrm>
            <a:off x="457200" y="2624138"/>
            <a:ext cx="8291513" cy="3973512"/>
          </a:xfrm>
        </p:spPr>
        <p:txBody>
          <a:bodyPr rtlCol="0">
            <a:normAutofit fontScale="85000" lnSpcReduction="10000"/>
          </a:bodyPr>
          <a:lstStyle/>
          <a:p>
            <a:pPr marL="514350" indent="-514350">
              <a:buFont typeface="+mj-lt"/>
              <a:buAutoNum type="arabicPeriod"/>
              <a:defRPr/>
            </a:pPr>
            <a:r>
              <a:rPr lang="en-GB">
                <a:latin typeface="Arial" pitchFamily="34" charset="0"/>
                <a:ea typeface="+mn-ea"/>
                <a:cs typeface="Arial" pitchFamily="34" charset="0"/>
              </a:rPr>
              <a:t>When and why was the NHS set up?</a:t>
            </a:r>
          </a:p>
          <a:p>
            <a:pPr marL="514350" indent="-514350">
              <a:buFont typeface="+mj-lt"/>
              <a:buAutoNum type="arabicPeriod"/>
              <a:defRPr/>
            </a:pPr>
            <a:r>
              <a:rPr lang="en-GB">
                <a:latin typeface="Arial" pitchFamily="34" charset="0"/>
                <a:ea typeface="+mn-ea"/>
                <a:cs typeface="Arial" pitchFamily="34" charset="0"/>
              </a:rPr>
              <a:t>How has the NHS changed in size?</a:t>
            </a:r>
          </a:p>
          <a:p>
            <a:pPr marL="514350" indent="-514350">
              <a:buFont typeface="+mj-lt"/>
              <a:buAutoNum type="arabicPeriod"/>
              <a:defRPr/>
            </a:pPr>
            <a:r>
              <a:rPr lang="en-GB">
                <a:latin typeface="Arial" pitchFamily="34" charset="0"/>
                <a:ea typeface="+mn-ea"/>
                <a:cs typeface="Arial" pitchFamily="34" charset="0"/>
              </a:rPr>
              <a:t>How many patients does the NHS see?</a:t>
            </a:r>
          </a:p>
          <a:p>
            <a:pPr marL="514350" indent="-514350">
              <a:buFont typeface="+mj-lt"/>
              <a:buAutoNum type="arabicPeriod"/>
              <a:defRPr/>
            </a:pPr>
            <a:r>
              <a:rPr lang="en-GB">
                <a:latin typeface="Arial" pitchFamily="34" charset="0"/>
                <a:ea typeface="+mn-ea"/>
                <a:cs typeface="Arial" pitchFamily="34" charset="0"/>
              </a:rPr>
              <a:t>Have men and women always had the same rights to opportunities? If not, how has that changed over time? </a:t>
            </a:r>
          </a:p>
          <a:p>
            <a:pPr marL="514350" indent="-514350">
              <a:buFont typeface="+mj-lt"/>
              <a:buAutoNum type="arabicPeriod"/>
              <a:defRPr/>
            </a:pPr>
            <a:r>
              <a:rPr lang="en-GB">
                <a:latin typeface="Arial" pitchFamily="34" charset="0"/>
                <a:ea typeface="+mn-ea"/>
                <a:cs typeface="Arial" pitchFamily="34" charset="0"/>
              </a:rPr>
              <a:t>Can you find at least two examples of how science and technology have helped to improve health and save lives?</a:t>
            </a:r>
          </a:p>
          <a:p>
            <a:pPr marL="514350" indent="-514350">
              <a:buFont typeface="+mj-lt"/>
              <a:buAutoNum type="arabicPeriod"/>
              <a:defRPr/>
            </a:pPr>
            <a:r>
              <a:rPr lang="en-GB">
                <a:latin typeface="Arial" pitchFamily="34" charset="0"/>
                <a:ea typeface="+mn-ea"/>
                <a:cs typeface="Arial" pitchFamily="34" charset="0"/>
              </a:rPr>
              <a:t>Do you think the jobs in the NHS today are the same as they were in 1948?</a:t>
            </a:r>
          </a:p>
          <a:p>
            <a:pPr marL="514350" indent="-514350">
              <a:buFont typeface="+mj-lt"/>
              <a:buAutoNum type="arabicPeriod"/>
              <a:defRPr/>
            </a:pPr>
            <a:endParaRPr lang="en-GB">
              <a:latin typeface="Arial" pitchFamily="34" charset="0"/>
              <a:ea typeface="+mn-ea"/>
              <a:cs typeface="Arial" pitchFamily="34" charset="0"/>
            </a:endParaRPr>
          </a:p>
        </p:txBody>
      </p:sp>
      <p:sp>
        <p:nvSpPr>
          <p:cNvPr id="29698" name="Title 1">
            <a:extLst>
              <a:ext uri="{FF2B5EF4-FFF2-40B4-BE49-F238E27FC236}">
                <a16:creationId xmlns:a16="http://schemas.microsoft.com/office/drawing/2014/main" id="{82647921-FBDA-4C0D-9D3C-CA84C60B0F94}"/>
              </a:ext>
            </a:extLst>
          </p:cNvPr>
          <p:cNvSpPr txBox="1">
            <a:spLocks/>
          </p:cNvSpPr>
          <p:nvPr/>
        </p:nvSpPr>
        <p:spPr bwMode="auto">
          <a:xfrm>
            <a:off x="457200" y="1616075"/>
            <a:ext cx="836295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000" b="1">
                <a:solidFill>
                  <a:srgbClr val="095FC3"/>
                </a:solidFill>
                <a:latin typeface="Arial" panose="020B0604020202020204" pitchFamily="34" charset="0"/>
                <a:cs typeface="Arial" panose="020B0604020202020204" pitchFamily="34" charset="0"/>
              </a:rPr>
              <a:t>The history of the NHS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0640-5A46-427C-927B-CFF2A6C0EEAA}"/>
              </a:ext>
            </a:extLst>
          </p:cNvPr>
          <p:cNvSpPr/>
          <p:nvPr/>
        </p:nvSpPr>
        <p:spPr>
          <a:xfrm>
            <a:off x="0" y="6477000"/>
            <a:ext cx="1952625" cy="381000"/>
          </a:xfrm>
          <a:prstGeom prst="rect">
            <a:avLst/>
          </a:prstGeom>
          <a:gradFill>
            <a:gsLst>
              <a:gs pos="0">
                <a:schemeClr val="accent5"/>
              </a:gs>
              <a:gs pos="99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30722" name="Picture 6" descr="step_into_NHS_P_PP_icons_Amb_1.png">
            <a:extLst>
              <a:ext uri="{FF2B5EF4-FFF2-40B4-BE49-F238E27FC236}">
                <a16:creationId xmlns:a16="http://schemas.microsoft.com/office/drawing/2014/main" id="{CDAAA3D1-78C5-480C-BDDD-9C31A25837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Content Placeholder 2">
            <a:extLst>
              <a:ext uri="{FF2B5EF4-FFF2-40B4-BE49-F238E27FC236}">
                <a16:creationId xmlns:a16="http://schemas.microsoft.com/office/drawing/2014/main" id="{BD23DB05-0C4C-482C-B98A-92A4FF596FF3}"/>
              </a:ext>
            </a:extLst>
          </p:cNvPr>
          <p:cNvGraphicFramePr>
            <a:graphicFrameLocks/>
          </p:cNvGraphicFramePr>
          <p:nvPr/>
        </p:nvGraphicFramePr>
        <p:xfrm>
          <a:off x="457200" y="3203575"/>
          <a:ext cx="8229600" cy="1809750"/>
        </p:xfrm>
        <a:graphic>
          <a:graphicData uri="http://schemas.openxmlformats.org/drawingml/2006/table">
            <a:tbl>
              <a:tblPr firstRow="1" bandRow="1">
                <a:tableStyleId>{7DF18680-E054-41AD-8BC1-D1AEF772440D}</a:tableStyleId>
              </a:tblPr>
              <a:tblGrid>
                <a:gridCol w="4042792">
                  <a:extLst>
                    <a:ext uri="{9D8B030D-6E8A-4147-A177-3AD203B41FA5}">
                      <a16:colId xmlns:a16="http://schemas.microsoft.com/office/drawing/2014/main" val="20000"/>
                    </a:ext>
                  </a:extLst>
                </a:gridCol>
                <a:gridCol w="4186808">
                  <a:extLst>
                    <a:ext uri="{9D8B030D-6E8A-4147-A177-3AD203B41FA5}">
                      <a16:colId xmlns:a16="http://schemas.microsoft.com/office/drawing/2014/main" val="20001"/>
                    </a:ext>
                  </a:extLst>
                </a:gridCol>
              </a:tblGrid>
              <a:tr h="57923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a:t>1948</a:t>
                      </a:r>
                      <a:endParaRPr lang="en-GB" sz="3200">
                        <a:latin typeface="Arial" pitchFamily="34" charset="0"/>
                        <a:cs typeface="Arial" pitchFamily="34" charset="0"/>
                      </a:endParaRPr>
                    </a:p>
                  </a:txBody>
                  <a:tcPr marT="45729" marB="4572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u="none"/>
                        <a:t>Before</a:t>
                      </a:r>
                      <a:r>
                        <a:rPr lang="en-GB" sz="3200" u="none" baseline="0"/>
                        <a:t> 1948</a:t>
                      </a:r>
                      <a:endParaRPr lang="en-GB" sz="3200" u="none">
                        <a:latin typeface="Arial" pitchFamily="34" charset="0"/>
                        <a:cs typeface="Arial" pitchFamily="34" charset="0"/>
                      </a:endParaRPr>
                    </a:p>
                  </a:txBody>
                  <a:tcPr marT="45729" marB="45729" anchor="ctr"/>
                </a:tc>
                <a:extLst>
                  <a:ext uri="{0D108BD9-81ED-4DB2-BD59-A6C34878D82A}">
                    <a16:rowId xmlns:a16="http://schemas.microsoft.com/office/drawing/2014/main" val="10000"/>
                  </a:ext>
                </a:extLst>
              </a:tr>
              <a:tr h="12305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a:t>To provide free healthcare</a:t>
                      </a:r>
                      <a:r>
                        <a:rPr lang="en-GB" sz="3200" baseline="0"/>
                        <a:t> to everyone</a:t>
                      </a:r>
                      <a:endParaRPr lang="en-GB" sz="3200" b="0">
                        <a:latin typeface="Arial" pitchFamily="34" charset="0"/>
                        <a:cs typeface="Arial" pitchFamily="34" charset="0"/>
                      </a:endParaRPr>
                    </a:p>
                  </a:txBody>
                  <a:tcPr marT="45729" marB="4572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a:t>Peopl</a:t>
                      </a:r>
                      <a:r>
                        <a:rPr lang="en-GB" sz="3200" baseline="0"/>
                        <a:t>e generally had to pay for their healthcare</a:t>
                      </a:r>
                      <a:endParaRPr lang="en-GB" sz="3200" b="0">
                        <a:latin typeface="Arial" pitchFamily="34" charset="0"/>
                        <a:cs typeface="Arial" pitchFamily="34" charset="0"/>
                      </a:endParaRPr>
                    </a:p>
                  </a:txBody>
                  <a:tcPr marT="45729" marB="45729" anchor="ctr"/>
                </a:tc>
                <a:extLst>
                  <a:ext uri="{0D108BD9-81ED-4DB2-BD59-A6C34878D82A}">
                    <a16:rowId xmlns:a16="http://schemas.microsoft.com/office/drawing/2014/main" val="10001"/>
                  </a:ext>
                </a:extLst>
              </a:tr>
            </a:tbl>
          </a:graphicData>
        </a:graphic>
      </p:graphicFrame>
      <p:sp>
        <p:nvSpPr>
          <p:cNvPr id="5" name="Title 3">
            <a:extLst>
              <a:ext uri="{FF2B5EF4-FFF2-40B4-BE49-F238E27FC236}">
                <a16:creationId xmlns:a16="http://schemas.microsoft.com/office/drawing/2014/main" id="{48DE0428-5343-42D9-ACCC-0B0FFD6E81C4}"/>
              </a:ext>
            </a:extLst>
          </p:cNvPr>
          <p:cNvSpPr txBox="1">
            <a:spLocks/>
          </p:cNvSpPr>
          <p:nvPr/>
        </p:nvSpPr>
        <p:spPr>
          <a:xfrm>
            <a:off x="0" y="1484313"/>
            <a:ext cx="9144000" cy="1296987"/>
          </a:xfrm>
          <a:prstGeom prst="rect">
            <a:avLst/>
          </a:prstGeom>
        </p:spPr>
        <p:txBody>
          <a:bodyPr/>
          <a:lstStyle/>
          <a:p>
            <a:pPr algn="ctr" defTabSz="457200" fontAlgn="auto">
              <a:spcAft>
                <a:spcPts val="0"/>
              </a:spcAft>
              <a:defRPr/>
            </a:pPr>
            <a:r>
              <a:rPr lang="en-US" sz="3600" b="1" dirty="0">
                <a:solidFill>
                  <a:srgbClr val="095FC3"/>
                </a:solidFill>
                <a:latin typeface="Arial" pitchFamily="34" charset="0"/>
                <a:ea typeface="+mj-ea"/>
                <a:cs typeface="Arial" pitchFamily="34" charset="0"/>
              </a:rPr>
              <a:t>1. When and why was the NHS set 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33BA2F-F941-455A-B0F5-FFD25C46FF88}"/>
              </a:ext>
            </a:extLst>
          </p:cNvPr>
          <p:cNvSpPr/>
          <p:nvPr/>
        </p:nvSpPr>
        <p:spPr>
          <a:xfrm>
            <a:off x="0" y="6477000"/>
            <a:ext cx="3459163"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46" name="Picture 6" descr="step_into_NHS_P_PP_icons_Amb_1.png">
            <a:extLst>
              <a:ext uri="{FF2B5EF4-FFF2-40B4-BE49-F238E27FC236}">
                <a16:creationId xmlns:a16="http://schemas.microsoft.com/office/drawing/2014/main" id="{053778E1-D39E-4588-BCD9-21F5522742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7" descr="step_into_NHS_P_PP_icons_Amb_2.png">
            <a:extLst>
              <a:ext uri="{FF2B5EF4-FFF2-40B4-BE49-F238E27FC236}">
                <a16:creationId xmlns:a16="http://schemas.microsoft.com/office/drawing/2014/main" id="{33CC5CA4-E11C-4CB3-BD3B-E0FBFFDC6F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D07466CC-819D-4B9E-B7F9-55810A8CDC39}"/>
              </a:ext>
            </a:extLst>
          </p:cNvPr>
          <p:cNvGraphicFramePr>
            <a:graphicFrameLocks noGrp="1"/>
          </p:cNvGraphicFramePr>
          <p:nvPr/>
        </p:nvGraphicFramePr>
        <p:xfrm>
          <a:off x="457200" y="2997200"/>
          <a:ext cx="8218488" cy="2133918"/>
        </p:xfrm>
        <a:graphic>
          <a:graphicData uri="http://schemas.openxmlformats.org/drawingml/2006/table">
            <a:tbl>
              <a:tblPr/>
              <a:tblGrid>
                <a:gridCol w="4037013">
                  <a:extLst>
                    <a:ext uri="{9D8B030D-6E8A-4147-A177-3AD203B41FA5}">
                      <a16:colId xmlns:a16="http://schemas.microsoft.com/office/drawing/2014/main" val="3481295666"/>
                    </a:ext>
                  </a:extLst>
                </a:gridCol>
                <a:gridCol w="4181475">
                  <a:extLst>
                    <a:ext uri="{9D8B030D-6E8A-4147-A177-3AD203B41FA5}">
                      <a16:colId xmlns:a16="http://schemas.microsoft.com/office/drawing/2014/main" val="4061334112"/>
                    </a:ext>
                  </a:extLst>
                </a:gridCol>
              </a:tblGrid>
              <a:tr h="579438">
                <a:tc>
                  <a: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THEN</a:t>
                      </a:r>
                      <a:endParaRPr kumimoji="0" lang="en-GB" altLang="en-US" sz="3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4492"/>
                    </a:solidFill>
                  </a:tcPr>
                </a:tc>
                <a:tc>
                  <a: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NOW</a:t>
                      </a:r>
                      <a:endParaRPr kumimoji="0" lang="en-GB" altLang="en-US" sz="3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4492"/>
                    </a:solidFill>
                  </a:tcPr>
                </a:tc>
                <a:extLst>
                  <a:ext uri="{0D108BD9-81ED-4DB2-BD59-A6C34878D82A}">
                    <a16:rowId xmlns:a16="http://schemas.microsoft.com/office/drawing/2014/main" val="2526190683"/>
                  </a:ext>
                </a:extLst>
              </a:tr>
              <a:tr h="1554163">
                <a:tc>
                  <a:txBody>
                    <a:bodyPr/>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144,000 people worked there when it launched in 1948</a:t>
                      </a:r>
                      <a:endParaRPr kumimoji="0" lang="en-GB" altLang="en-US" sz="3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FDC"/>
                    </a:solidFill>
                  </a:tcPr>
                </a:tc>
                <a:tc>
                  <a: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1.7 million people work there now. That’s over              11 times more</a:t>
                      </a:r>
                      <a:endParaRPr kumimoji="0" lang="en-GB" altLang="en-US" sz="3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91431" marR="914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CFDC"/>
                    </a:solidFill>
                  </a:tcPr>
                </a:tc>
                <a:extLst>
                  <a:ext uri="{0D108BD9-81ED-4DB2-BD59-A6C34878D82A}">
                    <a16:rowId xmlns:a16="http://schemas.microsoft.com/office/drawing/2014/main" val="3206975098"/>
                  </a:ext>
                </a:extLst>
              </a:tr>
            </a:tbl>
          </a:graphicData>
        </a:graphic>
      </p:graphicFrame>
      <p:sp>
        <p:nvSpPr>
          <p:cNvPr id="6" name="Title 3">
            <a:extLst>
              <a:ext uri="{FF2B5EF4-FFF2-40B4-BE49-F238E27FC236}">
                <a16:creationId xmlns:a16="http://schemas.microsoft.com/office/drawing/2014/main" id="{D6393BFA-CAA7-42D4-80C1-2265A9732532}"/>
              </a:ext>
            </a:extLst>
          </p:cNvPr>
          <p:cNvSpPr txBox="1">
            <a:spLocks/>
          </p:cNvSpPr>
          <p:nvPr/>
        </p:nvSpPr>
        <p:spPr>
          <a:xfrm>
            <a:off x="0" y="1484313"/>
            <a:ext cx="9144000" cy="1309687"/>
          </a:xfrm>
          <a:prstGeom prst="rect">
            <a:avLst/>
          </a:prstGeom>
        </p:spPr>
        <p:txBody>
          <a:bodyPr anchor="t"/>
          <a:lstStyle>
            <a:lvl1pPr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600" b="1" dirty="0">
                <a:solidFill>
                  <a:srgbClr val="095FC3"/>
                </a:solidFill>
                <a:latin typeface="Arial" panose="020B0604020202020204" pitchFamily="34" charset="0"/>
                <a:cs typeface="Arial" panose="020B0604020202020204" pitchFamily="34" charset="0"/>
              </a:rPr>
              <a:t>2. How has the NHS changed </a:t>
            </a:r>
            <a:endParaRPr lang="en-US"/>
          </a:p>
          <a:p>
            <a:pPr algn="ctr" eaLnBrk="1" hangingPunct="1"/>
            <a:r>
              <a:rPr lang="en-US" altLang="en-US" sz="3600" b="1" dirty="0">
                <a:solidFill>
                  <a:srgbClr val="095FC3"/>
                </a:solidFill>
                <a:latin typeface="Arial" panose="020B0604020202020204" pitchFamily="34" charset="0"/>
                <a:cs typeface="Arial" panose="020B0604020202020204" pitchFamily="34" charset="0"/>
              </a:rPr>
              <a:t>in size?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9286ED-4952-4755-88C0-FB77E4445D90}"/>
              </a:ext>
            </a:extLst>
          </p:cNvPr>
          <p:cNvSpPr/>
          <p:nvPr/>
        </p:nvSpPr>
        <p:spPr>
          <a:xfrm>
            <a:off x="0" y="6477000"/>
            <a:ext cx="504190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0" name="Picture 6" descr="step_into_NHS_P_PP_icons_Amb_1.png">
            <a:extLst>
              <a:ext uri="{FF2B5EF4-FFF2-40B4-BE49-F238E27FC236}">
                <a16:creationId xmlns:a16="http://schemas.microsoft.com/office/drawing/2014/main" id="{60B1DE0A-9EBA-4AD8-BC70-EA3B41CBCD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1" name="Picture 7" descr="step_into_NHS_P_PP_icons_Amb_2.png">
            <a:extLst>
              <a:ext uri="{FF2B5EF4-FFF2-40B4-BE49-F238E27FC236}">
                <a16:creationId xmlns:a16="http://schemas.microsoft.com/office/drawing/2014/main" id="{D02433E6-A4FF-48F2-8321-4BD6D0AFF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8" descr="step_into_NHS_P_PP_icons_Amb_3.png">
            <a:extLst>
              <a:ext uri="{FF2B5EF4-FFF2-40B4-BE49-F238E27FC236}">
                <a16:creationId xmlns:a16="http://schemas.microsoft.com/office/drawing/2014/main" id="{140377AF-8AD3-41FE-A370-E7458447B7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3">
            <a:extLst>
              <a:ext uri="{FF2B5EF4-FFF2-40B4-BE49-F238E27FC236}">
                <a16:creationId xmlns:a16="http://schemas.microsoft.com/office/drawing/2014/main" id="{5F3DDE12-06FC-4BB1-A2C2-569C9DF55D34}"/>
              </a:ext>
            </a:extLst>
          </p:cNvPr>
          <p:cNvSpPr txBox="1">
            <a:spLocks/>
          </p:cNvSpPr>
          <p:nvPr/>
        </p:nvSpPr>
        <p:spPr>
          <a:xfrm>
            <a:off x="0" y="1484313"/>
            <a:ext cx="9144000" cy="1309687"/>
          </a:xfrm>
          <a:prstGeom prst="rect">
            <a:avLst/>
          </a:prstGeom>
        </p:spPr>
        <p:txBody>
          <a:bodyPr anchor="t"/>
          <a:lstStyle/>
          <a:p>
            <a:pPr algn="ctr" defTabSz="457200" fontAlgn="auto">
              <a:spcAft>
                <a:spcPts val="0"/>
              </a:spcAft>
              <a:defRPr/>
            </a:pPr>
            <a:r>
              <a:rPr lang="en-US" sz="3600" b="1" dirty="0">
                <a:solidFill>
                  <a:srgbClr val="095FC3"/>
                </a:solidFill>
                <a:latin typeface="Arial" pitchFamily="34" charset="0"/>
                <a:ea typeface="+mj-ea"/>
                <a:cs typeface="Arial" pitchFamily="34" charset="0"/>
              </a:rPr>
              <a:t>3. How many patients does the</a:t>
            </a:r>
            <a:endParaRPr lang="en-US" dirty="0"/>
          </a:p>
          <a:p>
            <a:pPr algn="ctr" defTabSz="457200" fontAlgn="auto">
              <a:spcAft>
                <a:spcPts val="0"/>
              </a:spcAft>
              <a:defRPr/>
            </a:pPr>
            <a:r>
              <a:rPr lang="en-US" sz="3600" b="1" dirty="0">
                <a:solidFill>
                  <a:srgbClr val="095FC3"/>
                </a:solidFill>
                <a:latin typeface="Arial" pitchFamily="34" charset="0"/>
                <a:ea typeface="+mj-ea"/>
                <a:cs typeface="Arial" pitchFamily="34" charset="0"/>
              </a:rPr>
              <a:t>NHS see?</a:t>
            </a:r>
            <a:endParaRPr lang="en-US" dirty="0">
              <a:ea typeface="+mj-ea"/>
            </a:endParaRPr>
          </a:p>
        </p:txBody>
      </p:sp>
      <p:sp>
        <p:nvSpPr>
          <p:cNvPr id="32774" name="Content Placeholder 7">
            <a:extLst>
              <a:ext uri="{FF2B5EF4-FFF2-40B4-BE49-F238E27FC236}">
                <a16:creationId xmlns:a16="http://schemas.microsoft.com/office/drawing/2014/main" id="{4AD26864-7242-477C-98E9-4E8F259FC488}"/>
              </a:ext>
            </a:extLst>
          </p:cNvPr>
          <p:cNvSpPr txBox="1">
            <a:spLocks/>
          </p:cNvSpPr>
          <p:nvPr/>
        </p:nvSpPr>
        <p:spPr bwMode="auto">
          <a:xfrm>
            <a:off x="457200" y="3001963"/>
            <a:ext cx="8229600" cy="374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defTabSz="4572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defTabSz="4572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buFont typeface="Arial" panose="020B0604020202020204" pitchFamily="34" charset="0"/>
              <a:buNone/>
            </a:pPr>
            <a:endParaRPr lang="en-GB" altLang="en-US" sz="1000">
              <a:latin typeface="Arial" panose="020B0604020202020204" pitchFamily="34" charset="0"/>
              <a:cs typeface="Arial" panose="020B0604020202020204" pitchFamily="34" charset="0"/>
            </a:endParaRPr>
          </a:p>
          <a:p>
            <a:pPr algn="ctr" eaLnBrk="1" hangingPunct="1">
              <a:spcBef>
                <a:spcPct val="20000"/>
              </a:spcBef>
              <a:buFont typeface="Arial" panose="020B0604020202020204" pitchFamily="34" charset="0"/>
              <a:buNone/>
            </a:pPr>
            <a:r>
              <a:rPr lang="en-GB" altLang="en-US" sz="3200">
                <a:latin typeface="Arial" panose="020B0604020202020204" pitchFamily="34" charset="0"/>
                <a:cs typeface="Arial" panose="020B0604020202020204" pitchFamily="34" charset="0"/>
              </a:rPr>
              <a:t>The NHS now sees and treats more patients than ever before.</a:t>
            </a:r>
          </a:p>
          <a:p>
            <a:pPr algn="ctr" eaLnBrk="1" hangingPunct="1">
              <a:spcBef>
                <a:spcPct val="20000"/>
              </a:spcBef>
              <a:buFont typeface="Arial" panose="020B0604020202020204" pitchFamily="34" charset="0"/>
              <a:buNone/>
            </a:pPr>
            <a:endParaRPr lang="en-GB" altLang="en-US" sz="1000">
              <a:latin typeface="Arial" panose="020B0604020202020204" pitchFamily="34" charset="0"/>
              <a:cs typeface="Arial" panose="020B0604020202020204" pitchFamily="34" charset="0"/>
            </a:endParaRPr>
          </a:p>
          <a:p>
            <a:pPr algn="ctr" eaLnBrk="1" hangingPunct="1">
              <a:spcBef>
                <a:spcPct val="20000"/>
              </a:spcBef>
              <a:buFont typeface="Arial" panose="020B0604020202020204" pitchFamily="34" charset="0"/>
              <a:buNone/>
            </a:pPr>
            <a:r>
              <a:rPr lang="en-GB" altLang="en-US" sz="3200" b="1">
                <a:latin typeface="Arial" panose="020B0604020202020204" pitchFamily="34" charset="0"/>
                <a:cs typeface="Arial" panose="020B0604020202020204" pitchFamily="34" charset="0"/>
              </a:rPr>
              <a:t>One million patients every 24 hours!</a:t>
            </a:r>
            <a:endParaRPr lang="en-GB"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55AAD3-6F7D-4CB1-BEF2-E39C02C63AFB}"/>
              </a:ext>
            </a:extLst>
          </p:cNvPr>
          <p:cNvSpPr/>
          <p:nvPr/>
        </p:nvSpPr>
        <p:spPr>
          <a:xfrm>
            <a:off x="0" y="6477000"/>
            <a:ext cx="681355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3794" name="Picture 6" descr="step_into_NHS_P_PP_icons_Amb_1.png">
            <a:extLst>
              <a:ext uri="{FF2B5EF4-FFF2-40B4-BE49-F238E27FC236}">
                <a16:creationId xmlns:a16="http://schemas.microsoft.com/office/drawing/2014/main" id="{46AC114A-009A-4850-ADBD-9147E8DEC0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5" name="Picture 7" descr="step_into_NHS_P_PP_icons_Amb_2.png">
            <a:extLst>
              <a:ext uri="{FF2B5EF4-FFF2-40B4-BE49-F238E27FC236}">
                <a16:creationId xmlns:a16="http://schemas.microsoft.com/office/drawing/2014/main" id="{77FCBCDA-A369-44FC-AC69-14439C8CEB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8" descr="step_into_NHS_P_PP_icons_Amb_3.png">
            <a:extLst>
              <a:ext uri="{FF2B5EF4-FFF2-40B4-BE49-F238E27FC236}">
                <a16:creationId xmlns:a16="http://schemas.microsoft.com/office/drawing/2014/main" id="{A1F92181-6B3E-40BC-B2D9-E47B206133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12" descr="step_into_NHS_P_PP_icons_Amb_4.png">
            <a:extLst>
              <a:ext uri="{FF2B5EF4-FFF2-40B4-BE49-F238E27FC236}">
                <a16:creationId xmlns:a16="http://schemas.microsoft.com/office/drawing/2014/main" id="{8E88C78C-11E3-4E16-ACA4-8C5935E6CA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5705475"/>
            <a:ext cx="1606550" cy="90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a:extLst>
              <a:ext uri="{FF2B5EF4-FFF2-40B4-BE49-F238E27FC236}">
                <a16:creationId xmlns:a16="http://schemas.microsoft.com/office/drawing/2014/main" id="{ABC7A83B-3AF8-4739-B2D6-63223686CD06}"/>
              </a:ext>
            </a:extLst>
          </p:cNvPr>
          <p:cNvSpPr txBox="1">
            <a:spLocks/>
          </p:cNvSpPr>
          <p:nvPr/>
        </p:nvSpPr>
        <p:spPr>
          <a:xfrm>
            <a:off x="0" y="1484313"/>
            <a:ext cx="9144000" cy="1309687"/>
          </a:xfrm>
          <a:prstGeom prst="rect">
            <a:avLst/>
          </a:prstGeom>
        </p:spPr>
        <p:txBody>
          <a:bodyPr/>
          <a:lstStyle/>
          <a:p>
            <a:pPr algn="ctr" defTabSz="457200" fontAlgn="auto">
              <a:spcAft>
                <a:spcPts val="0"/>
              </a:spcAft>
              <a:defRPr/>
            </a:pPr>
            <a:r>
              <a:rPr lang="en-US" sz="3600" b="1">
                <a:solidFill>
                  <a:srgbClr val="095FC3"/>
                </a:solidFill>
                <a:latin typeface="Arial" pitchFamily="34" charset="0"/>
                <a:ea typeface="+mj-ea"/>
                <a:cs typeface="Arial" pitchFamily="34" charset="0"/>
              </a:rPr>
              <a:t>4. Have men and women always had the same rights to opportunities?</a:t>
            </a:r>
          </a:p>
        </p:txBody>
      </p:sp>
      <p:sp>
        <p:nvSpPr>
          <p:cNvPr id="11" name="Content Placeholder 7">
            <a:extLst>
              <a:ext uri="{FF2B5EF4-FFF2-40B4-BE49-F238E27FC236}">
                <a16:creationId xmlns:a16="http://schemas.microsoft.com/office/drawing/2014/main" id="{C4B3DBF1-4E2E-49DC-ACDD-0E12907BF528}"/>
              </a:ext>
            </a:extLst>
          </p:cNvPr>
          <p:cNvSpPr txBox="1">
            <a:spLocks/>
          </p:cNvSpPr>
          <p:nvPr/>
        </p:nvSpPr>
        <p:spPr>
          <a:xfrm>
            <a:off x="468313" y="2708275"/>
            <a:ext cx="8351837" cy="3019425"/>
          </a:xfrm>
          <a:prstGeom prst="rect">
            <a:avLst/>
          </a:prstGeom>
        </p:spPr>
        <p:txBody>
          <a:bodyPr>
            <a:normAutofit fontScale="92500"/>
          </a:bodyPr>
          <a:lstStyle/>
          <a:p>
            <a:pPr marL="342900" indent="-342900" algn="ctr" defTabSz="457200" fontAlgn="auto">
              <a:spcBef>
                <a:spcPct val="20000"/>
              </a:spcBef>
              <a:spcAft>
                <a:spcPts val="0"/>
              </a:spcAft>
              <a:buFont typeface="Arial"/>
              <a:buNone/>
              <a:defRPr/>
            </a:pPr>
            <a:endParaRPr lang="en-GB" sz="1000">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3000" b="1">
                <a:solidFill>
                  <a:srgbClr val="095FC3"/>
                </a:solidFill>
                <a:latin typeface="Arial" pitchFamily="34" charset="0"/>
                <a:ea typeface="+mn-ea"/>
                <a:cs typeface="Arial" pitchFamily="34" charset="0"/>
              </a:rPr>
              <a:t>NO.</a:t>
            </a:r>
            <a:r>
              <a:rPr lang="en-GB" sz="3000" b="1">
                <a:latin typeface="Arial" pitchFamily="34" charset="0"/>
                <a:ea typeface="+mn-ea"/>
                <a:cs typeface="Arial" pitchFamily="34" charset="0"/>
              </a:rPr>
              <a:t> </a:t>
            </a:r>
            <a:r>
              <a:rPr lang="en-GB" sz="2600">
                <a:latin typeface="Arial" pitchFamily="34" charset="0"/>
                <a:ea typeface="+mn-ea"/>
                <a:cs typeface="Arial" pitchFamily="34" charset="0"/>
              </a:rPr>
              <a:t>But a new law was passed in 1975 which said women need to be treated equally and given the same opportunities as men in the workplace.</a:t>
            </a:r>
          </a:p>
          <a:p>
            <a:pPr marL="342900" indent="-342900" algn="ctr" defTabSz="457200" fontAlgn="auto">
              <a:spcBef>
                <a:spcPct val="20000"/>
              </a:spcBef>
              <a:spcAft>
                <a:spcPts val="0"/>
              </a:spcAft>
              <a:buFont typeface="Arial"/>
              <a:buNone/>
              <a:defRPr/>
            </a:pPr>
            <a:endParaRPr lang="en-GB" sz="1200">
              <a:latin typeface="Arial" pitchFamily="34" charset="0"/>
              <a:ea typeface="+mn-ea"/>
              <a:cs typeface="Arial" pitchFamily="34" charset="0"/>
            </a:endParaRPr>
          </a:p>
          <a:p>
            <a:pPr marL="342900" indent="-342900" algn="ctr" defTabSz="457200" fontAlgn="auto">
              <a:spcBef>
                <a:spcPct val="20000"/>
              </a:spcBef>
              <a:spcAft>
                <a:spcPts val="0"/>
              </a:spcAft>
              <a:buFont typeface="Arial"/>
              <a:buNone/>
              <a:defRPr/>
            </a:pPr>
            <a:r>
              <a:rPr lang="en-GB" sz="2600">
                <a:latin typeface="Arial" pitchFamily="34" charset="0"/>
                <a:ea typeface="+mn-ea"/>
                <a:cs typeface="Arial" pitchFamily="34" charset="0"/>
              </a:rPr>
              <a:t>The law protects men too. For example, in 1983 men for the first time, were allowed to work as midwives in the NHS. Up until then, only women had worked as midwives.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C0DB6-DAF5-497F-9871-86437FC9B727}"/>
              </a:ext>
            </a:extLst>
          </p:cNvPr>
          <p:cNvSpPr/>
          <p:nvPr/>
        </p:nvSpPr>
        <p:spPr>
          <a:xfrm>
            <a:off x="0" y="6477000"/>
            <a:ext cx="9144000" cy="381000"/>
          </a:xfrm>
          <a:prstGeom prst="rect">
            <a:avLst/>
          </a:prstGeom>
          <a:gradFill>
            <a:gsLst>
              <a:gs pos="0">
                <a:schemeClr val="accent5"/>
              </a:gs>
              <a:gs pos="100000">
                <a:schemeClr val="accent5">
                  <a:lumMod val="20000"/>
                  <a:lumOff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18" name="Picture 6" descr="step_into_NHS_P_PP_icons_Amb_1.png">
            <a:extLst>
              <a:ext uri="{FF2B5EF4-FFF2-40B4-BE49-F238E27FC236}">
                <a16:creationId xmlns:a16="http://schemas.microsoft.com/office/drawing/2014/main" id="{3608C609-415A-46DD-A67F-0B26FBB6B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350" y="5867400"/>
            <a:ext cx="1565275"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19" name="Picture 7" descr="step_into_NHS_P_PP_icons_Amb_2.png">
            <a:extLst>
              <a:ext uri="{FF2B5EF4-FFF2-40B4-BE49-F238E27FC236}">
                <a16:creationId xmlns:a16="http://schemas.microsoft.com/office/drawing/2014/main" id="{652192FE-4C4D-4F14-B03C-EBAA6D903A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5932488"/>
            <a:ext cx="127317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8" descr="step_into_NHS_P_PP_icons_Amb_3.png">
            <a:extLst>
              <a:ext uri="{FF2B5EF4-FFF2-40B4-BE49-F238E27FC236}">
                <a16:creationId xmlns:a16="http://schemas.microsoft.com/office/drawing/2014/main" id="{5F4FAEBC-A12F-43D6-9724-48325F0A05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075" y="5853113"/>
            <a:ext cx="14605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12" descr="step_into_NHS_P_PP_icons_Amb_4.png">
            <a:extLst>
              <a:ext uri="{FF2B5EF4-FFF2-40B4-BE49-F238E27FC236}">
                <a16:creationId xmlns:a16="http://schemas.microsoft.com/office/drawing/2014/main" id="{36BE83AB-2CAC-4587-B6D0-F468177F17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5705475"/>
            <a:ext cx="1606550" cy="90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13" descr="step_into_NHS_P_PP_icons_Amb_5.png">
            <a:extLst>
              <a:ext uri="{FF2B5EF4-FFF2-40B4-BE49-F238E27FC236}">
                <a16:creationId xmlns:a16="http://schemas.microsoft.com/office/drawing/2014/main" id="{5EF92243-3C23-4617-8783-39F0F91ABB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113" y="5697538"/>
            <a:ext cx="1903412"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3">
            <a:extLst>
              <a:ext uri="{FF2B5EF4-FFF2-40B4-BE49-F238E27FC236}">
                <a16:creationId xmlns:a16="http://schemas.microsoft.com/office/drawing/2014/main" id="{3F5E6A3B-7EB6-4F0C-98BE-0A6E0C4E342B}"/>
              </a:ext>
            </a:extLst>
          </p:cNvPr>
          <p:cNvSpPr txBox="1">
            <a:spLocks/>
          </p:cNvSpPr>
          <p:nvPr/>
        </p:nvSpPr>
        <p:spPr>
          <a:xfrm>
            <a:off x="0" y="1484313"/>
            <a:ext cx="9144000" cy="1309687"/>
          </a:xfrm>
          <a:prstGeom prst="rect">
            <a:avLst/>
          </a:prstGeom>
        </p:spPr>
        <p:txBody>
          <a:bodyPr/>
          <a:lstStyle/>
          <a:p>
            <a:pPr algn="ctr" defTabSz="457200" fontAlgn="auto">
              <a:spcAft>
                <a:spcPts val="0"/>
              </a:spcAft>
              <a:defRPr/>
            </a:pPr>
            <a:r>
              <a:rPr lang="en-US" sz="3600" b="1">
                <a:solidFill>
                  <a:srgbClr val="007AC3"/>
                </a:solidFill>
                <a:latin typeface="Arial" pitchFamily="34" charset="0"/>
                <a:ea typeface="+mj-ea"/>
                <a:cs typeface="Arial" pitchFamily="34" charset="0"/>
              </a:rPr>
              <a:t>5</a:t>
            </a:r>
            <a:r>
              <a:rPr lang="en-US" sz="3600" b="1">
                <a:solidFill>
                  <a:srgbClr val="095FC3"/>
                </a:solidFill>
                <a:latin typeface="Arial" pitchFamily="34" charset="0"/>
                <a:ea typeface="+mj-ea"/>
                <a:cs typeface="Arial" pitchFamily="34" charset="0"/>
              </a:rPr>
              <a:t>. Examples of how the NHS has used science and technology  </a:t>
            </a:r>
          </a:p>
        </p:txBody>
      </p:sp>
      <p:graphicFrame>
        <p:nvGraphicFramePr>
          <p:cNvPr id="11" name="Table 10">
            <a:extLst>
              <a:ext uri="{FF2B5EF4-FFF2-40B4-BE49-F238E27FC236}">
                <a16:creationId xmlns:a16="http://schemas.microsoft.com/office/drawing/2014/main" id="{6F4829DE-5CAC-4ACC-A09C-C99FCA6FDF3E}"/>
              </a:ext>
            </a:extLst>
          </p:cNvPr>
          <p:cNvGraphicFramePr>
            <a:graphicFrameLocks noGrp="1"/>
          </p:cNvGraphicFramePr>
          <p:nvPr/>
        </p:nvGraphicFramePr>
        <p:xfrm>
          <a:off x="179388" y="3159125"/>
          <a:ext cx="8640761" cy="1782763"/>
        </p:xfrm>
        <a:graphic>
          <a:graphicData uri="http://schemas.openxmlformats.org/drawingml/2006/table">
            <a:tbl>
              <a:tblPr firstRow="1" bandRow="1">
                <a:tableStyleId>{7DF18680-E054-41AD-8BC1-D1AEF772440D}</a:tableStyleId>
              </a:tblPr>
              <a:tblGrid>
                <a:gridCol w="1753818">
                  <a:extLst>
                    <a:ext uri="{9D8B030D-6E8A-4147-A177-3AD203B41FA5}">
                      <a16:colId xmlns:a16="http://schemas.microsoft.com/office/drawing/2014/main" val="20000"/>
                    </a:ext>
                  </a:extLst>
                </a:gridCol>
                <a:gridCol w="1668264">
                  <a:extLst>
                    <a:ext uri="{9D8B030D-6E8A-4147-A177-3AD203B41FA5}">
                      <a16:colId xmlns:a16="http://schemas.microsoft.com/office/drawing/2014/main" val="20001"/>
                    </a:ext>
                  </a:extLst>
                </a:gridCol>
                <a:gridCol w="1711042">
                  <a:extLst>
                    <a:ext uri="{9D8B030D-6E8A-4147-A177-3AD203B41FA5}">
                      <a16:colId xmlns:a16="http://schemas.microsoft.com/office/drawing/2014/main" val="20002"/>
                    </a:ext>
                  </a:extLst>
                </a:gridCol>
                <a:gridCol w="1625490">
                  <a:extLst>
                    <a:ext uri="{9D8B030D-6E8A-4147-A177-3AD203B41FA5}">
                      <a16:colId xmlns:a16="http://schemas.microsoft.com/office/drawing/2014/main" val="20003"/>
                    </a:ext>
                  </a:extLst>
                </a:gridCol>
                <a:gridCol w="1882147">
                  <a:extLst>
                    <a:ext uri="{9D8B030D-6E8A-4147-A177-3AD203B41FA5}">
                      <a16:colId xmlns:a16="http://schemas.microsoft.com/office/drawing/2014/main" val="20004"/>
                    </a:ext>
                  </a:extLst>
                </a:gridCol>
              </a:tblGrid>
              <a:tr h="1782763">
                <a:tc>
                  <a:txBody>
                    <a:bodyPr/>
                    <a:lstStyle/>
                    <a:p>
                      <a:pPr algn="ctr"/>
                      <a:endParaRPr lang="en-GB" sz="2000"/>
                    </a:p>
                    <a:p>
                      <a:pPr algn="ctr"/>
                      <a:r>
                        <a:rPr lang="en-GB" sz="2000"/>
                        <a:t>Technology to perform</a:t>
                      </a:r>
                      <a:r>
                        <a:rPr lang="en-GB" sz="2000" baseline="0"/>
                        <a:t> transplants</a:t>
                      </a:r>
                      <a:endParaRPr lang="en-GB" sz="2000"/>
                    </a:p>
                    <a:p>
                      <a:pPr algn="ctr"/>
                      <a:endParaRPr lang="en-GB" sz="2000">
                        <a:latin typeface="Arial" pitchFamily="34" charset="0"/>
                        <a:cs typeface="Arial" pitchFamily="34" charset="0"/>
                      </a:endParaRPr>
                    </a:p>
                  </a:txBody>
                  <a:tcPr marL="91438" marR="91438" marT="45741" marB="45741"/>
                </a:tc>
                <a:tc>
                  <a:txBody>
                    <a:bodyPr/>
                    <a:lstStyle/>
                    <a:p>
                      <a:pPr algn="ctr"/>
                      <a:endParaRPr lang="en-GB" sz="2000"/>
                    </a:p>
                    <a:p>
                      <a:pPr algn="ctr"/>
                      <a:r>
                        <a:rPr lang="en-GB" sz="2000"/>
                        <a:t>CT scans to see inside the body</a:t>
                      </a:r>
                      <a:endParaRPr lang="en-GB" sz="2000">
                        <a:latin typeface="Arial" pitchFamily="34" charset="0"/>
                        <a:cs typeface="Arial" pitchFamily="34" charset="0"/>
                      </a:endParaRPr>
                    </a:p>
                  </a:txBody>
                  <a:tcPr marL="91438" marR="91438" marT="45741" marB="45741"/>
                </a:tc>
                <a:tc>
                  <a:txBody>
                    <a:bodyPr/>
                    <a:lstStyle/>
                    <a:p>
                      <a:pPr algn="ctr"/>
                      <a:endParaRPr lang="en-GB" sz="2000"/>
                    </a:p>
                    <a:p>
                      <a:pPr algn="ctr"/>
                      <a:r>
                        <a:rPr lang="en-GB" sz="2000"/>
                        <a:t>A website to provide</a:t>
                      </a:r>
                      <a:r>
                        <a:rPr lang="en-GB" sz="2000" baseline="0"/>
                        <a:t> health advice</a:t>
                      </a:r>
                      <a:endParaRPr lang="en-GB" sz="2000">
                        <a:latin typeface="Arial" pitchFamily="34" charset="0"/>
                        <a:cs typeface="Arial" pitchFamily="34" charset="0"/>
                      </a:endParaRPr>
                    </a:p>
                  </a:txBody>
                  <a:tcPr marL="91438" marR="91438" marT="45741" marB="45741"/>
                </a:tc>
                <a:tc>
                  <a:txBody>
                    <a:bodyPr/>
                    <a:lstStyle/>
                    <a:p>
                      <a:pPr algn="ctr"/>
                      <a:endParaRPr lang="en-GB" sz="2000"/>
                    </a:p>
                    <a:p>
                      <a:pPr algn="ctr"/>
                      <a:r>
                        <a:rPr lang="en-GB" sz="2000"/>
                        <a:t>Robotic</a:t>
                      </a:r>
                      <a:r>
                        <a:rPr lang="en-GB" sz="2000" baseline="0"/>
                        <a:t> arm for heart operations</a:t>
                      </a:r>
                      <a:endParaRPr lang="en-GB" sz="2000">
                        <a:latin typeface="Arial" pitchFamily="34" charset="0"/>
                        <a:cs typeface="Arial" pitchFamily="34" charset="0"/>
                      </a:endParaRPr>
                    </a:p>
                  </a:txBody>
                  <a:tcPr marL="91438" marR="91438" marT="45741" marB="45741"/>
                </a:tc>
                <a:tc>
                  <a:txBody>
                    <a:bodyPr/>
                    <a:lstStyle/>
                    <a:p>
                      <a:pPr algn="ctr"/>
                      <a:endParaRPr lang="en-GB" sz="2000">
                        <a:latin typeface="Arial" pitchFamily="34" charset="0"/>
                        <a:cs typeface="Arial" pitchFamily="34" charset="0"/>
                      </a:endParaRPr>
                    </a:p>
                    <a:p>
                      <a:pPr algn="ctr"/>
                      <a:r>
                        <a:rPr lang="en-GB" sz="1800">
                          <a:latin typeface="Arial" pitchFamily="34" charset="0"/>
                          <a:cs typeface="Arial" pitchFamily="34" charset="0"/>
                        </a:rPr>
                        <a:t>Vaccinations to prevent diseases</a:t>
                      </a:r>
                    </a:p>
                  </a:txBody>
                  <a:tcPr marL="91438" marR="91438" marT="45741" marB="45741"/>
                </a:tc>
                <a:extLst>
                  <a:ext uri="{0D108BD9-81ED-4DB2-BD59-A6C34878D82A}">
                    <a16:rowId xmlns:a16="http://schemas.microsoft.com/office/drawing/2014/main" val="10000"/>
                  </a:ext>
                </a:extLst>
              </a:tr>
            </a:tbl>
          </a:graphicData>
        </a:graphic>
      </p:graphicFrame>
      <p:pic>
        <p:nvPicPr>
          <p:cNvPr id="34838" name="Picture 11">
            <a:extLst>
              <a:ext uri="{FF2B5EF4-FFF2-40B4-BE49-F238E27FC236}">
                <a16:creationId xmlns:a16="http://schemas.microsoft.com/office/drawing/2014/main" id="{597439CF-38D5-48A6-BB36-0457D4EDEDD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2781300"/>
            <a:ext cx="1168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39" name="Picture 14">
            <a:extLst>
              <a:ext uri="{FF2B5EF4-FFF2-40B4-BE49-F238E27FC236}">
                <a16:creationId xmlns:a16="http://schemas.microsoft.com/office/drawing/2014/main" id="{45FD9B6D-9E90-4829-9DBF-6F696216A7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5600" y="2781300"/>
            <a:ext cx="1168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40" name="Picture 15">
            <a:extLst>
              <a:ext uri="{FF2B5EF4-FFF2-40B4-BE49-F238E27FC236}">
                <a16:creationId xmlns:a16="http://schemas.microsoft.com/office/drawing/2014/main" id="{C73D4B61-9B90-409F-B418-D746F0D215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2781300"/>
            <a:ext cx="1168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41" name="Picture 16">
            <a:extLst>
              <a:ext uri="{FF2B5EF4-FFF2-40B4-BE49-F238E27FC236}">
                <a16:creationId xmlns:a16="http://schemas.microsoft.com/office/drawing/2014/main" id="{870F5639-AB72-4100-A39E-B196203A16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2806700"/>
            <a:ext cx="116681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42" name="Picture 17">
            <a:extLst>
              <a:ext uri="{FF2B5EF4-FFF2-40B4-BE49-F238E27FC236}">
                <a16:creationId xmlns:a16="http://schemas.microsoft.com/office/drawing/2014/main" id="{E6DB5C1F-D1EF-434D-A367-452BE77BD14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781300"/>
            <a:ext cx="116681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43" name="Rectangle 2">
            <a:extLst>
              <a:ext uri="{FF2B5EF4-FFF2-40B4-BE49-F238E27FC236}">
                <a16:creationId xmlns:a16="http://schemas.microsoft.com/office/drawing/2014/main" id="{1466C86A-0544-4639-80F3-76E4CC2317C8}"/>
              </a:ext>
            </a:extLst>
          </p:cNvPr>
          <p:cNvSpPr>
            <a:spLocks noChangeArrowheads="1"/>
          </p:cNvSpPr>
          <p:nvPr/>
        </p:nvSpPr>
        <p:spPr bwMode="auto">
          <a:xfrm>
            <a:off x="179388" y="5013325"/>
            <a:ext cx="88566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20000"/>
              </a:spcBef>
            </a:pPr>
            <a:r>
              <a:rPr lang="en-GB" altLang="en-US" sz="2000">
                <a:latin typeface="Arial" panose="020B0604020202020204" pitchFamily="34" charset="0"/>
                <a:cs typeface="Arial" panose="020B0604020202020204" pitchFamily="34" charset="0"/>
              </a:rPr>
              <a:t>Improvements in scientific discovery and advances in technology are helping people to live longer and healthier lives</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Step_into_NHS_P">
      <a:dk1>
        <a:sysClr val="windowText" lastClr="000000"/>
      </a:dk1>
      <a:lt1>
        <a:sysClr val="window" lastClr="FFFFFF"/>
      </a:lt1>
      <a:dk2>
        <a:srgbClr val="5A9DD1"/>
      </a:dk2>
      <a:lt2>
        <a:srgbClr val="67C5ED"/>
      </a:lt2>
      <a:accent1>
        <a:srgbClr val="007AC3"/>
      </a:accent1>
      <a:accent2>
        <a:srgbClr val="F36F21"/>
      </a:accent2>
      <a:accent3>
        <a:srgbClr val="7D69AC"/>
      </a:accent3>
      <a:accent4>
        <a:srgbClr val="904292"/>
      </a:accent4>
      <a:accent5>
        <a:srgbClr val="C04492"/>
      </a:accent5>
      <a:accent6>
        <a:srgbClr val="81BB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FINAL Step into NHS">
      <a:dk1>
        <a:sysClr val="windowText" lastClr="000000"/>
      </a:dk1>
      <a:lt1>
        <a:sysClr val="window" lastClr="FFFFFF"/>
      </a:lt1>
      <a:dk2>
        <a:srgbClr val="0277BB"/>
      </a:dk2>
      <a:lt2>
        <a:srgbClr val="43AFE0"/>
      </a:lt2>
      <a:accent1>
        <a:srgbClr val="095FC3"/>
      </a:accent1>
      <a:accent2>
        <a:srgbClr val="EC6621"/>
      </a:accent2>
      <a:accent3>
        <a:srgbClr val="AE6BA8"/>
      </a:accent3>
      <a:accent4>
        <a:srgbClr val="FFD41A"/>
      </a:accent4>
      <a:accent5>
        <a:srgbClr val="C04492"/>
      </a:accent5>
      <a:accent6>
        <a:srgbClr val="81BA2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0A8D76E3D42C46A8FA461C1AAF9565" ma:contentTypeVersion="8" ma:contentTypeDescription="Create a new document." ma:contentTypeScope="" ma:versionID="0fa6d158c697c4af736cba0098567df7">
  <xsd:schema xmlns:xsd="http://www.w3.org/2001/XMLSchema" xmlns:xs="http://www.w3.org/2001/XMLSchema" xmlns:p="http://schemas.microsoft.com/office/2006/metadata/properties" xmlns:ns2="49b40b59-b3c4-41fc-857f-9f1632628cca" xmlns:ns3="0b246be7-fe4a-4442-b37a-e696c52f782b" targetNamespace="http://schemas.microsoft.com/office/2006/metadata/properties" ma:root="true" ma:fieldsID="a33e13c18a94236a9c13233bb9c4cdd2" ns2:_="" ns3:_="">
    <xsd:import namespace="49b40b59-b3c4-41fc-857f-9f1632628cca"/>
    <xsd:import namespace="0b246be7-fe4a-4442-b37a-e696c52f78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40b59-b3c4-41fc-857f-9f1632628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246be7-fe4a-4442-b37a-e696c52f78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4CDD20-FE7C-4A4E-80AB-A7E131D11C76}">
  <ds:schemaRefs>
    <ds:schemaRef ds:uri="http://schemas.openxmlformats.org/package/2006/metadata/core-properties"/>
    <ds:schemaRef ds:uri="http://purl.org/dc/terms/"/>
    <ds:schemaRef ds:uri="0b246be7-fe4a-4442-b37a-e696c52f782b"/>
    <ds:schemaRef ds:uri="http://purl.org/dc/dcmitype/"/>
    <ds:schemaRef ds:uri="49b40b59-b3c4-41fc-857f-9f1632628cca"/>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07D2E52-29B5-408D-BDD8-AE01DE3406CF}">
  <ds:schemaRefs>
    <ds:schemaRef ds:uri="0b246be7-fe4a-4442-b37a-e696c52f782b"/>
    <ds:schemaRef ds:uri="49b40b59-b3c4-41fc-857f-9f1632628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BB907E-F150-4D65-B5EA-1AAC50D31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610</Words>
  <Application>Microsoft Macintosh PowerPoint</Application>
  <PresentationFormat>On-screen Show (4:3)</PresentationFormat>
  <Paragraphs>74</Paragraphs>
  <Slides>15</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15</vt:i4>
      </vt:variant>
    </vt:vector>
  </HeadingPairs>
  <TitlesOfParts>
    <vt:vector size="28" baseType="lpstr">
      <vt:lpstr>Arial</vt:lpstr>
      <vt:lpstr>Calibri</vt:lpstr>
      <vt:lpstr>1_Custom Design</vt:lpstr>
      <vt:lpstr>2_Custom Design</vt:lpstr>
      <vt:lpstr>6_Custom Design</vt:lpstr>
      <vt:lpstr>15_Custom Design</vt:lpstr>
      <vt:lpstr>7_Custom Design</vt:lpstr>
      <vt:lpstr>9_Custom Design</vt:lpstr>
      <vt:lpstr>11_Custom Design</vt:lpstr>
      <vt:lpstr>8_Custom Design</vt:lpstr>
      <vt:lpstr>10_Custom Design</vt:lpstr>
      <vt:lpstr>12_Custom Design</vt:lpstr>
      <vt:lpstr>13_Custom Design</vt:lpstr>
      <vt:lpstr>History of the NHS</vt:lpstr>
      <vt:lpstr>PowerPoint Presentation</vt:lpstr>
      <vt:lpstr>Look back at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their story?</vt:lpstr>
      <vt:lpstr>PowerPoint Presentation</vt:lpstr>
      <vt:lpstr>PowerPoint Presentation</vt:lpstr>
      <vt:lpstr>What did you learn?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Step into the NHS</dc:title>
  <dc:creator>Frank</dc:creator>
  <cp:lastModifiedBy>Emma Charleston</cp:lastModifiedBy>
  <cp:revision>14</cp:revision>
  <dcterms:modified xsi:type="dcterms:W3CDTF">2019-07-03T20:29:29Z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0x010100B90A8D76E3D42C46A8FA461C1AAF9565</vt:lpwstr>
  </property>
</Properties>
</file>