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7" r:id="rId5"/>
    <p:sldId id="276" r:id="rId6"/>
    <p:sldId id="275" r:id="rId7"/>
    <p:sldId id="277" r:id="rId8"/>
    <p:sldId id="281" r:id="rId9"/>
    <p:sldId id="278" r:id="rId10"/>
    <p:sldId id="279" r:id="rId11"/>
    <p:sldId id="280" r:id="rId12"/>
    <p:sldId id="282" r:id="rId13"/>
    <p:sldId id="283" r:id="rId14"/>
    <p:sldId id="284" r:id="rId15"/>
    <p:sldId id="285" r:id="rId16"/>
    <p:sldId id="286" r:id="rId17"/>
    <p:sldId id="287" r:id="rId18"/>
    <p:sldId id="288" r:id="rId19"/>
    <p:sldId id="289" r:id="rId20"/>
    <p:sldId id="291"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EFU, Joanne" initials="MJ" lastIdx="16" clrIdx="0"/>
  <p:cmAuthor id="1" name="Jack du Pille" initials="JdP" lastIdx="2" clrIdx="1">
    <p:extLst>
      <p:ext uri="{19B8F6BF-5375-455C-9EA6-DF929625EA0E}">
        <p15:presenceInfo xmlns:p15="http://schemas.microsoft.com/office/powerpoint/2012/main" userId="Jack du Pi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002"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9FAB042-076F-4E2A-BFFF-99F16645EDBB}" type="datetimeFigureOut">
              <a:rPr lang="en-GB" smtClean="0"/>
              <a:t>27/06/2019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CBEA8B8-F564-405A-8921-3CA30612C75E}" type="slidenum">
              <a:rPr lang="en-GB" smtClean="0"/>
              <a:t>‹#›</a:t>
            </a:fld>
            <a:endParaRPr lang="en-GB"/>
          </a:p>
        </p:txBody>
      </p:sp>
    </p:spTree>
    <p:extLst>
      <p:ext uri="{BB962C8B-B14F-4D97-AF65-F5344CB8AC3E}">
        <p14:creationId xmlns:p14="http://schemas.microsoft.com/office/powerpoint/2010/main" val="1558742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7064770-385D-4DBA-B982-FF4C7634F2DF}" type="datetimeFigureOut">
              <a:rPr lang="en-US" smtClean="0"/>
              <a:pPr/>
              <a:t>6/27/2019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6A0EEA-EC32-4CD2-99AF-5179B964E7A6}" type="slidenum">
              <a:rPr lang="en-GB" smtClean="0"/>
              <a:pPr/>
              <a:t>‹#›</a:t>
            </a:fld>
            <a:endParaRPr lang="en-GB" dirty="0"/>
          </a:p>
        </p:txBody>
      </p:sp>
    </p:spTree>
    <p:extLst>
      <p:ext uri="{BB962C8B-B14F-4D97-AF65-F5344CB8AC3E}">
        <p14:creationId xmlns:p14="http://schemas.microsoft.com/office/powerpoint/2010/main" val="202699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a:t>
            </a:fld>
            <a:endParaRPr lang="en-GB" dirty="0"/>
          </a:p>
        </p:txBody>
      </p:sp>
    </p:spTree>
    <p:extLst>
      <p:ext uri="{BB962C8B-B14F-4D97-AF65-F5344CB8AC3E}">
        <p14:creationId xmlns:p14="http://schemas.microsoft.com/office/powerpoint/2010/main" val="337860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10</a:t>
            </a:fld>
            <a:endParaRPr lang="en-GB" dirty="0"/>
          </a:p>
        </p:txBody>
      </p:sp>
    </p:spTree>
    <p:extLst>
      <p:ext uri="{BB962C8B-B14F-4D97-AF65-F5344CB8AC3E}">
        <p14:creationId xmlns:p14="http://schemas.microsoft.com/office/powerpoint/2010/main" val="707775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11</a:t>
            </a:fld>
            <a:endParaRPr lang="en-GB" dirty="0"/>
          </a:p>
        </p:txBody>
      </p:sp>
    </p:spTree>
    <p:extLst>
      <p:ext uri="{BB962C8B-B14F-4D97-AF65-F5344CB8AC3E}">
        <p14:creationId xmlns:p14="http://schemas.microsoft.com/office/powerpoint/2010/main" val="1354741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12</a:t>
            </a:fld>
            <a:endParaRPr lang="en-GB" dirty="0"/>
          </a:p>
        </p:txBody>
      </p:sp>
    </p:spTree>
    <p:extLst>
      <p:ext uri="{BB962C8B-B14F-4D97-AF65-F5344CB8AC3E}">
        <p14:creationId xmlns:p14="http://schemas.microsoft.com/office/powerpoint/2010/main" val="1483808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13</a:t>
            </a:fld>
            <a:endParaRPr lang="en-GB" dirty="0"/>
          </a:p>
        </p:txBody>
      </p:sp>
    </p:spTree>
    <p:extLst>
      <p:ext uri="{BB962C8B-B14F-4D97-AF65-F5344CB8AC3E}">
        <p14:creationId xmlns:p14="http://schemas.microsoft.com/office/powerpoint/2010/main" val="1190332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14</a:t>
            </a:fld>
            <a:endParaRPr lang="en-GB" dirty="0"/>
          </a:p>
        </p:txBody>
      </p:sp>
    </p:spTree>
    <p:extLst>
      <p:ext uri="{BB962C8B-B14F-4D97-AF65-F5344CB8AC3E}">
        <p14:creationId xmlns:p14="http://schemas.microsoft.com/office/powerpoint/2010/main" val="2840253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15</a:t>
            </a:fld>
            <a:endParaRPr lang="en-GB" dirty="0"/>
          </a:p>
        </p:txBody>
      </p:sp>
    </p:spTree>
    <p:extLst>
      <p:ext uri="{BB962C8B-B14F-4D97-AF65-F5344CB8AC3E}">
        <p14:creationId xmlns:p14="http://schemas.microsoft.com/office/powerpoint/2010/main" val="628586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16</a:t>
            </a:fld>
            <a:endParaRPr lang="en-GB" dirty="0"/>
          </a:p>
        </p:txBody>
      </p:sp>
    </p:spTree>
    <p:extLst>
      <p:ext uri="{BB962C8B-B14F-4D97-AF65-F5344CB8AC3E}">
        <p14:creationId xmlns:p14="http://schemas.microsoft.com/office/powerpoint/2010/main" val="901359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17</a:t>
            </a:fld>
            <a:endParaRPr lang="en-GB" dirty="0"/>
          </a:p>
        </p:txBody>
      </p:sp>
    </p:spTree>
    <p:extLst>
      <p:ext uri="{BB962C8B-B14F-4D97-AF65-F5344CB8AC3E}">
        <p14:creationId xmlns:p14="http://schemas.microsoft.com/office/powerpoint/2010/main" val="4187160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2</a:t>
            </a:fld>
            <a:endParaRPr lang="en-GB" dirty="0"/>
          </a:p>
        </p:txBody>
      </p:sp>
    </p:spTree>
    <p:extLst>
      <p:ext uri="{BB962C8B-B14F-4D97-AF65-F5344CB8AC3E}">
        <p14:creationId xmlns:p14="http://schemas.microsoft.com/office/powerpoint/2010/main" val="407045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3</a:t>
            </a:fld>
            <a:endParaRPr lang="en-GB" dirty="0"/>
          </a:p>
        </p:txBody>
      </p:sp>
    </p:spTree>
    <p:extLst>
      <p:ext uri="{BB962C8B-B14F-4D97-AF65-F5344CB8AC3E}">
        <p14:creationId xmlns:p14="http://schemas.microsoft.com/office/powerpoint/2010/main" val="15779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4</a:t>
            </a:fld>
            <a:endParaRPr lang="en-GB" dirty="0"/>
          </a:p>
        </p:txBody>
      </p:sp>
    </p:spTree>
    <p:extLst>
      <p:ext uri="{BB962C8B-B14F-4D97-AF65-F5344CB8AC3E}">
        <p14:creationId xmlns:p14="http://schemas.microsoft.com/office/powerpoint/2010/main" val="38709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5</a:t>
            </a:fld>
            <a:endParaRPr lang="en-GB" dirty="0"/>
          </a:p>
        </p:txBody>
      </p:sp>
    </p:spTree>
    <p:extLst>
      <p:ext uri="{BB962C8B-B14F-4D97-AF65-F5344CB8AC3E}">
        <p14:creationId xmlns:p14="http://schemas.microsoft.com/office/powerpoint/2010/main" val="958394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6</a:t>
            </a:fld>
            <a:endParaRPr lang="en-GB" dirty="0"/>
          </a:p>
        </p:txBody>
      </p:sp>
    </p:spTree>
    <p:extLst>
      <p:ext uri="{BB962C8B-B14F-4D97-AF65-F5344CB8AC3E}">
        <p14:creationId xmlns:p14="http://schemas.microsoft.com/office/powerpoint/2010/main" val="2040438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7</a:t>
            </a:fld>
            <a:endParaRPr lang="en-GB" dirty="0"/>
          </a:p>
        </p:txBody>
      </p:sp>
    </p:spTree>
    <p:extLst>
      <p:ext uri="{BB962C8B-B14F-4D97-AF65-F5344CB8AC3E}">
        <p14:creationId xmlns:p14="http://schemas.microsoft.com/office/powerpoint/2010/main" val="3082170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8</a:t>
            </a:fld>
            <a:endParaRPr lang="en-GB" dirty="0"/>
          </a:p>
        </p:txBody>
      </p:sp>
    </p:spTree>
    <p:extLst>
      <p:ext uri="{BB962C8B-B14F-4D97-AF65-F5344CB8AC3E}">
        <p14:creationId xmlns:p14="http://schemas.microsoft.com/office/powerpoint/2010/main" val="59462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23556" name="Slide Number Placeholder 3"/>
          <p:cNvSpPr>
            <a:spLocks noGrp="1"/>
          </p:cNvSpPr>
          <p:nvPr>
            <p:ph type="sldNum" sz="quarter" idx="5"/>
          </p:nvPr>
        </p:nvSpPr>
        <p:spPr bwMode="auto">
          <a:noFill/>
          <a:ln>
            <a:miter lim="800000"/>
            <a:headEnd/>
            <a:tailEnd/>
          </a:ln>
        </p:spPr>
        <p:txBody>
          <a:bodyPr/>
          <a:lstStyle/>
          <a:p>
            <a:fld id="{0585DC42-2834-4124-9B70-F7F3892E0F71}" type="slidenum">
              <a:rPr lang="en-GB" smtClean="0"/>
              <a:pPr/>
              <a:t>9</a:t>
            </a:fld>
            <a:endParaRPr lang="en-GB" dirty="0"/>
          </a:p>
        </p:txBody>
      </p:sp>
    </p:spTree>
    <p:extLst>
      <p:ext uri="{BB962C8B-B14F-4D97-AF65-F5344CB8AC3E}">
        <p14:creationId xmlns:p14="http://schemas.microsoft.com/office/powerpoint/2010/main" val="361554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stepintothenhs.nhs.uk/real-life-stor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 y="0"/>
            <a:ext cx="9142334" cy="6858000"/>
          </a:xfrm>
          <a:prstGeom prst="rect">
            <a:avLst/>
          </a:prstGeom>
        </p:spPr>
      </p:pic>
      <p:sp>
        <p:nvSpPr>
          <p:cNvPr id="4" name="TextBox 3"/>
          <p:cNvSpPr txBox="1"/>
          <p:nvPr/>
        </p:nvSpPr>
        <p:spPr>
          <a:xfrm>
            <a:off x="2571736" y="1700808"/>
            <a:ext cx="5857916" cy="3970318"/>
          </a:xfrm>
          <a:prstGeom prst="rect">
            <a:avLst/>
          </a:prstGeom>
          <a:noFill/>
        </p:spPr>
        <p:txBody>
          <a:bodyPr wrap="square" rtlCol="0">
            <a:spAutoFit/>
          </a:bodyPr>
          <a:lstStyle/>
          <a:p>
            <a:pPr algn="ctr">
              <a:spcBef>
                <a:spcPct val="50000"/>
              </a:spcBef>
            </a:pPr>
            <a:r>
              <a:rPr lang="en-GB" sz="3600" dirty="0">
                <a:latin typeface="Arial" pitchFamily="34" charset="0"/>
                <a:cs typeface="Arial" pitchFamily="34" charset="0"/>
              </a:rPr>
              <a:t>There are over 350 different careers available in the NHS!</a:t>
            </a:r>
          </a:p>
          <a:p>
            <a:pPr algn="ctr">
              <a:spcBef>
                <a:spcPct val="50000"/>
              </a:spcBef>
            </a:pPr>
            <a:r>
              <a:rPr lang="en-GB" sz="3600" dirty="0">
                <a:latin typeface="Arial" pitchFamily="34" charset="0"/>
                <a:cs typeface="Arial" pitchFamily="34" charset="0"/>
              </a:rPr>
              <a:t>Here are just some of the NHS team to tell you about their jobs. </a:t>
            </a: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pic>
        <p:nvPicPr>
          <p:cNvPr id="3" name="Picture 9" descr="DSC_2429"/>
          <p:cNvPicPr>
            <a:picLocks noChangeAspect="1" noChangeArrowheads="1"/>
          </p:cNvPicPr>
          <p:nvPr/>
        </p:nvPicPr>
        <p:blipFill>
          <a:blip r:embed="rId4" cstate="print"/>
          <a:srcRect r="5705"/>
          <a:stretch>
            <a:fillRect/>
          </a:stretch>
        </p:blipFill>
        <p:spPr bwMode="auto">
          <a:xfrm>
            <a:off x="5802361" y="1346696"/>
            <a:ext cx="3162127" cy="5106640"/>
          </a:xfrm>
          <a:prstGeom prst="rect">
            <a:avLst/>
          </a:prstGeom>
          <a:noFill/>
          <a:ln w="9525">
            <a:noFill/>
            <a:miter lim="800000"/>
            <a:headEnd/>
            <a:tailEnd/>
          </a:ln>
        </p:spPr>
      </p:pic>
      <p:sp>
        <p:nvSpPr>
          <p:cNvPr id="4" name="TextBox 3"/>
          <p:cNvSpPr txBox="1"/>
          <p:nvPr/>
        </p:nvSpPr>
        <p:spPr>
          <a:xfrm>
            <a:off x="214282" y="1142984"/>
            <a:ext cx="5357850" cy="5478423"/>
          </a:xfrm>
          <a:prstGeom prst="rect">
            <a:avLst/>
          </a:prstGeom>
          <a:noFill/>
        </p:spPr>
        <p:txBody>
          <a:bodyPr wrap="square" rtlCol="0">
            <a:spAutoFit/>
          </a:bodyPr>
          <a:lstStyle/>
          <a:p>
            <a:r>
              <a:rPr lang="en-GB" b="1" dirty="0">
                <a:latin typeface="Arial" pitchFamily="34" charset="0"/>
                <a:cs typeface="Arial" pitchFamily="34" charset="0"/>
              </a:rPr>
              <a:t>The human resources professional</a:t>
            </a:r>
            <a:endParaRPr lang="en-GB" dirty="0">
              <a:latin typeface="Arial" pitchFamily="34" charset="0"/>
              <a:cs typeface="Arial" pitchFamily="34" charset="0"/>
            </a:endParaRPr>
          </a:p>
          <a:p>
            <a:endParaRPr lang="en-GB" sz="1050" dirty="0">
              <a:latin typeface="Arial" pitchFamily="34" charset="0"/>
              <a:cs typeface="Arial" pitchFamily="34" charset="0"/>
            </a:endParaRPr>
          </a:p>
          <a:p>
            <a:r>
              <a:rPr lang="en-GB" sz="1400" b="1" dirty="0">
                <a:latin typeface="Arial" pitchFamily="34" charset="0"/>
                <a:cs typeface="Arial" pitchFamily="34" charset="0"/>
              </a:rPr>
              <a:t>Name: </a:t>
            </a:r>
            <a:r>
              <a:rPr lang="en-GB" sz="1400" dirty="0">
                <a:latin typeface="Arial" pitchFamily="34" charset="0"/>
                <a:cs typeface="Arial" pitchFamily="34" charset="0"/>
              </a:rPr>
              <a:t>		Louise Brandon</a:t>
            </a:r>
          </a:p>
          <a:p>
            <a:endParaRPr lang="en-GB" sz="1050" dirty="0">
              <a:latin typeface="Arial" pitchFamily="34" charset="0"/>
              <a:cs typeface="Arial" pitchFamily="34" charset="0"/>
            </a:endParaRPr>
          </a:p>
          <a:p>
            <a:r>
              <a:rPr lang="en-GB" sz="1400" b="1" dirty="0">
                <a:latin typeface="Arial" pitchFamily="34" charset="0"/>
                <a:cs typeface="Arial" pitchFamily="34" charset="0"/>
              </a:rPr>
              <a:t>Role: </a:t>
            </a:r>
            <a:r>
              <a:rPr lang="en-GB" sz="1400" dirty="0">
                <a:latin typeface="Arial" pitchFamily="34" charset="0"/>
                <a:cs typeface="Arial" pitchFamily="34" charset="0"/>
              </a:rPr>
              <a:t>		Assistant personnel officer</a:t>
            </a:r>
          </a:p>
          <a:p>
            <a:endParaRPr lang="en-GB" sz="1000" dirty="0">
              <a:latin typeface="Arial" pitchFamily="34" charset="0"/>
              <a:cs typeface="Arial" pitchFamily="34" charset="0"/>
            </a:endParaRPr>
          </a:p>
          <a:p>
            <a:r>
              <a:rPr lang="en-GB" sz="1400" b="1" dirty="0">
                <a:latin typeface="Arial" pitchFamily="34" charset="0"/>
                <a:cs typeface="Arial" pitchFamily="34" charset="0"/>
              </a:rPr>
              <a:t>Responsibilities: </a:t>
            </a:r>
            <a:r>
              <a:rPr lang="en-GB" sz="1400" dirty="0">
                <a:latin typeface="Arial" pitchFamily="34" charset="0"/>
                <a:cs typeface="Arial" pitchFamily="34" charset="0"/>
              </a:rPr>
              <a:t>	Staff management including recruitment 		and employee welfare; pay issues, 		training and development, health and 		safety, plus advising hospital managers.</a:t>
            </a:r>
          </a:p>
          <a:p>
            <a:endParaRPr lang="en-GB" sz="700" b="1" dirty="0">
              <a:latin typeface="Arial" pitchFamily="34" charset="0"/>
              <a:cs typeface="Arial" pitchFamily="34" charset="0"/>
            </a:endParaRPr>
          </a:p>
          <a:p>
            <a:r>
              <a:rPr lang="en-GB" sz="1400" b="1" dirty="0">
                <a:latin typeface="Arial" pitchFamily="34" charset="0"/>
                <a:cs typeface="Arial" pitchFamily="34" charset="0"/>
              </a:rPr>
              <a:t>Personality: </a:t>
            </a:r>
            <a:r>
              <a:rPr lang="en-GB" sz="1400" dirty="0">
                <a:latin typeface="Arial" pitchFamily="34" charset="0"/>
                <a:cs typeface="Arial" pitchFamily="34" charset="0"/>
              </a:rPr>
              <a:t>	Enjoy working with other people, 			organised and able to do many tasks at 		once, staying calm under pressure.</a:t>
            </a:r>
          </a:p>
          <a:p>
            <a:endParaRPr lang="en-GB" sz="700" b="1" dirty="0">
              <a:latin typeface="Arial" pitchFamily="34" charset="0"/>
              <a:cs typeface="Arial" pitchFamily="34" charset="0"/>
            </a:endParaRPr>
          </a:p>
          <a:p>
            <a:r>
              <a:rPr lang="en-GB" sz="1400" b="1" dirty="0">
                <a:latin typeface="Arial" pitchFamily="34" charset="0"/>
                <a:cs typeface="Arial" pitchFamily="34" charset="0"/>
              </a:rPr>
              <a:t>Advice: </a:t>
            </a:r>
            <a:r>
              <a:rPr lang="en-GB" sz="1400" dirty="0">
                <a:latin typeface="Arial" pitchFamily="34" charset="0"/>
                <a:cs typeface="Arial" pitchFamily="34" charset="0"/>
              </a:rPr>
              <a:t>		If you’re looking for a career with lots of 		opportunities to progress up the ladder, 		this job is excellent.</a:t>
            </a:r>
            <a:endParaRPr lang="en-GB" sz="1400" i="1" dirty="0">
              <a:latin typeface="Arial" pitchFamily="34" charset="0"/>
              <a:cs typeface="Arial" pitchFamily="34" charset="0"/>
            </a:endParaRPr>
          </a:p>
          <a:p>
            <a:endParaRPr lang="en-GB" sz="700" b="1" dirty="0">
              <a:latin typeface="Arial" pitchFamily="34" charset="0"/>
              <a:cs typeface="Arial" pitchFamily="34" charset="0"/>
            </a:endParaRPr>
          </a:p>
          <a:p>
            <a:r>
              <a:rPr lang="en-GB" sz="1400" b="1" dirty="0">
                <a:latin typeface="Arial" pitchFamily="34" charset="0"/>
                <a:cs typeface="Arial" pitchFamily="34" charset="0"/>
              </a:rPr>
              <a:t>Entry requirements:</a:t>
            </a:r>
            <a:r>
              <a:rPr lang="en-GB" sz="1400" dirty="0">
                <a:latin typeface="Arial" pitchFamily="34" charset="0"/>
                <a:cs typeface="Arial" pitchFamily="34" charset="0"/>
              </a:rPr>
              <a:t>	There are no minimum entry 			requirements, but you'll need to 			demonstrate a good basic education.</a:t>
            </a:r>
          </a:p>
          <a:p>
            <a:r>
              <a:rPr lang="en-GB" sz="1400" dirty="0">
                <a:latin typeface="Arial" pitchFamily="34" charset="0"/>
                <a:cs typeface="Arial" pitchFamily="34" charset="0"/>
              </a:rPr>
              <a:t>		You can either enter at an administrative 		level and work your way up or you can 		complete A levels (or equivalent) and then 		study for a degree - perhaps in human 		resource management.</a:t>
            </a:r>
          </a:p>
        </p:txBody>
      </p:sp>
    </p:spTree>
    <p:extLst>
      <p:ext uri="{BB962C8B-B14F-4D97-AF65-F5344CB8AC3E}">
        <p14:creationId xmlns:p14="http://schemas.microsoft.com/office/powerpoint/2010/main" val="108944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sp>
        <p:nvSpPr>
          <p:cNvPr id="4" name="TextBox 3"/>
          <p:cNvSpPr txBox="1"/>
          <p:nvPr/>
        </p:nvSpPr>
        <p:spPr>
          <a:xfrm>
            <a:off x="179512" y="879676"/>
            <a:ext cx="5357850" cy="6001641"/>
          </a:xfrm>
          <a:prstGeom prst="rect">
            <a:avLst/>
          </a:prstGeom>
          <a:noFill/>
        </p:spPr>
        <p:txBody>
          <a:bodyPr wrap="square" rtlCol="0">
            <a:spAutoFit/>
          </a:bodyPr>
          <a:lstStyle/>
          <a:p>
            <a:r>
              <a:rPr lang="en-GB" b="1" dirty="0">
                <a:latin typeface="Arial" pitchFamily="34" charset="0"/>
                <a:cs typeface="Arial" pitchFamily="34" charset="0"/>
              </a:rPr>
              <a:t>The clinical scientist</a:t>
            </a:r>
            <a:endParaRPr lang="en-GB" dirty="0">
              <a:latin typeface="Arial" pitchFamily="34" charset="0"/>
              <a:cs typeface="Arial" pitchFamily="34" charset="0"/>
            </a:endParaRPr>
          </a:p>
          <a:p>
            <a:endParaRPr lang="en-GB" sz="1400" dirty="0">
              <a:latin typeface="Arial" pitchFamily="34" charset="0"/>
              <a:cs typeface="Arial" pitchFamily="34" charset="0"/>
            </a:endParaRPr>
          </a:p>
          <a:p>
            <a:r>
              <a:rPr lang="en-GB" sz="1400" b="1" dirty="0">
                <a:latin typeface="Arial" pitchFamily="34" charset="0"/>
                <a:cs typeface="Arial" pitchFamily="34" charset="0"/>
              </a:rPr>
              <a:t>Name: </a:t>
            </a:r>
            <a:r>
              <a:rPr lang="en-GB" sz="1400" dirty="0">
                <a:latin typeface="Arial" pitchFamily="34" charset="0"/>
                <a:cs typeface="Arial" pitchFamily="34" charset="0"/>
              </a:rPr>
              <a:t>		Ronnie Wright</a:t>
            </a:r>
          </a:p>
          <a:p>
            <a:endParaRPr lang="en-GB" sz="1400" dirty="0">
              <a:latin typeface="Arial" pitchFamily="34" charset="0"/>
              <a:cs typeface="Arial" pitchFamily="34" charset="0"/>
            </a:endParaRPr>
          </a:p>
          <a:p>
            <a:r>
              <a:rPr lang="en-GB" sz="1400" b="1" dirty="0">
                <a:latin typeface="Arial" pitchFamily="34" charset="0"/>
                <a:cs typeface="Arial" pitchFamily="34" charset="0"/>
              </a:rPr>
              <a:t>Role: </a:t>
            </a:r>
            <a:r>
              <a:rPr lang="en-GB" sz="1400" dirty="0">
                <a:latin typeface="Arial" pitchFamily="34" charset="0"/>
                <a:cs typeface="Arial" pitchFamily="34" charset="0"/>
              </a:rPr>
              <a:t>		Clinical scientist</a:t>
            </a:r>
          </a:p>
          <a:p>
            <a:endParaRPr lang="en-GB" sz="1400" dirty="0">
              <a:latin typeface="Arial" pitchFamily="34" charset="0"/>
              <a:cs typeface="Arial" pitchFamily="34" charset="0"/>
            </a:endParaRPr>
          </a:p>
          <a:p>
            <a:r>
              <a:rPr lang="en-GB" sz="1400" b="1" dirty="0">
                <a:latin typeface="Arial" pitchFamily="34" charset="0"/>
                <a:cs typeface="Arial" pitchFamily="34" charset="0"/>
              </a:rPr>
              <a:t>Responsibilities: </a:t>
            </a:r>
            <a:r>
              <a:rPr lang="en-GB" sz="1400" dirty="0">
                <a:latin typeface="Arial" pitchFamily="34" charset="0"/>
                <a:cs typeface="Arial" pitchFamily="34" charset="0"/>
              </a:rPr>
              <a:t>	Taking samples of genetic materials and 		analysing it for diseases or abnormalities 		in the lab.</a:t>
            </a:r>
          </a:p>
          <a:p>
            <a:endParaRPr lang="en-GB" sz="1000" b="1" dirty="0">
              <a:latin typeface="Arial" pitchFamily="34" charset="0"/>
              <a:cs typeface="Arial" pitchFamily="34" charset="0"/>
            </a:endParaRPr>
          </a:p>
          <a:p>
            <a:r>
              <a:rPr lang="en-GB" sz="1400" b="1" dirty="0">
                <a:latin typeface="Arial" pitchFamily="34" charset="0"/>
                <a:cs typeface="Arial" pitchFamily="34" charset="0"/>
              </a:rPr>
              <a:t>Personality: </a:t>
            </a:r>
            <a:r>
              <a:rPr lang="en-GB" sz="1400" dirty="0">
                <a:latin typeface="Arial" pitchFamily="34" charset="0"/>
                <a:cs typeface="Arial" pitchFamily="34" charset="0"/>
              </a:rPr>
              <a:t>	Able to concentrate for long periods of 		time,  pay attention to detail and have 		good problem-solving skills.</a:t>
            </a:r>
          </a:p>
          <a:p>
            <a:endParaRPr lang="en-GB" sz="1000" b="1" dirty="0">
              <a:latin typeface="Arial" pitchFamily="34" charset="0"/>
              <a:cs typeface="Arial" pitchFamily="34" charset="0"/>
            </a:endParaRPr>
          </a:p>
          <a:p>
            <a:r>
              <a:rPr lang="en-GB" sz="1400" b="1" dirty="0">
                <a:latin typeface="Arial" pitchFamily="34" charset="0"/>
                <a:cs typeface="Arial" pitchFamily="34" charset="0"/>
              </a:rPr>
              <a:t>Advice: </a:t>
            </a:r>
            <a:r>
              <a:rPr lang="en-GB" sz="1400" dirty="0">
                <a:latin typeface="Arial" pitchFamily="34" charset="0"/>
                <a:cs typeface="Arial" pitchFamily="34" charset="0"/>
              </a:rPr>
              <a:t>		If you’re interested in science, medicine 		and computing, and love using the latest 		technology, you couldn’t find a better job. 		Some of the mutations I find are quite 		unique - they have never been seen by 		anyone else in the world before.</a:t>
            </a:r>
            <a:endParaRPr lang="en-GB" sz="1400" i="1" dirty="0">
              <a:latin typeface="Arial" pitchFamily="34" charset="0"/>
              <a:cs typeface="Arial" pitchFamily="34" charset="0"/>
            </a:endParaRPr>
          </a:p>
          <a:p>
            <a:endParaRPr lang="en-GB" sz="1000" b="1" dirty="0">
              <a:latin typeface="Arial" pitchFamily="34" charset="0"/>
              <a:cs typeface="Arial" pitchFamily="34" charset="0"/>
            </a:endParaRPr>
          </a:p>
          <a:p>
            <a:r>
              <a:rPr lang="en-GB" sz="1400" b="1" dirty="0">
                <a:latin typeface="Arial" pitchFamily="34" charset="0"/>
                <a:cs typeface="Arial" pitchFamily="34" charset="0"/>
              </a:rPr>
              <a:t>Entry requirements:</a:t>
            </a:r>
            <a:r>
              <a:rPr lang="en-GB" sz="1400" dirty="0">
                <a:latin typeface="Arial" pitchFamily="34" charset="0"/>
                <a:cs typeface="Arial" pitchFamily="34" charset="0"/>
              </a:rPr>
              <a:t>	Five GCSEs at grade 9-4 (A*-C) or 		equivalent  (including maths, English and 		two science subjects).	</a:t>
            </a:r>
          </a:p>
          <a:p>
            <a:r>
              <a:rPr lang="en-GB" sz="1400" dirty="0">
                <a:latin typeface="Arial" pitchFamily="34" charset="0"/>
                <a:cs typeface="Arial" pitchFamily="34" charset="0"/>
              </a:rPr>
              <a:t>		At least two A levels or equivalent. A 		biomedical science degree followed by the 		three year NHS Scientist Training 			Programme.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3124" y="1556792"/>
            <a:ext cx="3392992" cy="5089488"/>
          </a:xfrm>
          <a:prstGeom prst="rect">
            <a:avLst/>
          </a:prstGeom>
        </p:spPr>
      </p:pic>
    </p:spTree>
    <p:extLst>
      <p:ext uri="{BB962C8B-B14F-4D97-AF65-F5344CB8AC3E}">
        <p14:creationId xmlns:p14="http://schemas.microsoft.com/office/powerpoint/2010/main" val="1089446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2334" cy="6885384"/>
          </a:xfrm>
          <a:prstGeom prst="rect">
            <a:avLst/>
          </a:prstGeom>
        </p:spPr>
      </p:pic>
      <p:pic>
        <p:nvPicPr>
          <p:cNvPr id="3" name="Picture 7" descr="casestudy-anna-kerry02"/>
          <p:cNvPicPr>
            <a:picLocks noChangeAspect="1" noChangeArrowheads="1"/>
          </p:cNvPicPr>
          <p:nvPr/>
        </p:nvPicPr>
        <p:blipFill rotWithShape="1">
          <a:blip r:embed="rId4" cstate="print"/>
          <a:srcRect l="40406" t="21465" r="27249"/>
          <a:stretch/>
        </p:blipFill>
        <p:spPr bwMode="auto">
          <a:xfrm>
            <a:off x="6116518" y="1292944"/>
            <a:ext cx="2879845" cy="5232400"/>
          </a:xfrm>
          <a:prstGeom prst="rect">
            <a:avLst/>
          </a:prstGeom>
          <a:noFill/>
          <a:ln w="9525">
            <a:noFill/>
            <a:miter lim="800000"/>
            <a:headEnd/>
            <a:tailEnd/>
          </a:ln>
        </p:spPr>
      </p:pic>
      <p:sp>
        <p:nvSpPr>
          <p:cNvPr id="4" name="TextBox 3"/>
          <p:cNvSpPr txBox="1"/>
          <p:nvPr/>
        </p:nvSpPr>
        <p:spPr>
          <a:xfrm>
            <a:off x="179512" y="1124744"/>
            <a:ext cx="5869886" cy="6186307"/>
          </a:xfrm>
          <a:prstGeom prst="rect">
            <a:avLst/>
          </a:prstGeom>
          <a:noFill/>
        </p:spPr>
        <p:txBody>
          <a:bodyPr wrap="square" rtlCol="0">
            <a:spAutoFit/>
          </a:bodyPr>
          <a:lstStyle/>
          <a:p>
            <a:r>
              <a:rPr lang="en-GB" b="1" dirty="0">
                <a:latin typeface="Arial" pitchFamily="34" charset="0"/>
                <a:cs typeface="Arial" pitchFamily="34" charset="0"/>
              </a:rPr>
              <a:t>The intensive care nurse</a:t>
            </a:r>
          </a:p>
          <a:p>
            <a:endParaRPr lang="en-GB" sz="1400" b="1" dirty="0">
              <a:latin typeface="Arial" pitchFamily="34" charset="0"/>
              <a:cs typeface="Arial" pitchFamily="34" charset="0"/>
            </a:endParaRPr>
          </a:p>
          <a:p>
            <a:r>
              <a:rPr lang="en-GB" sz="1400" b="1" dirty="0">
                <a:latin typeface="Arial" pitchFamily="34" charset="0"/>
                <a:cs typeface="Arial" pitchFamily="34" charset="0"/>
              </a:rPr>
              <a:t>Name: </a:t>
            </a:r>
            <a:r>
              <a:rPr lang="en-GB" sz="1400" dirty="0">
                <a:latin typeface="Arial" pitchFamily="34" charset="0"/>
                <a:cs typeface="Arial" pitchFamily="34" charset="0"/>
              </a:rPr>
              <a:t>		Anna Kerry</a:t>
            </a:r>
          </a:p>
          <a:p>
            <a:endParaRPr lang="en-GB" sz="1400" dirty="0">
              <a:latin typeface="Arial" pitchFamily="34" charset="0"/>
              <a:cs typeface="Arial" pitchFamily="34" charset="0"/>
            </a:endParaRPr>
          </a:p>
          <a:p>
            <a:r>
              <a:rPr lang="en-GB" sz="1400" b="1" dirty="0">
                <a:latin typeface="Arial" pitchFamily="34" charset="0"/>
                <a:cs typeface="Arial" pitchFamily="34" charset="0"/>
              </a:rPr>
              <a:t>Role: </a:t>
            </a:r>
            <a:r>
              <a:rPr lang="en-GB" sz="1400" dirty="0">
                <a:latin typeface="Arial" pitchFamily="34" charset="0"/>
                <a:cs typeface="Arial" pitchFamily="34" charset="0"/>
              </a:rPr>
              <a:t>		Registered nurse in intensive care</a:t>
            </a:r>
          </a:p>
          <a:p>
            <a:endParaRPr lang="en-GB" sz="1400" dirty="0">
              <a:latin typeface="Arial" pitchFamily="34" charset="0"/>
              <a:cs typeface="Arial" pitchFamily="34" charset="0"/>
            </a:endParaRPr>
          </a:p>
          <a:p>
            <a:r>
              <a:rPr lang="en-GB" sz="1400" b="1" dirty="0">
                <a:latin typeface="Arial" pitchFamily="34" charset="0"/>
                <a:cs typeface="Arial" pitchFamily="34" charset="0"/>
              </a:rPr>
              <a:t>Responsibilities: </a:t>
            </a:r>
            <a:r>
              <a:rPr lang="en-GB" sz="1400" dirty="0">
                <a:latin typeface="Arial" pitchFamily="34" charset="0"/>
                <a:cs typeface="Arial" pitchFamily="34" charset="0"/>
              </a:rPr>
              <a:t>	Providing one-to-one patient care for			seriously ill people, monitoring and 		registering all the support equipment 		needed to keep patients alive.</a:t>
            </a:r>
          </a:p>
          <a:p>
            <a:endParaRPr lang="en-GB" sz="1400" dirty="0">
              <a:latin typeface="Arial" pitchFamily="34" charset="0"/>
              <a:cs typeface="Arial" pitchFamily="34" charset="0"/>
            </a:endParaRPr>
          </a:p>
          <a:p>
            <a:r>
              <a:rPr lang="en-GB" sz="1400" b="1" dirty="0">
                <a:latin typeface="Arial" pitchFamily="34" charset="0"/>
                <a:cs typeface="Arial" pitchFamily="34" charset="0"/>
              </a:rPr>
              <a:t>Personality: </a:t>
            </a:r>
            <a:r>
              <a:rPr lang="en-GB" sz="1400" dirty="0">
                <a:latin typeface="Arial" pitchFamily="34" charset="0"/>
                <a:cs typeface="Arial" pitchFamily="34" charset="0"/>
              </a:rPr>
              <a:t>	Well balanced, mature and practical. </a:t>
            </a:r>
          </a:p>
          <a:p>
            <a:r>
              <a:rPr lang="en-GB" sz="1400" dirty="0">
                <a:latin typeface="Arial" pitchFamily="34" charset="0"/>
                <a:cs typeface="Arial" pitchFamily="34" charset="0"/>
              </a:rPr>
              <a:t>		Able to work well under pressure.</a:t>
            </a:r>
          </a:p>
          <a:p>
            <a:endParaRPr lang="en-GB" sz="1400" dirty="0">
              <a:latin typeface="Arial" pitchFamily="34" charset="0"/>
              <a:cs typeface="Arial" pitchFamily="34" charset="0"/>
            </a:endParaRPr>
          </a:p>
          <a:p>
            <a:r>
              <a:rPr lang="en-GB" sz="1400" b="1" dirty="0">
                <a:latin typeface="Arial" pitchFamily="34" charset="0"/>
                <a:cs typeface="Arial" pitchFamily="34" charset="0"/>
              </a:rPr>
              <a:t>Advice: </a:t>
            </a:r>
            <a:r>
              <a:rPr lang="en-GB" sz="1400" dirty="0">
                <a:latin typeface="Arial" pitchFamily="34" charset="0"/>
                <a:cs typeface="Arial" pitchFamily="34" charset="0"/>
              </a:rPr>
              <a:t>		It can be emotionally draining, you 			have to keep pretty balanced. The job can move 		from the sad times when everything you do 			is just not enough to help, to the fantastic 		sense of achievement of saying goodbye to 			a patient well on their way to recovery.</a:t>
            </a:r>
          </a:p>
          <a:p>
            <a:endParaRPr lang="en-GB" sz="1400" i="1" dirty="0">
              <a:latin typeface="Arial" pitchFamily="34" charset="0"/>
              <a:cs typeface="Arial" pitchFamily="34" charset="0"/>
            </a:endParaRPr>
          </a:p>
          <a:p>
            <a:r>
              <a:rPr lang="en-GB" sz="1400" b="1" dirty="0">
                <a:latin typeface="Arial" pitchFamily="34" charset="0"/>
                <a:cs typeface="Arial" pitchFamily="34" charset="0"/>
              </a:rPr>
              <a:t>Entry requirements:</a:t>
            </a:r>
            <a:r>
              <a:rPr lang="en-GB" sz="1400" dirty="0">
                <a:latin typeface="Arial" pitchFamily="34" charset="0"/>
                <a:cs typeface="Arial" pitchFamily="34" charset="0"/>
              </a:rPr>
              <a:t>	</a:t>
            </a:r>
            <a:r>
              <a:rPr lang="en-GB" sz="1400" dirty="0">
                <a:latin typeface="Arial"/>
                <a:cs typeface="Arial"/>
              </a:rPr>
              <a:t>Five GCSEs at grade 9-4 (A*-C) or 			equivalent  	(including English and a science subject),		plus at least two A levels or equivalent. A 			degree in nursing.</a:t>
            </a:r>
          </a:p>
          <a:p>
            <a:r>
              <a:rPr lang="en-GB" sz="1400" dirty="0">
                <a:latin typeface="Arial" pitchFamily="34" charset="0"/>
                <a:cs typeface="Arial" pitchFamily="34" charset="0"/>
              </a:rPr>
              <a:t>		</a:t>
            </a:r>
            <a:endParaRPr lang="en-GB" sz="1400" b="1" dirty="0">
              <a:latin typeface="Arial" pitchFamily="34" charset="0"/>
              <a:cs typeface="Arial" pitchFamily="34" charset="0"/>
            </a:endParaRPr>
          </a:p>
          <a:p>
            <a:endParaRPr lang="en-GB" sz="1400" dirty="0">
              <a:latin typeface="Arial" pitchFamily="34" charset="0"/>
              <a:cs typeface="Arial" pitchFamily="34" charset="0"/>
            </a:endParaRPr>
          </a:p>
        </p:txBody>
      </p:sp>
    </p:spTree>
    <p:extLst>
      <p:ext uri="{BB962C8B-B14F-4D97-AF65-F5344CB8AC3E}">
        <p14:creationId xmlns:p14="http://schemas.microsoft.com/office/powerpoint/2010/main" val="108944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pic>
        <p:nvPicPr>
          <p:cNvPr id="3" name="Picture 9" descr="casestudy RicardoKhine7"/>
          <p:cNvPicPr>
            <a:picLocks noChangeAspect="1" noChangeArrowheads="1"/>
          </p:cNvPicPr>
          <p:nvPr/>
        </p:nvPicPr>
        <p:blipFill>
          <a:blip r:embed="rId4" cstate="print"/>
          <a:srcRect l="20189" r="38600"/>
          <a:stretch>
            <a:fillRect/>
          </a:stretch>
        </p:blipFill>
        <p:spPr bwMode="auto">
          <a:xfrm>
            <a:off x="5868144" y="1286446"/>
            <a:ext cx="3178166" cy="5310906"/>
          </a:xfrm>
          <a:prstGeom prst="rect">
            <a:avLst/>
          </a:prstGeom>
          <a:noFill/>
          <a:ln w="9525">
            <a:noFill/>
            <a:miter lim="800000"/>
            <a:headEnd/>
            <a:tailEnd/>
          </a:ln>
        </p:spPr>
      </p:pic>
      <p:sp>
        <p:nvSpPr>
          <p:cNvPr id="4" name="TextBox 3"/>
          <p:cNvSpPr txBox="1"/>
          <p:nvPr/>
        </p:nvSpPr>
        <p:spPr>
          <a:xfrm>
            <a:off x="285720" y="1142984"/>
            <a:ext cx="5572164" cy="6001641"/>
          </a:xfrm>
          <a:prstGeom prst="rect">
            <a:avLst/>
          </a:prstGeom>
          <a:noFill/>
        </p:spPr>
        <p:txBody>
          <a:bodyPr wrap="square" rtlCol="0">
            <a:spAutoFit/>
          </a:bodyPr>
          <a:lstStyle/>
          <a:p>
            <a:r>
              <a:rPr lang="en-GB" b="1" dirty="0">
                <a:latin typeface="Arial" pitchFamily="34" charset="0"/>
                <a:cs typeface="Arial" pitchFamily="34" charset="0"/>
              </a:rPr>
              <a:t>The radiographer</a:t>
            </a:r>
            <a:endParaRPr lang="en-GB" dirty="0">
              <a:latin typeface="Arial" pitchFamily="34" charset="0"/>
              <a:cs typeface="Arial" pitchFamily="34" charset="0"/>
            </a:endParaRPr>
          </a:p>
          <a:p>
            <a:endParaRPr lang="en-GB" sz="1400" dirty="0">
              <a:latin typeface="Arial" pitchFamily="34" charset="0"/>
              <a:cs typeface="Arial" pitchFamily="34" charset="0"/>
            </a:endParaRPr>
          </a:p>
          <a:p>
            <a:r>
              <a:rPr lang="en-GB" sz="1400" b="1" dirty="0">
                <a:latin typeface="Arial" pitchFamily="34" charset="0"/>
                <a:cs typeface="Arial" pitchFamily="34" charset="0"/>
              </a:rPr>
              <a:t>Name: </a:t>
            </a:r>
            <a:r>
              <a:rPr lang="en-GB" sz="1400" dirty="0">
                <a:latin typeface="Arial" pitchFamily="34" charset="0"/>
                <a:cs typeface="Arial" pitchFamily="34" charset="0"/>
              </a:rPr>
              <a:t>		Ricardo Khine</a:t>
            </a:r>
          </a:p>
          <a:p>
            <a:endParaRPr lang="en-GB" sz="1400" dirty="0">
              <a:latin typeface="Arial" pitchFamily="34" charset="0"/>
              <a:cs typeface="Arial" pitchFamily="34" charset="0"/>
            </a:endParaRPr>
          </a:p>
          <a:p>
            <a:r>
              <a:rPr lang="en-GB" sz="1400" b="1" dirty="0">
                <a:latin typeface="Arial" pitchFamily="34" charset="0"/>
                <a:cs typeface="Arial" pitchFamily="34" charset="0"/>
              </a:rPr>
              <a:t>Role: </a:t>
            </a:r>
            <a:r>
              <a:rPr lang="en-GB" sz="1400" dirty="0">
                <a:latin typeface="Arial" pitchFamily="34" charset="0"/>
                <a:cs typeface="Arial" pitchFamily="34" charset="0"/>
              </a:rPr>
              <a:t>		Lecturer/practitioner in therapeutic 		radiography</a:t>
            </a:r>
          </a:p>
          <a:p>
            <a:endParaRPr lang="en-GB" sz="1000" b="1" dirty="0">
              <a:latin typeface="Arial" pitchFamily="34" charset="0"/>
              <a:cs typeface="Arial" pitchFamily="34" charset="0"/>
            </a:endParaRPr>
          </a:p>
          <a:p>
            <a:r>
              <a:rPr lang="en-GB" sz="1400" b="1" dirty="0">
                <a:latin typeface="Arial" pitchFamily="34" charset="0"/>
                <a:cs typeface="Arial" pitchFamily="34" charset="0"/>
              </a:rPr>
              <a:t>Responsibilities: </a:t>
            </a:r>
            <a:r>
              <a:rPr lang="en-GB" sz="1400" dirty="0">
                <a:latin typeface="Arial" pitchFamily="34" charset="0"/>
                <a:cs typeface="Arial" pitchFamily="34" charset="0"/>
              </a:rPr>
              <a:t>	Planning and accurate delivery of the correct 		radiotherapy according to patient needs.  		This involves scans and x-rays for diagnosis 		and planning and operating highly 			specialised machines to treat the problem.</a:t>
            </a:r>
          </a:p>
          <a:p>
            <a:endParaRPr lang="en-GB" sz="1000" b="1" dirty="0">
              <a:latin typeface="Arial" pitchFamily="34" charset="0"/>
              <a:cs typeface="Arial" pitchFamily="34" charset="0"/>
            </a:endParaRPr>
          </a:p>
          <a:p>
            <a:r>
              <a:rPr lang="en-GB" sz="1400" b="1" dirty="0">
                <a:latin typeface="Arial" pitchFamily="34" charset="0"/>
                <a:cs typeface="Arial" pitchFamily="34" charset="0"/>
              </a:rPr>
              <a:t>Personality: </a:t>
            </a:r>
            <a:r>
              <a:rPr lang="en-GB" sz="1400" dirty="0">
                <a:latin typeface="Arial" pitchFamily="34" charset="0"/>
                <a:cs typeface="Arial" pitchFamily="34" charset="0"/>
              </a:rPr>
              <a:t>	Able to put people at ease and enjoy working 		in a team.</a:t>
            </a:r>
          </a:p>
          <a:p>
            <a:endParaRPr lang="en-GB" sz="1000" b="1" dirty="0">
              <a:latin typeface="Arial" pitchFamily="34" charset="0"/>
              <a:cs typeface="Arial" pitchFamily="34" charset="0"/>
            </a:endParaRPr>
          </a:p>
          <a:p>
            <a:r>
              <a:rPr lang="en-GB" sz="1400" b="1" dirty="0">
                <a:latin typeface="Arial" pitchFamily="34" charset="0"/>
                <a:cs typeface="Arial" pitchFamily="34" charset="0"/>
              </a:rPr>
              <a:t>Advice: 	</a:t>
            </a:r>
            <a:r>
              <a:rPr lang="en-GB" sz="1400" dirty="0">
                <a:latin typeface="Arial" pitchFamily="34" charset="0"/>
                <a:cs typeface="Arial" pitchFamily="34" charset="0"/>
              </a:rPr>
              <a:t>	This job enables you to explore an interest in 		digital imaging and technology within a 		medical environment. </a:t>
            </a:r>
            <a:endParaRPr lang="en-GB" sz="1400" i="1" dirty="0">
              <a:latin typeface="Arial" pitchFamily="34" charset="0"/>
              <a:cs typeface="Arial" pitchFamily="34" charset="0"/>
            </a:endParaRPr>
          </a:p>
          <a:p>
            <a:endParaRPr lang="en-GB" sz="1000" b="1" dirty="0">
              <a:latin typeface="Arial" pitchFamily="34" charset="0"/>
              <a:cs typeface="Arial" pitchFamily="34" charset="0"/>
            </a:endParaRPr>
          </a:p>
          <a:p>
            <a:r>
              <a:rPr lang="en-GB" sz="1400" b="1" dirty="0">
                <a:latin typeface="Arial" pitchFamily="34" charset="0"/>
                <a:cs typeface="Arial" pitchFamily="34" charset="0"/>
              </a:rPr>
              <a:t>Entry requirements:</a:t>
            </a:r>
            <a:r>
              <a:rPr lang="en-GB" sz="1400" dirty="0">
                <a:latin typeface="Arial" pitchFamily="34" charset="0"/>
                <a:cs typeface="Arial" pitchFamily="34" charset="0"/>
              </a:rPr>
              <a:t>	Five GCSEs at grade 9-4 (A*-C) or 		equivalent (including a good grade in science).</a:t>
            </a:r>
          </a:p>
          <a:p>
            <a:r>
              <a:rPr lang="en-GB" sz="1400" dirty="0">
                <a:latin typeface="Arial" pitchFamily="34" charset="0"/>
                <a:cs typeface="Arial" pitchFamily="34" charset="0"/>
              </a:rPr>
              <a:t>		At least two A levels (including a science 		subject).</a:t>
            </a:r>
          </a:p>
          <a:p>
            <a:r>
              <a:rPr lang="en-GB" sz="1400" dirty="0">
                <a:latin typeface="Arial" pitchFamily="34" charset="0"/>
                <a:cs typeface="Arial" pitchFamily="34" charset="0"/>
              </a:rPr>
              <a:t>		Approved three-year degree in therapeutic </a:t>
            </a:r>
          </a:p>
          <a:p>
            <a:r>
              <a:rPr lang="en-GB" sz="1400" dirty="0">
                <a:latin typeface="Arial" pitchFamily="34" charset="0"/>
                <a:cs typeface="Arial" pitchFamily="34" charset="0"/>
              </a:rPr>
              <a:t>		radiography at university.</a:t>
            </a:r>
          </a:p>
          <a:p>
            <a:endParaRPr lang="en-GB" dirty="0"/>
          </a:p>
        </p:txBody>
      </p:sp>
    </p:spTree>
    <p:extLst>
      <p:ext uri="{BB962C8B-B14F-4D97-AF65-F5344CB8AC3E}">
        <p14:creationId xmlns:p14="http://schemas.microsoft.com/office/powerpoint/2010/main" val="1089446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pic>
        <p:nvPicPr>
          <p:cNvPr id="3" name="Picture 8" descr="Wanda 3.jpg"/>
          <p:cNvPicPr>
            <a:picLocks noChangeAspect="1"/>
          </p:cNvPicPr>
          <p:nvPr/>
        </p:nvPicPr>
        <p:blipFill>
          <a:blip r:embed="rId4" cstate="print"/>
          <a:srcRect l="12024"/>
          <a:stretch>
            <a:fillRect/>
          </a:stretch>
        </p:blipFill>
        <p:spPr bwMode="auto">
          <a:xfrm>
            <a:off x="5786438" y="1358454"/>
            <a:ext cx="3195637" cy="5166890"/>
          </a:xfrm>
          <a:prstGeom prst="rect">
            <a:avLst/>
          </a:prstGeom>
          <a:noFill/>
          <a:ln w="9525">
            <a:noFill/>
            <a:miter lim="800000"/>
            <a:headEnd/>
            <a:tailEnd/>
          </a:ln>
        </p:spPr>
      </p:pic>
      <p:sp>
        <p:nvSpPr>
          <p:cNvPr id="4" name="TextBox 3"/>
          <p:cNvSpPr txBox="1"/>
          <p:nvPr/>
        </p:nvSpPr>
        <p:spPr>
          <a:xfrm>
            <a:off x="179512" y="1052736"/>
            <a:ext cx="5429288" cy="5963169"/>
          </a:xfrm>
          <a:prstGeom prst="rect">
            <a:avLst/>
          </a:prstGeom>
          <a:noFill/>
        </p:spPr>
        <p:txBody>
          <a:bodyPr wrap="square" rtlCol="0">
            <a:spAutoFit/>
          </a:bodyPr>
          <a:lstStyle/>
          <a:p>
            <a:r>
              <a:rPr lang="en-GB" b="1" dirty="0">
                <a:latin typeface="Arial" pitchFamily="34" charset="0"/>
                <a:cs typeface="Arial" pitchFamily="34" charset="0"/>
              </a:rPr>
              <a:t>The occupational therapist</a:t>
            </a:r>
            <a:endParaRPr lang="en-GB" dirty="0">
              <a:latin typeface="Arial" pitchFamily="34" charset="0"/>
              <a:cs typeface="Arial" pitchFamily="34" charset="0"/>
            </a:endParaRPr>
          </a:p>
          <a:p>
            <a:r>
              <a:rPr lang="en-GB" sz="1400" dirty="0">
                <a:latin typeface="Arial" pitchFamily="34" charset="0"/>
                <a:cs typeface="Arial" pitchFamily="34" charset="0"/>
              </a:rPr>
              <a:t> </a:t>
            </a:r>
          </a:p>
          <a:p>
            <a:r>
              <a:rPr lang="en-GB" sz="1400" b="1" dirty="0">
                <a:latin typeface="Arial" pitchFamily="34" charset="0"/>
                <a:cs typeface="Arial" pitchFamily="34" charset="0"/>
              </a:rPr>
              <a:t>Name: </a:t>
            </a:r>
            <a:r>
              <a:rPr lang="en-GB" sz="1400" dirty="0">
                <a:latin typeface="Arial" pitchFamily="34" charset="0"/>
                <a:cs typeface="Arial" pitchFamily="34" charset="0"/>
              </a:rPr>
              <a:t>		Rachel Maton</a:t>
            </a:r>
          </a:p>
          <a:p>
            <a:endParaRPr lang="en-GB" sz="1050" dirty="0">
              <a:latin typeface="Arial" pitchFamily="34" charset="0"/>
              <a:cs typeface="Arial" pitchFamily="34" charset="0"/>
            </a:endParaRPr>
          </a:p>
          <a:p>
            <a:r>
              <a:rPr lang="en-GB" sz="1400" b="1" dirty="0">
                <a:latin typeface="Arial" pitchFamily="34" charset="0"/>
                <a:cs typeface="Arial" pitchFamily="34" charset="0"/>
              </a:rPr>
              <a:t>Role: </a:t>
            </a:r>
            <a:r>
              <a:rPr lang="en-GB" sz="1400" dirty="0">
                <a:latin typeface="Arial" pitchFamily="34" charset="0"/>
                <a:cs typeface="Arial" pitchFamily="34" charset="0"/>
              </a:rPr>
              <a:t>		Occupational therapist in a children’s 		hospital</a:t>
            </a:r>
          </a:p>
          <a:p>
            <a:endParaRPr lang="en-GB" sz="1000" b="1" dirty="0">
              <a:latin typeface="Arial" pitchFamily="34" charset="0"/>
              <a:cs typeface="Arial" pitchFamily="34" charset="0"/>
            </a:endParaRPr>
          </a:p>
          <a:p>
            <a:r>
              <a:rPr lang="en-GB" sz="1400" b="1" dirty="0">
                <a:latin typeface="Arial" pitchFamily="34" charset="0"/>
                <a:cs typeface="Arial" pitchFamily="34" charset="0"/>
              </a:rPr>
              <a:t>Responsibilities: </a:t>
            </a:r>
            <a:r>
              <a:rPr lang="en-GB" sz="1400" dirty="0">
                <a:latin typeface="Arial" pitchFamily="34" charset="0"/>
                <a:cs typeface="Arial" pitchFamily="34" charset="0"/>
              </a:rPr>
              <a:t>	Helping people who’ve been sick or injured 		to do everyday occupational activities. For 		children, this includes having a bath, eating 		breakfast, getting to school and playing.</a:t>
            </a:r>
          </a:p>
          <a:p>
            <a:endParaRPr lang="en-GB" sz="700" b="1" dirty="0">
              <a:latin typeface="Arial" pitchFamily="34" charset="0"/>
              <a:cs typeface="Arial" pitchFamily="34" charset="0"/>
            </a:endParaRPr>
          </a:p>
          <a:p>
            <a:r>
              <a:rPr lang="en-GB" sz="1400" b="1" dirty="0">
                <a:latin typeface="Arial" pitchFamily="34" charset="0"/>
                <a:cs typeface="Arial" pitchFamily="34" charset="0"/>
              </a:rPr>
              <a:t>Personality: </a:t>
            </a:r>
            <a:r>
              <a:rPr lang="en-GB" sz="1400" dirty="0">
                <a:latin typeface="Arial" pitchFamily="34" charset="0"/>
                <a:cs typeface="Arial" pitchFamily="34" charset="0"/>
              </a:rPr>
              <a:t>	Patient, determined with lots of common 		sense. Good at motivating others and like 		working closely with individuals.</a:t>
            </a:r>
          </a:p>
          <a:p>
            <a:endParaRPr lang="en-GB" sz="700" b="1" dirty="0">
              <a:latin typeface="Arial" pitchFamily="34" charset="0"/>
              <a:cs typeface="Arial" pitchFamily="34" charset="0"/>
            </a:endParaRPr>
          </a:p>
          <a:p>
            <a:r>
              <a:rPr lang="en-GB" sz="1400" b="1" dirty="0">
                <a:latin typeface="Arial" pitchFamily="34" charset="0"/>
                <a:cs typeface="Arial" pitchFamily="34" charset="0"/>
              </a:rPr>
              <a:t>Advice: 	</a:t>
            </a:r>
            <a:r>
              <a:rPr lang="en-GB" sz="1400" dirty="0">
                <a:latin typeface="Arial" pitchFamily="34" charset="0"/>
                <a:cs typeface="Arial" pitchFamily="34" charset="0"/>
              </a:rPr>
              <a:t>	Seventy per cent of my time is spent 		dealing with the effects of accidents, 		especially fractures to fingers and wrists. 		Trampolines and monkey bars have a 		lot to answer for!</a:t>
            </a:r>
            <a:endParaRPr lang="en-GB" sz="1400" i="1" dirty="0">
              <a:latin typeface="Arial" pitchFamily="34" charset="0"/>
              <a:cs typeface="Arial" pitchFamily="34" charset="0"/>
            </a:endParaRPr>
          </a:p>
          <a:p>
            <a:endParaRPr lang="en-GB" sz="700" b="1" dirty="0">
              <a:latin typeface="Arial" pitchFamily="34" charset="0"/>
              <a:cs typeface="Arial" pitchFamily="34" charset="0"/>
            </a:endParaRPr>
          </a:p>
          <a:p>
            <a:r>
              <a:rPr lang="en-GB" sz="1400" b="1" dirty="0">
                <a:latin typeface="Arial" pitchFamily="34" charset="0"/>
                <a:cs typeface="Arial" pitchFamily="34" charset="0"/>
              </a:rPr>
              <a:t>Entry requirements:</a:t>
            </a:r>
            <a:r>
              <a:rPr lang="en-GB" sz="1400" dirty="0">
                <a:latin typeface="Arial" pitchFamily="34" charset="0"/>
                <a:cs typeface="Arial" pitchFamily="34" charset="0"/>
              </a:rPr>
              <a:t>	Five GCSEs at grade 9-4 (A*-C) or 		equivalent, (including a good grade in science).</a:t>
            </a:r>
          </a:p>
          <a:p>
            <a:r>
              <a:rPr lang="en-GB" sz="1400" dirty="0">
                <a:latin typeface="Arial" pitchFamily="34" charset="0"/>
                <a:cs typeface="Arial" pitchFamily="34" charset="0"/>
              </a:rPr>
              <a:t>		At least two A levels (ideally including a 		science subject) or equivalent.</a:t>
            </a:r>
          </a:p>
          <a:p>
            <a:r>
              <a:rPr lang="en-GB" sz="1400" dirty="0">
                <a:latin typeface="Arial" pitchFamily="34" charset="0"/>
                <a:cs typeface="Arial" pitchFamily="34" charset="0"/>
              </a:rPr>
              <a:t>		Approved three-year degree in 			occupational therapy at university.</a:t>
            </a:r>
          </a:p>
        </p:txBody>
      </p:sp>
    </p:spTree>
    <p:extLst>
      <p:ext uri="{BB962C8B-B14F-4D97-AF65-F5344CB8AC3E}">
        <p14:creationId xmlns:p14="http://schemas.microsoft.com/office/powerpoint/2010/main" val="108944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sp>
        <p:nvSpPr>
          <p:cNvPr id="4" name="TextBox 3"/>
          <p:cNvSpPr txBox="1"/>
          <p:nvPr/>
        </p:nvSpPr>
        <p:spPr>
          <a:xfrm>
            <a:off x="179512" y="980728"/>
            <a:ext cx="5688632" cy="6263252"/>
          </a:xfrm>
          <a:prstGeom prst="rect">
            <a:avLst/>
          </a:prstGeom>
          <a:noFill/>
        </p:spPr>
        <p:txBody>
          <a:bodyPr wrap="square" rtlCol="0">
            <a:spAutoFit/>
          </a:bodyPr>
          <a:lstStyle/>
          <a:p>
            <a:r>
              <a:rPr lang="en-GB" b="1" dirty="0">
                <a:latin typeface="Arial" pitchFamily="34" charset="0"/>
                <a:cs typeface="Arial" pitchFamily="34" charset="0"/>
              </a:rPr>
              <a:t>The GP </a:t>
            </a:r>
            <a:endParaRPr lang="en-GB" dirty="0">
              <a:latin typeface="Arial" pitchFamily="34" charset="0"/>
              <a:cs typeface="Arial" pitchFamily="34" charset="0"/>
            </a:endParaRPr>
          </a:p>
          <a:p>
            <a:endParaRPr lang="en-GB" sz="1400" dirty="0">
              <a:latin typeface="Arial" pitchFamily="34" charset="0"/>
              <a:cs typeface="Arial" pitchFamily="34" charset="0"/>
            </a:endParaRPr>
          </a:p>
          <a:p>
            <a:r>
              <a:rPr lang="en-GB" sz="1400" b="1" dirty="0">
                <a:latin typeface="Arial" pitchFamily="34" charset="0"/>
                <a:cs typeface="Arial" pitchFamily="34" charset="0"/>
              </a:rPr>
              <a:t>Name: 	</a:t>
            </a:r>
            <a:r>
              <a:rPr lang="en-GB" sz="1400" dirty="0">
                <a:latin typeface="Arial" pitchFamily="34" charset="0"/>
                <a:cs typeface="Arial" pitchFamily="34" charset="0"/>
              </a:rPr>
              <a:t>	Kavita Aggarwal</a:t>
            </a:r>
          </a:p>
          <a:p>
            <a:endParaRPr lang="en-GB" sz="1100" dirty="0">
              <a:latin typeface="Arial" pitchFamily="34" charset="0"/>
              <a:cs typeface="Arial" pitchFamily="34" charset="0"/>
            </a:endParaRPr>
          </a:p>
          <a:p>
            <a:r>
              <a:rPr lang="en-GB" sz="1400" b="1" dirty="0">
                <a:latin typeface="Arial" pitchFamily="34" charset="0"/>
                <a:cs typeface="Arial" pitchFamily="34" charset="0"/>
              </a:rPr>
              <a:t>Role: </a:t>
            </a:r>
            <a:r>
              <a:rPr lang="en-GB" sz="1400" dirty="0">
                <a:latin typeface="Arial" pitchFamily="34" charset="0"/>
                <a:cs typeface="Arial" pitchFamily="34" charset="0"/>
              </a:rPr>
              <a:t>		Trainee ophthalmology doctor</a:t>
            </a:r>
          </a:p>
          <a:p>
            <a:endParaRPr lang="en-GB" sz="1400" b="1" dirty="0">
              <a:latin typeface="Arial" pitchFamily="34" charset="0"/>
              <a:cs typeface="Arial" pitchFamily="34" charset="0"/>
            </a:endParaRPr>
          </a:p>
          <a:p>
            <a:r>
              <a:rPr lang="en-GB" sz="1400" b="1" dirty="0">
                <a:latin typeface="Arial" pitchFamily="34" charset="0"/>
                <a:cs typeface="Arial" pitchFamily="34" charset="0"/>
              </a:rPr>
              <a:t>Responsibilities:        </a:t>
            </a:r>
            <a:r>
              <a:rPr lang="en-GB" sz="1400" dirty="0">
                <a:latin typeface="Arial" pitchFamily="34" charset="0"/>
                <a:cs typeface="Arial" pitchFamily="34" charset="0"/>
              </a:rPr>
              <a:t>On a typical day, I assess patients who have </a:t>
            </a:r>
          </a:p>
          <a:p>
            <a:r>
              <a:rPr lang="en-GB" sz="1400" dirty="0">
                <a:latin typeface="Arial" pitchFamily="34" charset="0"/>
                <a:cs typeface="Arial" pitchFamily="34" charset="0"/>
              </a:rPr>
              <a:t>                                     acute eye conditions, taking their history, </a:t>
            </a:r>
          </a:p>
          <a:p>
            <a:r>
              <a:rPr lang="en-GB" sz="1400" dirty="0">
                <a:latin typeface="Arial" pitchFamily="34" charset="0"/>
                <a:cs typeface="Arial" pitchFamily="34" charset="0"/>
              </a:rPr>
              <a:t>                                     performing a clinical examination and treating</a:t>
            </a:r>
          </a:p>
          <a:p>
            <a:r>
              <a:rPr lang="en-GB" sz="1400" dirty="0">
                <a:latin typeface="Arial" pitchFamily="34" charset="0"/>
                <a:cs typeface="Arial" pitchFamily="34" charset="0"/>
              </a:rPr>
              <a:t>                                     them appropriately. As a junior doctor, I also </a:t>
            </a:r>
          </a:p>
          <a:p>
            <a:r>
              <a:rPr lang="en-GB" sz="1400" dirty="0">
                <a:latin typeface="Arial" pitchFamily="34" charset="0"/>
                <a:cs typeface="Arial" pitchFamily="34" charset="0"/>
              </a:rPr>
              <a:t>                                     attend weekly departmental teaching 		sessions. </a:t>
            </a:r>
          </a:p>
          <a:p>
            <a:endParaRPr lang="en-GB" sz="1400" b="1" dirty="0">
              <a:latin typeface="Arial" pitchFamily="34" charset="0"/>
              <a:cs typeface="Arial" pitchFamily="34" charset="0"/>
            </a:endParaRPr>
          </a:p>
          <a:p>
            <a:r>
              <a:rPr lang="en-GB" sz="1400" b="1" dirty="0">
                <a:latin typeface="Arial" pitchFamily="34" charset="0"/>
                <a:cs typeface="Arial" pitchFamily="34" charset="0"/>
              </a:rPr>
              <a:t>Personality: </a:t>
            </a:r>
            <a:r>
              <a:rPr lang="en-GB" sz="1400" dirty="0">
                <a:latin typeface="Arial" pitchFamily="34" charset="0"/>
                <a:cs typeface="Arial" pitchFamily="34" charset="0"/>
              </a:rPr>
              <a:t>	Responsible, reliable with excellent 		communication skills. Make decisions		quickly and like helping others.</a:t>
            </a:r>
          </a:p>
          <a:p>
            <a:endParaRPr lang="en-GB" sz="900" b="1" dirty="0">
              <a:latin typeface="Arial" pitchFamily="34" charset="0"/>
              <a:cs typeface="Arial" pitchFamily="34" charset="0"/>
            </a:endParaRPr>
          </a:p>
          <a:p>
            <a:r>
              <a:rPr lang="en-GB" sz="1400" b="1" dirty="0">
                <a:latin typeface="Arial" pitchFamily="34" charset="0"/>
                <a:cs typeface="Arial" pitchFamily="34" charset="0"/>
              </a:rPr>
              <a:t>Advice: </a:t>
            </a:r>
            <a:r>
              <a:rPr lang="en-GB" sz="1400" dirty="0">
                <a:latin typeface="Arial" pitchFamily="34" charset="0"/>
                <a:cs typeface="Arial" pitchFamily="34" charset="0"/>
              </a:rPr>
              <a:t>		Training to be a doctor usually takes five to </a:t>
            </a:r>
          </a:p>
          <a:p>
            <a:r>
              <a:rPr lang="en-GB" sz="1400" dirty="0">
                <a:latin typeface="Arial" pitchFamily="34" charset="0"/>
                <a:cs typeface="Arial" pitchFamily="34" charset="0"/>
              </a:rPr>
              <a:t>		six years but the sense of job satisfaction is 		huge – you can really make a difference to </a:t>
            </a:r>
          </a:p>
          <a:p>
            <a:r>
              <a:rPr lang="en-GB" sz="1400" dirty="0">
                <a:latin typeface="Arial" pitchFamily="34" charset="0"/>
                <a:cs typeface="Arial" pitchFamily="34" charset="0"/>
              </a:rPr>
              <a:t>		someone else’s life.</a:t>
            </a:r>
            <a:endParaRPr lang="en-GB" sz="1400" i="1" dirty="0">
              <a:latin typeface="Arial" pitchFamily="34" charset="0"/>
              <a:cs typeface="Arial" pitchFamily="34" charset="0"/>
            </a:endParaRPr>
          </a:p>
          <a:p>
            <a:endParaRPr lang="en-GB" sz="900" b="1" dirty="0">
              <a:latin typeface="Arial" pitchFamily="34" charset="0"/>
              <a:cs typeface="Arial" pitchFamily="34" charset="0"/>
            </a:endParaRPr>
          </a:p>
          <a:p>
            <a:r>
              <a:rPr lang="en-GB" sz="1400" b="1" dirty="0">
                <a:latin typeface="Arial" pitchFamily="34" charset="0"/>
                <a:cs typeface="Arial" pitchFamily="34" charset="0"/>
              </a:rPr>
              <a:t>Entry requirements:</a:t>
            </a:r>
            <a:r>
              <a:rPr lang="en-GB" sz="1400" dirty="0">
                <a:latin typeface="Arial" pitchFamily="34" charset="0"/>
                <a:cs typeface="Arial" pitchFamily="34" charset="0"/>
              </a:rPr>
              <a:t>	Five GCSEs at grade 9-6 (A*-B) or equivalent.</a:t>
            </a:r>
          </a:p>
          <a:p>
            <a:r>
              <a:rPr lang="en-GB" sz="1400" dirty="0">
                <a:latin typeface="Arial" pitchFamily="34" charset="0"/>
                <a:cs typeface="Arial" pitchFamily="34" charset="0"/>
              </a:rPr>
              <a:t>		Three good A level grades (including 		science) or equivalent.</a:t>
            </a:r>
          </a:p>
          <a:p>
            <a:r>
              <a:rPr lang="en-GB" sz="1400" dirty="0">
                <a:latin typeface="Arial" pitchFamily="34" charset="0"/>
                <a:cs typeface="Arial" pitchFamily="34" charset="0"/>
              </a:rPr>
              <a:t>		Approved medical degree (usually five years) 		followed by foundation and further training.</a:t>
            </a:r>
          </a:p>
          <a:p>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248" y="1772816"/>
            <a:ext cx="3199196" cy="4796396"/>
          </a:xfrm>
          <a:prstGeom prst="rect">
            <a:avLst/>
          </a:prstGeom>
        </p:spPr>
      </p:pic>
    </p:spTree>
    <p:extLst>
      <p:ext uri="{BB962C8B-B14F-4D97-AF65-F5344CB8AC3E}">
        <p14:creationId xmlns:p14="http://schemas.microsoft.com/office/powerpoint/2010/main" val="1089446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pic>
        <p:nvPicPr>
          <p:cNvPr id="3" name="Picture 9" descr="Dev Joshi - audiologist"/>
          <p:cNvPicPr>
            <a:picLocks noChangeAspect="1" noChangeArrowheads="1"/>
          </p:cNvPicPr>
          <p:nvPr/>
        </p:nvPicPr>
        <p:blipFill>
          <a:blip r:embed="rId4" cstate="print"/>
          <a:srcRect l="9387"/>
          <a:stretch>
            <a:fillRect/>
          </a:stretch>
        </p:blipFill>
        <p:spPr bwMode="auto">
          <a:xfrm>
            <a:off x="5605763" y="1268760"/>
            <a:ext cx="3421013" cy="5373687"/>
          </a:xfrm>
          <a:prstGeom prst="rect">
            <a:avLst/>
          </a:prstGeom>
          <a:noFill/>
          <a:ln w="9525">
            <a:noFill/>
            <a:miter lim="800000"/>
            <a:headEnd/>
            <a:tailEnd/>
          </a:ln>
        </p:spPr>
      </p:pic>
      <p:sp>
        <p:nvSpPr>
          <p:cNvPr id="4" name="TextBox 3"/>
          <p:cNvSpPr txBox="1"/>
          <p:nvPr/>
        </p:nvSpPr>
        <p:spPr>
          <a:xfrm>
            <a:off x="179512" y="1044294"/>
            <a:ext cx="5509846" cy="6201698"/>
          </a:xfrm>
          <a:prstGeom prst="rect">
            <a:avLst/>
          </a:prstGeom>
          <a:noFill/>
        </p:spPr>
        <p:txBody>
          <a:bodyPr wrap="square" rtlCol="0">
            <a:spAutoFit/>
          </a:bodyPr>
          <a:lstStyle/>
          <a:p>
            <a:r>
              <a:rPr lang="en-GB" b="1" dirty="0">
                <a:latin typeface="Arial" pitchFamily="34" charset="0"/>
                <a:cs typeface="Arial" pitchFamily="34" charset="0"/>
              </a:rPr>
              <a:t>Healthcare scientist - audiology</a:t>
            </a:r>
            <a:endParaRPr lang="en-GB" dirty="0">
              <a:latin typeface="Arial" pitchFamily="34" charset="0"/>
              <a:cs typeface="Arial" pitchFamily="34" charset="0"/>
            </a:endParaRPr>
          </a:p>
          <a:p>
            <a:endParaRPr lang="en-GB" sz="1000" dirty="0">
              <a:latin typeface="Arial" pitchFamily="34" charset="0"/>
              <a:cs typeface="Arial" pitchFamily="34" charset="0"/>
            </a:endParaRPr>
          </a:p>
          <a:p>
            <a:r>
              <a:rPr lang="en-GB" sz="1400" b="1" dirty="0">
                <a:latin typeface="Arial" pitchFamily="34" charset="0"/>
                <a:cs typeface="Arial" pitchFamily="34" charset="0"/>
              </a:rPr>
              <a:t>Name: </a:t>
            </a:r>
            <a:r>
              <a:rPr lang="en-GB" sz="1400" dirty="0">
                <a:latin typeface="Arial" pitchFamily="34" charset="0"/>
                <a:cs typeface="Arial" pitchFamily="34" charset="0"/>
              </a:rPr>
              <a:t>		Devang Joshi</a:t>
            </a:r>
          </a:p>
          <a:p>
            <a:endParaRPr lang="en-GB" sz="900" dirty="0">
              <a:latin typeface="Arial" pitchFamily="34" charset="0"/>
              <a:cs typeface="Arial" pitchFamily="34" charset="0"/>
            </a:endParaRPr>
          </a:p>
          <a:p>
            <a:r>
              <a:rPr lang="en-GB" sz="1400" b="1" dirty="0">
                <a:latin typeface="Arial" pitchFamily="34" charset="0"/>
                <a:cs typeface="Arial" pitchFamily="34" charset="0"/>
              </a:rPr>
              <a:t>Role: </a:t>
            </a:r>
            <a:r>
              <a:rPr lang="en-GB" sz="1400" dirty="0">
                <a:latin typeface="Arial" pitchFamily="34" charset="0"/>
                <a:cs typeface="Arial" pitchFamily="34" charset="0"/>
              </a:rPr>
              <a:t>		Healthcare scientist specialising in 		audiology.</a:t>
            </a:r>
          </a:p>
          <a:p>
            <a:endParaRPr lang="en-GB" sz="500" b="1" dirty="0">
              <a:latin typeface="Arial" pitchFamily="34" charset="0"/>
              <a:cs typeface="Arial" pitchFamily="34" charset="0"/>
            </a:endParaRPr>
          </a:p>
          <a:p>
            <a:r>
              <a:rPr lang="en-GB" sz="1400" b="1" dirty="0">
                <a:latin typeface="Arial" pitchFamily="34" charset="0"/>
                <a:cs typeface="Arial" pitchFamily="34" charset="0"/>
              </a:rPr>
              <a:t>Responsibilities: </a:t>
            </a:r>
            <a:r>
              <a:rPr lang="en-GB" sz="1400" dirty="0">
                <a:latin typeface="Arial" pitchFamily="34" charset="0"/>
                <a:cs typeface="Arial" pitchFamily="34" charset="0"/>
              </a:rPr>
              <a:t>	Helping people with hearing and balancing 		disorders. Examining patients, assessing 		problems, prescribing the right kind of 		hearing aid or maybe arranging for further 		investigation.</a:t>
            </a:r>
          </a:p>
          <a:p>
            <a:endParaRPr lang="en-GB" sz="500" b="1" dirty="0">
              <a:latin typeface="Arial" pitchFamily="34" charset="0"/>
              <a:cs typeface="Arial" pitchFamily="34" charset="0"/>
            </a:endParaRPr>
          </a:p>
          <a:p>
            <a:r>
              <a:rPr lang="en-GB" sz="1400" b="1" dirty="0">
                <a:latin typeface="Arial" pitchFamily="34" charset="0"/>
                <a:cs typeface="Arial" pitchFamily="34" charset="0"/>
              </a:rPr>
              <a:t>Personality: </a:t>
            </a:r>
            <a:r>
              <a:rPr lang="en-GB" sz="1400" dirty="0">
                <a:latin typeface="Arial" pitchFamily="34" charset="0"/>
                <a:cs typeface="Arial" pitchFamily="34" charset="0"/>
              </a:rPr>
              <a:t>	Patient, understanding and enjoy helping 		others. Logical, with a passion for science.</a:t>
            </a:r>
          </a:p>
          <a:p>
            <a:endParaRPr lang="en-GB" sz="500" b="1" dirty="0">
              <a:latin typeface="Arial" pitchFamily="34" charset="0"/>
              <a:cs typeface="Arial" pitchFamily="34" charset="0"/>
            </a:endParaRPr>
          </a:p>
          <a:p>
            <a:r>
              <a:rPr lang="en-GB" sz="1400" b="1" dirty="0">
                <a:latin typeface="Arial" pitchFamily="34" charset="0"/>
                <a:cs typeface="Arial" pitchFamily="34" charset="0"/>
              </a:rPr>
              <a:t>Advice: </a:t>
            </a:r>
            <a:r>
              <a:rPr lang="en-GB" sz="1400" dirty="0">
                <a:latin typeface="Arial" pitchFamily="34" charset="0"/>
                <a:cs typeface="Arial" pitchFamily="34" charset="0"/>
              </a:rPr>
              <a:t>		It is challenging and always varied, with 		lots of opportunities to 	specialise; in 		babies, adults, special 	needs, or even 		research. </a:t>
            </a:r>
            <a:endParaRPr lang="en-GB" sz="1400" i="1" dirty="0">
              <a:latin typeface="Arial" pitchFamily="34" charset="0"/>
              <a:cs typeface="Arial" pitchFamily="34" charset="0"/>
            </a:endParaRPr>
          </a:p>
          <a:p>
            <a:endParaRPr lang="en-GB" sz="500" b="1" dirty="0">
              <a:latin typeface="Arial" pitchFamily="34" charset="0"/>
              <a:cs typeface="Arial" pitchFamily="34" charset="0"/>
            </a:endParaRPr>
          </a:p>
          <a:p>
            <a:r>
              <a:rPr lang="en-GB" sz="1400" b="1" dirty="0">
                <a:latin typeface="Arial" pitchFamily="34" charset="0"/>
                <a:cs typeface="Arial" pitchFamily="34" charset="0"/>
              </a:rPr>
              <a:t>Entry requirements:</a:t>
            </a:r>
            <a:r>
              <a:rPr lang="en-GB" sz="1400" dirty="0">
                <a:latin typeface="Arial" pitchFamily="34" charset="0"/>
                <a:cs typeface="Arial" pitchFamily="34" charset="0"/>
              </a:rPr>
              <a:t>	Five GCSEs at grade 9-4 (A*-C) or 		equivalent (including a 	good grades in 		English, maths and science). </a:t>
            </a:r>
          </a:p>
          <a:p>
            <a:r>
              <a:rPr lang="en-GB" sz="1400" dirty="0">
                <a:latin typeface="Arial" pitchFamily="34" charset="0"/>
                <a:cs typeface="Arial" pitchFamily="34" charset="0"/>
              </a:rPr>
              <a:t>		At least two A levels (including a science 		subject) or equivalent. </a:t>
            </a:r>
          </a:p>
          <a:p>
            <a:r>
              <a:rPr lang="en-GB" sz="1400" dirty="0">
                <a:latin typeface="Arial" pitchFamily="34" charset="0"/>
                <a:cs typeface="Arial" pitchFamily="34" charset="0"/>
              </a:rPr>
              <a:t>		A relevant science degree followed by a 		three-year post under the NHS 			Scientist Training Programme.</a:t>
            </a:r>
          </a:p>
          <a:p>
            <a:endParaRPr lang="en-GB" dirty="0"/>
          </a:p>
        </p:txBody>
      </p:sp>
    </p:spTree>
    <p:extLst>
      <p:ext uri="{BB962C8B-B14F-4D97-AF65-F5344CB8AC3E}">
        <p14:creationId xmlns:p14="http://schemas.microsoft.com/office/powerpoint/2010/main" val="108944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 y="0"/>
            <a:ext cx="9142334" cy="6858000"/>
          </a:xfrm>
          <a:prstGeom prst="rect">
            <a:avLst/>
          </a:prstGeom>
        </p:spPr>
      </p:pic>
      <p:sp>
        <p:nvSpPr>
          <p:cNvPr id="4" name="TextBox 3"/>
          <p:cNvSpPr txBox="1"/>
          <p:nvPr/>
        </p:nvSpPr>
        <p:spPr>
          <a:xfrm>
            <a:off x="2468948" y="1700808"/>
            <a:ext cx="6063492" cy="3108543"/>
          </a:xfrm>
          <a:prstGeom prst="rect">
            <a:avLst/>
          </a:prstGeom>
          <a:noFill/>
        </p:spPr>
        <p:txBody>
          <a:bodyPr wrap="square" rtlCol="0">
            <a:spAutoFit/>
          </a:bodyPr>
          <a:lstStyle/>
          <a:p>
            <a:pPr algn="ctr">
              <a:spcBef>
                <a:spcPct val="50000"/>
              </a:spcBef>
            </a:pPr>
            <a:r>
              <a:rPr lang="en-GB" sz="2800" dirty="0">
                <a:latin typeface="Arial" pitchFamily="34" charset="0"/>
                <a:cs typeface="Arial" pitchFamily="34" charset="0"/>
              </a:rPr>
              <a:t>Do any of them sound like you?</a:t>
            </a:r>
          </a:p>
          <a:p>
            <a:pPr algn="ctr">
              <a:spcBef>
                <a:spcPct val="50000"/>
              </a:spcBef>
            </a:pPr>
            <a:endParaRPr lang="en-GB" sz="2800" dirty="0">
              <a:latin typeface="Arial" pitchFamily="34" charset="0"/>
              <a:cs typeface="Arial" pitchFamily="34" charset="0"/>
            </a:endParaRPr>
          </a:p>
          <a:p>
            <a:pPr algn="ctr">
              <a:spcBef>
                <a:spcPct val="50000"/>
              </a:spcBef>
            </a:pPr>
            <a:r>
              <a:rPr lang="en-GB" sz="2800" dirty="0">
                <a:latin typeface="Arial" pitchFamily="34" charset="0"/>
                <a:cs typeface="Arial" pitchFamily="34" charset="0"/>
              </a:rPr>
              <a:t>Visit </a:t>
            </a:r>
            <a:r>
              <a:rPr lang="en-GB" sz="2800" dirty="0">
                <a:latin typeface="Arial" pitchFamily="34" charset="0"/>
                <a:cs typeface="Arial" pitchFamily="34" charset="0"/>
                <a:hlinkClick r:id="rId4"/>
              </a:rPr>
              <a:t>https://www.stepintothenhs.nhs.uk</a:t>
            </a:r>
            <a:r>
              <a:rPr lang="en-GB" sz="2800" dirty="0">
                <a:latin typeface="Arial" pitchFamily="34" charset="0"/>
                <a:cs typeface="Arial" pitchFamily="34" charset="0"/>
              </a:rPr>
              <a:t> to find out more about these careers.  </a:t>
            </a:r>
          </a:p>
          <a:p>
            <a:endParaRPr lang="en-GB"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sp>
        <p:nvSpPr>
          <p:cNvPr id="4" name="TextBox 3"/>
          <p:cNvSpPr txBox="1"/>
          <p:nvPr/>
        </p:nvSpPr>
        <p:spPr>
          <a:xfrm>
            <a:off x="285720" y="1350060"/>
            <a:ext cx="4929222" cy="5224507"/>
          </a:xfrm>
          <a:prstGeom prst="rect">
            <a:avLst/>
          </a:prstGeom>
          <a:noFill/>
        </p:spPr>
        <p:txBody>
          <a:bodyPr wrap="square" rtlCol="0">
            <a:spAutoFit/>
          </a:bodyPr>
          <a:lstStyle/>
          <a:p>
            <a:r>
              <a:rPr lang="en-GB" b="1" dirty="0">
                <a:latin typeface="Arial" pitchFamily="34" charset="0"/>
                <a:cs typeface="Arial" pitchFamily="34" charset="0"/>
              </a:rPr>
              <a:t>The apprentice</a:t>
            </a:r>
            <a:endParaRPr lang="en-GB" dirty="0">
              <a:latin typeface="Arial" pitchFamily="34" charset="0"/>
              <a:cs typeface="Arial" pitchFamily="34" charset="0"/>
            </a:endParaRPr>
          </a:p>
          <a:p>
            <a:endParaRPr lang="en-GB" sz="1050" dirty="0">
              <a:latin typeface="Arial" pitchFamily="34" charset="0"/>
              <a:cs typeface="Arial" pitchFamily="34" charset="0"/>
            </a:endParaRPr>
          </a:p>
          <a:p>
            <a:r>
              <a:rPr lang="en-GB" sz="1400" b="1" dirty="0">
                <a:latin typeface="Arial" pitchFamily="34" charset="0"/>
                <a:cs typeface="Arial" pitchFamily="34" charset="0"/>
              </a:rPr>
              <a:t>Name: </a:t>
            </a:r>
            <a:r>
              <a:rPr lang="en-GB" sz="1400" dirty="0">
                <a:latin typeface="Arial" pitchFamily="34" charset="0"/>
                <a:cs typeface="Arial" pitchFamily="34" charset="0"/>
              </a:rPr>
              <a:t>		Pascal Wellington</a:t>
            </a:r>
          </a:p>
          <a:p>
            <a:endParaRPr lang="en-GB" sz="1000" b="1" dirty="0">
              <a:latin typeface="Arial" pitchFamily="34" charset="0"/>
              <a:cs typeface="Arial" pitchFamily="34" charset="0"/>
            </a:endParaRPr>
          </a:p>
          <a:p>
            <a:r>
              <a:rPr lang="en-GB" sz="1400" b="1" dirty="0">
                <a:latin typeface="Arial" pitchFamily="34" charset="0"/>
                <a:cs typeface="Arial" pitchFamily="34" charset="0"/>
              </a:rPr>
              <a:t>Role: </a:t>
            </a:r>
            <a:r>
              <a:rPr lang="en-GB" sz="1400" dirty="0">
                <a:latin typeface="Arial" pitchFamily="34" charset="0"/>
                <a:cs typeface="Arial" pitchFamily="34" charset="0"/>
              </a:rPr>
              <a:t>		Business administrative apprentice</a:t>
            </a:r>
          </a:p>
          <a:p>
            <a:endParaRPr lang="en-GB" sz="800" b="1" dirty="0">
              <a:latin typeface="Arial" pitchFamily="34" charset="0"/>
              <a:cs typeface="Arial" pitchFamily="34" charset="0"/>
            </a:endParaRPr>
          </a:p>
          <a:p>
            <a:r>
              <a:rPr lang="en-GB" sz="1400" b="1" dirty="0">
                <a:latin typeface="Arial" pitchFamily="34" charset="0"/>
                <a:cs typeface="Arial" pitchFamily="34" charset="0"/>
              </a:rPr>
              <a:t>Responsibilities: </a:t>
            </a:r>
            <a:r>
              <a:rPr lang="en-GB" sz="1400" dirty="0">
                <a:latin typeface="Arial" pitchFamily="34" charset="0"/>
                <a:cs typeface="Arial" pitchFamily="34" charset="0"/>
              </a:rPr>
              <a:t>	Assist the director’s PA with </a:t>
            </a:r>
          </a:p>
          <a:p>
            <a:r>
              <a:rPr lang="en-GB" sz="1400" dirty="0">
                <a:latin typeface="Arial" pitchFamily="34" charset="0"/>
                <a:cs typeface="Arial" pitchFamily="34" charset="0"/>
              </a:rPr>
              <a:t>                                     managing emails, diary and </a:t>
            </a:r>
          </a:p>
          <a:p>
            <a:r>
              <a:rPr lang="en-GB" sz="1400" dirty="0">
                <a:latin typeface="Arial" pitchFamily="34" charset="0"/>
                <a:cs typeface="Arial" pitchFamily="34" charset="0"/>
              </a:rPr>
              <a:t>                                     telephone systems. Process invoices </a:t>
            </a:r>
          </a:p>
          <a:p>
            <a:r>
              <a:rPr lang="en-GB" sz="1400" dirty="0">
                <a:latin typeface="Arial" pitchFamily="34" charset="0"/>
                <a:cs typeface="Arial" pitchFamily="34" charset="0"/>
              </a:rPr>
              <a:t>                                     and keep staff record database up to </a:t>
            </a:r>
          </a:p>
          <a:p>
            <a:r>
              <a:rPr lang="en-GB" sz="1400" dirty="0">
                <a:latin typeface="Arial" pitchFamily="34" charset="0"/>
                <a:cs typeface="Arial" pitchFamily="34" charset="0"/>
              </a:rPr>
              <a:t>                                     date.</a:t>
            </a:r>
          </a:p>
          <a:p>
            <a:endParaRPr lang="en-GB" sz="700" b="1" dirty="0">
              <a:latin typeface="Arial" pitchFamily="34" charset="0"/>
              <a:cs typeface="Arial" pitchFamily="34" charset="0"/>
            </a:endParaRPr>
          </a:p>
          <a:p>
            <a:r>
              <a:rPr lang="en-GB" sz="1400" b="1" dirty="0">
                <a:latin typeface="Arial" pitchFamily="34" charset="0"/>
                <a:cs typeface="Arial" pitchFamily="34" charset="0"/>
              </a:rPr>
              <a:t>Personality: </a:t>
            </a:r>
            <a:r>
              <a:rPr lang="en-GB" sz="1400" dirty="0">
                <a:latin typeface="Arial" pitchFamily="34" charset="0"/>
                <a:cs typeface="Arial" pitchFamily="34" charset="0"/>
              </a:rPr>
              <a:t>	Organised, responsible and 			reliable, with excellent 				communication skills.</a:t>
            </a:r>
          </a:p>
          <a:p>
            <a:endParaRPr lang="en-GB" sz="700" b="1" dirty="0">
              <a:latin typeface="Arial" pitchFamily="34" charset="0"/>
              <a:cs typeface="Arial" pitchFamily="34" charset="0"/>
            </a:endParaRPr>
          </a:p>
          <a:p>
            <a:r>
              <a:rPr lang="en-GB" sz="1400" b="1" dirty="0">
                <a:latin typeface="Arial" pitchFamily="34" charset="0"/>
                <a:cs typeface="Arial" pitchFamily="34" charset="0"/>
              </a:rPr>
              <a:t>Advice: </a:t>
            </a:r>
            <a:r>
              <a:rPr lang="en-GB" sz="1400" dirty="0">
                <a:latin typeface="Arial" pitchFamily="34" charset="0"/>
                <a:cs typeface="Arial" pitchFamily="34" charset="0"/>
              </a:rPr>
              <a:t>		An apprenticeship is a great way of  </a:t>
            </a:r>
          </a:p>
          <a:p>
            <a:r>
              <a:rPr lang="en-GB" sz="1400" dirty="0">
                <a:latin typeface="Arial" pitchFamily="34" charset="0"/>
                <a:cs typeface="Arial" pitchFamily="34" charset="0"/>
              </a:rPr>
              <a:t>                                     getting some extra qualifications </a:t>
            </a:r>
          </a:p>
          <a:p>
            <a:r>
              <a:rPr lang="en-GB" sz="1400" dirty="0">
                <a:latin typeface="Arial" pitchFamily="34" charset="0"/>
                <a:cs typeface="Arial" pitchFamily="34" charset="0"/>
              </a:rPr>
              <a:t>                                     while working. </a:t>
            </a:r>
          </a:p>
          <a:p>
            <a:endParaRPr lang="en-GB" sz="700" b="1" dirty="0">
              <a:latin typeface="Arial" pitchFamily="34" charset="0"/>
              <a:cs typeface="Arial" pitchFamily="34" charset="0"/>
            </a:endParaRPr>
          </a:p>
          <a:p>
            <a:r>
              <a:rPr lang="en-GB" sz="1400" b="1" dirty="0">
                <a:latin typeface="Arial" pitchFamily="34" charset="0"/>
                <a:cs typeface="Arial" pitchFamily="34" charset="0"/>
              </a:rPr>
              <a:t>Entry requirements:</a:t>
            </a:r>
            <a:r>
              <a:rPr lang="en-GB" sz="1400" dirty="0">
                <a:latin typeface="Arial" pitchFamily="34" charset="0"/>
                <a:cs typeface="Arial" pitchFamily="34" charset="0"/>
              </a:rPr>
              <a:t>	There are no set entry qualifications, </a:t>
            </a:r>
          </a:p>
          <a:p>
            <a:r>
              <a:rPr lang="en-GB" sz="1400" dirty="0">
                <a:latin typeface="Arial" pitchFamily="34" charset="0"/>
                <a:cs typeface="Arial" pitchFamily="34" charset="0"/>
              </a:rPr>
              <a:t>                                     but employers will want to make </a:t>
            </a:r>
          </a:p>
          <a:p>
            <a:r>
              <a:rPr lang="en-GB" sz="1400" dirty="0">
                <a:latin typeface="Arial" pitchFamily="34" charset="0"/>
                <a:cs typeface="Arial" pitchFamily="34" charset="0"/>
              </a:rPr>
              <a:t>                                     sure that you can cope with the </a:t>
            </a:r>
          </a:p>
          <a:p>
            <a:r>
              <a:rPr lang="en-GB" sz="1400" dirty="0">
                <a:latin typeface="Arial" pitchFamily="34" charset="0"/>
                <a:cs typeface="Arial" pitchFamily="34" charset="0"/>
              </a:rPr>
              <a:t>                                     work involved. Requirements depend </a:t>
            </a:r>
          </a:p>
          <a:p>
            <a:r>
              <a:rPr lang="en-GB" sz="1400" dirty="0">
                <a:latin typeface="Arial" pitchFamily="34" charset="0"/>
                <a:cs typeface="Arial" pitchFamily="34" charset="0"/>
              </a:rPr>
              <a:t>                                     on the employer and the type and </a:t>
            </a:r>
          </a:p>
          <a:p>
            <a:r>
              <a:rPr lang="en-GB" sz="1400" dirty="0">
                <a:latin typeface="Arial" pitchFamily="34" charset="0"/>
                <a:cs typeface="Arial" pitchFamily="34" charset="0"/>
              </a:rPr>
              <a:t>                                     level of apprenticeship.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367735"/>
            <a:ext cx="3484030" cy="5235888"/>
          </a:xfrm>
          <a:prstGeom prst="rect">
            <a:avLst/>
          </a:prstGeom>
        </p:spPr>
      </p:pic>
    </p:spTree>
    <p:extLst>
      <p:ext uri="{BB962C8B-B14F-4D97-AF65-F5344CB8AC3E}">
        <p14:creationId xmlns:p14="http://schemas.microsoft.com/office/powerpoint/2010/main" val="1089446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sp>
        <p:nvSpPr>
          <p:cNvPr id="6" name="Text Box 8"/>
          <p:cNvSpPr txBox="1">
            <a:spLocks noChangeArrowheads="1"/>
          </p:cNvSpPr>
          <p:nvPr/>
        </p:nvSpPr>
        <p:spPr bwMode="auto">
          <a:xfrm>
            <a:off x="251520" y="1058536"/>
            <a:ext cx="5286375" cy="5970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GB" sz="1800" b="1" dirty="0"/>
              <a:t>The exercise physiologist</a:t>
            </a:r>
            <a:endParaRPr lang="en-GB" sz="1800" dirty="0"/>
          </a:p>
          <a:p>
            <a:pPr eaLnBrk="1" hangingPunct="1"/>
            <a:endParaRPr lang="en-GB" sz="1400" dirty="0"/>
          </a:p>
          <a:p>
            <a:pPr eaLnBrk="1" hangingPunct="1"/>
            <a:r>
              <a:rPr lang="en-GB" sz="1400" b="1" dirty="0"/>
              <a:t>Name: </a:t>
            </a:r>
            <a:r>
              <a:rPr lang="en-GB" sz="1400" dirty="0"/>
              <a:t>		Scott Elliott</a:t>
            </a:r>
          </a:p>
          <a:p>
            <a:pPr eaLnBrk="1" hangingPunct="1"/>
            <a:endParaRPr lang="en-GB" sz="1400" dirty="0"/>
          </a:p>
          <a:p>
            <a:pPr eaLnBrk="1" hangingPunct="1"/>
            <a:r>
              <a:rPr lang="en-GB" sz="1400" b="1" dirty="0"/>
              <a:t>Role: </a:t>
            </a:r>
            <a:r>
              <a:rPr lang="en-GB" sz="1400" dirty="0"/>
              <a:t>		Exercise physiologist and smoking </a:t>
            </a:r>
          </a:p>
          <a:p>
            <a:pPr eaLnBrk="1" hangingPunct="1"/>
            <a:r>
              <a:rPr lang="en-GB" sz="1400" dirty="0"/>
              <a:t>		cessation officer</a:t>
            </a:r>
          </a:p>
          <a:p>
            <a:pPr eaLnBrk="1" hangingPunct="1"/>
            <a:endParaRPr lang="en-GB" sz="1400" dirty="0"/>
          </a:p>
          <a:p>
            <a:pPr eaLnBrk="1" hangingPunct="1"/>
            <a:r>
              <a:rPr lang="en-GB" sz="1400" b="1" dirty="0"/>
              <a:t>Responsibilities: </a:t>
            </a:r>
            <a:r>
              <a:rPr lang="en-GB" sz="1400" dirty="0"/>
              <a:t>	A vital part of a life-saving healthcare 		team, working with patients with heart 		problems, carrying out diagnostic 			investigations and offering expert advice 		to doctors.</a:t>
            </a:r>
          </a:p>
          <a:p>
            <a:pPr eaLnBrk="1" hangingPunct="1"/>
            <a:endParaRPr lang="en-GB" sz="1400" dirty="0"/>
          </a:p>
          <a:p>
            <a:pPr eaLnBrk="1" hangingPunct="1"/>
            <a:r>
              <a:rPr lang="en-GB" sz="1400" b="1" dirty="0"/>
              <a:t>Personality: </a:t>
            </a:r>
            <a:r>
              <a:rPr lang="en-GB" sz="1400" dirty="0"/>
              <a:t>	Calm, understanding and confident 		enough to put people at ease.</a:t>
            </a:r>
          </a:p>
          <a:p>
            <a:pPr eaLnBrk="1" hangingPunct="1"/>
            <a:endParaRPr lang="en-GB" sz="1400" dirty="0"/>
          </a:p>
          <a:p>
            <a:pPr eaLnBrk="1" hangingPunct="1"/>
            <a:r>
              <a:rPr lang="en-GB" sz="1400" b="1" dirty="0"/>
              <a:t>Advice: 	</a:t>
            </a:r>
            <a:r>
              <a:rPr lang="en-GB" sz="1400" dirty="0"/>
              <a:t>	If you’re interested in sport and fitness, 		this is the perfect job. You get to use 		some sophisticated medical equipment 		too.</a:t>
            </a:r>
          </a:p>
          <a:p>
            <a:pPr eaLnBrk="1" hangingPunct="1"/>
            <a:endParaRPr lang="en-GB" sz="1400" i="1" dirty="0"/>
          </a:p>
          <a:p>
            <a:pPr eaLnBrk="1" hangingPunct="1"/>
            <a:r>
              <a:rPr lang="en-GB" sz="1400" b="1" dirty="0"/>
              <a:t>Entry requirements:</a:t>
            </a:r>
            <a:r>
              <a:rPr lang="en-GB" sz="1400" dirty="0"/>
              <a:t>	Five GCSEs at grade 9-4 (A*-C) or </a:t>
            </a:r>
          </a:p>
          <a:p>
            <a:pPr eaLnBrk="1" hangingPunct="1"/>
            <a:r>
              <a:rPr lang="en-GB" sz="1400" dirty="0"/>
              <a:t>		equivalent.</a:t>
            </a:r>
          </a:p>
          <a:p>
            <a:pPr eaLnBrk="1" hangingPunct="1"/>
            <a:r>
              <a:rPr lang="en-GB" sz="1400" dirty="0"/>
              <a:t>		At least two A levels (including a science 		subject) or equivalent.</a:t>
            </a:r>
          </a:p>
          <a:p>
            <a:pPr eaLnBrk="1" hangingPunct="1"/>
            <a:r>
              <a:rPr lang="en-GB" sz="1400" dirty="0"/>
              <a:t>		Degree in physiological science.</a:t>
            </a:r>
          </a:p>
          <a:p>
            <a:pPr eaLnBrk="1" hangingPunct="1"/>
            <a:endParaRPr lang="en-GB" sz="1400" dirty="0"/>
          </a:p>
        </p:txBody>
      </p:sp>
      <p:pic>
        <p:nvPicPr>
          <p:cNvPr id="7" name="Picture 9" descr="case study Scott Elliot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5" r="4836"/>
          <a:stretch/>
        </p:blipFill>
        <p:spPr bwMode="auto">
          <a:xfrm>
            <a:off x="5844384" y="1214438"/>
            <a:ext cx="3117053" cy="528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8944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sp>
        <p:nvSpPr>
          <p:cNvPr id="4" name="TextBox 3"/>
          <p:cNvSpPr txBox="1"/>
          <p:nvPr/>
        </p:nvSpPr>
        <p:spPr>
          <a:xfrm>
            <a:off x="221692" y="1067825"/>
            <a:ext cx="5286412" cy="6032419"/>
          </a:xfrm>
          <a:prstGeom prst="rect">
            <a:avLst/>
          </a:prstGeom>
          <a:noFill/>
        </p:spPr>
        <p:txBody>
          <a:bodyPr wrap="square" rtlCol="0">
            <a:spAutoFit/>
          </a:bodyPr>
          <a:lstStyle/>
          <a:p>
            <a:r>
              <a:rPr lang="en-GB" b="1" dirty="0">
                <a:latin typeface="Arial" pitchFamily="34" charset="0"/>
                <a:cs typeface="Arial" pitchFamily="34" charset="0"/>
              </a:rPr>
              <a:t>The finance assistant</a:t>
            </a:r>
            <a:endParaRPr lang="en-GB" dirty="0">
              <a:latin typeface="Arial" pitchFamily="34" charset="0"/>
              <a:cs typeface="Arial" pitchFamily="34" charset="0"/>
            </a:endParaRPr>
          </a:p>
          <a:p>
            <a:endParaRPr lang="en-GB" sz="1400" dirty="0">
              <a:latin typeface="Arial" pitchFamily="34" charset="0"/>
              <a:cs typeface="Arial" pitchFamily="34" charset="0"/>
            </a:endParaRPr>
          </a:p>
          <a:p>
            <a:r>
              <a:rPr lang="en-GB" sz="1400" b="1" dirty="0">
                <a:latin typeface="Arial" pitchFamily="34" charset="0"/>
                <a:cs typeface="Arial" pitchFamily="34" charset="0"/>
              </a:rPr>
              <a:t>Name: </a:t>
            </a:r>
            <a:r>
              <a:rPr lang="en-GB" sz="1400" dirty="0">
                <a:latin typeface="Arial" pitchFamily="34" charset="0"/>
                <a:cs typeface="Arial" pitchFamily="34" charset="0"/>
              </a:rPr>
              <a:t>		Lydia Wager</a:t>
            </a:r>
          </a:p>
          <a:p>
            <a:endParaRPr lang="en-GB" sz="1400" dirty="0">
              <a:latin typeface="Arial" pitchFamily="34" charset="0"/>
              <a:cs typeface="Arial" pitchFamily="34" charset="0"/>
            </a:endParaRPr>
          </a:p>
          <a:p>
            <a:r>
              <a:rPr lang="en-GB" sz="1400" b="1" dirty="0">
                <a:latin typeface="Arial" pitchFamily="34" charset="0"/>
                <a:cs typeface="Arial" pitchFamily="34" charset="0"/>
              </a:rPr>
              <a:t>Role: </a:t>
            </a:r>
            <a:r>
              <a:rPr lang="en-GB" sz="1400" dirty="0">
                <a:latin typeface="Arial" pitchFamily="34" charset="0"/>
                <a:cs typeface="Arial" pitchFamily="34" charset="0"/>
              </a:rPr>
              <a:t>		Income and costing accountancy </a:t>
            </a:r>
          </a:p>
          <a:p>
            <a:r>
              <a:rPr lang="en-GB" sz="1400" dirty="0">
                <a:latin typeface="Arial" pitchFamily="34" charset="0"/>
                <a:cs typeface="Arial" pitchFamily="34" charset="0"/>
              </a:rPr>
              <a:t>                                     assistant	</a:t>
            </a:r>
          </a:p>
          <a:p>
            <a:endParaRPr lang="en-GB" sz="1400" dirty="0">
              <a:latin typeface="Arial" pitchFamily="34" charset="0"/>
              <a:cs typeface="Arial" pitchFamily="34" charset="0"/>
            </a:endParaRPr>
          </a:p>
          <a:p>
            <a:r>
              <a:rPr lang="en-GB" sz="1400" b="1" dirty="0">
                <a:latin typeface="Arial" pitchFamily="34" charset="0"/>
                <a:cs typeface="Arial" pitchFamily="34" charset="0"/>
              </a:rPr>
              <a:t>Responsibilities: </a:t>
            </a:r>
            <a:r>
              <a:rPr lang="en-GB" sz="1400" dirty="0">
                <a:latin typeface="Arial" pitchFamily="34" charset="0"/>
                <a:cs typeface="Arial" pitchFamily="34" charset="0"/>
              </a:rPr>
              <a:t>	Finance reporting, including compiling 		spreadsheets, graphs and written data.  </a:t>
            </a:r>
          </a:p>
          <a:p>
            <a:r>
              <a:rPr lang="en-GB" sz="1400" dirty="0">
                <a:latin typeface="Arial" pitchFamily="34" charset="0"/>
                <a:cs typeface="Arial" pitchFamily="34" charset="0"/>
              </a:rPr>
              <a:t>                                     Prepare invoice data for care provided to </a:t>
            </a:r>
          </a:p>
          <a:p>
            <a:r>
              <a:rPr lang="en-GB" sz="1400" dirty="0">
                <a:latin typeface="Arial" pitchFamily="34" charset="0"/>
                <a:cs typeface="Arial" pitchFamily="34" charset="0"/>
              </a:rPr>
              <a:t>                                     patients.</a:t>
            </a:r>
          </a:p>
          <a:p>
            <a:endParaRPr lang="en-GB" sz="1400" dirty="0">
              <a:latin typeface="Arial" pitchFamily="34" charset="0"/>
              <a:cs typeface="Arial" pitchFamily="34" charset="0"/>
            </a:endParaRPr>
          </a:p>
          <a:p>
            <a:r>
              <a:rPr lang="en-GB" sz="1400" b="1" dirty="0">
                <a:latin typeface="Arial" pitchFamily="34" charset="0"/>
                <a:cs typeface="Arial" pitchFamily="34" charset="0"/>
              </a:rPr>
              <a:t>Personality: </a:t>
            </a:r>
            <a:r>
              <a:rPr lang="en-GB" sz="1400" dirty="0">
                <a:latin typeface="Arial" pitchFamily="34" charset="0"/>
                <a:cs typeface="Arial" pitchFamily="34" charset="0"/>
              </a:rPr>
              <a:t>	Strong analytical skills and be able to </a:t>
            </a:r>
          </a:p>
          <a:p>
            <a:r>
              <a:rPr lang="en-GB" sz="1400" dirty="0">
                <a:latin typeface="Arial" pitchFamily="34" charset="0"/>
                <a:cs typeface="Arial" pitchFamily="34" charset="0"/>
              </a:rPr>
              <a:t>                                     work in a team but also work </a:t>
            </a:r>
          </a:p>
          <a:p>
            <a:r>
              <a:rPr lang="en-GB" sz="1400" dirty="0">
                <a:latin typeface="Arial" pitchFamily="34" charset="0"/>
                <a:cs typeface="Arial" pitchFamily="34" charset="0"/>
              </a:rPr>
              <a:t>                                     independently on your own tasks. </a:t>
            </a:r>
          </a:p>
          <a:p>
            <a:endParaRPr lang="en-GB" sz="1400" dirty="0">
              <a:latin typeface="Arial" pitchFamily="34" charset="0"/>
              <a:cs typeface="Arial" pitchFamily="34" charset="0"/>
            </a:endParaRPr>
          </a:p>
          <a:p>
            <a:r>
              <a:rPr lang="en-GB" sz="1400" b="1" dirty="0">
                <a:latin typeface="Arial" pitchFamily="34" charset="0"/>
                <a:cs typeface="Arial" pitchFamily="34" charset="0"/>
              </a:rPr>
              <a:t>Advice: 	</a:t>
            </a:r>
            <a:r>
              <a:rPr lang="en-GB" sz="1400" dirty="0">
                <a:latin typeface="Arial" pitchFamily="34" charset="0"/>
                <a:cs typeface="Arial" pitchFamily="34" charset="0"/>
              </a:rPr>
              <a:t>	If you have a logical mind and like 			analysing facts and figures then this 		is a great job for you.</a:t>
            </a:r>
          </a:p>
          <a:p>
            <a:endParaRPr lang="en-GB" sz="1400" i="1" dirty="0">
              <a:latin typeface="Arial" pitchFamily="34" charset="0"/>
              <a:cs typeface="Arial" pitchFamily="34" charset="0"/>
            </a:endParaRPr>
          </a:p>
          <a:p>
            <a:r>
              <a:rPr lang="en-GB" sz="1400" b="1" dirty="0">
                <a:latin typeface="Arial" pitchFamily="34" charset="0"/>
                <a:cs typeface="Arial" pitchFamily="34" charset="0"/>
              </a:rPr>
              <a:t>Entry requirements:</a:t>
            </a:r>
            <a:r>
              <a:rPr lang="en-GB" sz="1400" dirty="0">
                <a:latin typeface="Arial" pitchFamily="34" charset="0"/>
                <a:cs typeface="Arial" pitchFamily="34" charset="0"/>
              </a:rPr>
              <a:t>	Five GCSEs at grade 9-4 (A*-C) or 		equivalent.</a:t>
            </a:r>
          </a:p>
          <a:p>
            <a:r>
              <a:rPr lang="en-GB" sz="1400" dirty="0">
                <a:latin typeface="Arial" pitchFamily="34" charset="0"/>
                <a:cs typeface="Arial" pitchFamily="34" charset="0"/>
              </a:rPr>
              <a:t>		At least two A levels or equivalent.</a:t>
            </a:r>
          </a:p>
          <a:p>
            <a:r>
              <a:rPr lang="en-GB" sz="1400" dirty="0">
                <a:latin typeface="Arial" pitchFamily="34" charset="0"/>
                <a:cs typeface="Arial" pitchFamily="34" charset="0"/>
              </a:rPr>
              <a:t>		Degree in accountancy or relevant 		subject. You can then apply for an 			NHS training position. </a:t>
            </a:r>
          </a:p>
          <a:p>
            <a:endParaRPr lang="en-GB" dirty="0"/>
          </a:p>
        </p:txBody>
      </p:sp>
      <p:pic>
        <p:nvPicPr>
          <p:cNvPr id="1028" name="Picture 4" descr="N:\Directorate of Strategy and Planning\Strategy\NHS Careers\Operational\Literature\Lit review and rebrand (2014-15)\Design and branding\A4 booklets\Wider healthcare team\A4 WHT photos\Real-life stories WHT\Lydia Wag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697" t="593" r="5957" b="-206"/>
          <a:stretch/>
        </p:blipFill>
        <p:spPr bwMode="auto">
          <a:xfrm>
            <a:off x="5442024" y="1679406"/>
            <a:ext cx="3642522" cy="45938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89446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pic>
        <p:nvPicPr>
          <p:cNvPr id="3" name="Picture 9" descr="casestudy-anna-disney"/>
          <p:cNvPicPr>
            <a:picLocks noChangeAspect="1" noChangeArrowheads="1"/>
          </p:cNvPicPr>
          <p:nvPr/>
        </p:nvPicPr>
        <p:blipFill>
          <a:blip r:embed="rId4" cstate="print"/>
          <a:srcRect r="13387"/>
          <a:stretch>
            <a:fillRect/>
          </a:stretch>
        </p:blipFill>
        <p:spPr bwMode="auto">
          <a:xfrm>
            <a:off x="5543550" y="1214438"/>
            <a:ext cx="3492500" cy="5375275"/>
          </a:xfrm>
          <a:prstGeom prst="rect">
            <a:avLst/>
          </a:prstGeom>
          <a:noFill/>
          <a:ln w="9525">
            <a:noFill/>
            <a:miter lim="800000"/>
            <a:headEnd/>
            <a:tailEnd/>
          </a:ln>
        </p:spPr>
      </p:pic>
      <p:sp>
        <p:nvSpPr>
          <p:cNvPr id="4" name="TextBox 3"/>
          <p:cNvSpPr txBox="1"/>
          <p:nvPr/>
        </p:nvSpPr>
        <p:spPr>
          <a:xfrm>
            <a:off x="214282" y="1071546"/>
            <a:ext cx="5214974" cy="5678478"/>
          </a:xfrm>
          <a:prstGeom prst="rect">
            <a:avLst/>
          </a:prstGeom>
          <a:noFill/>
        </p:spPr>
        <p:txBody>
          <a:bodyPr wrap="square" rtlCol="0">
            <a:spAutoFit/>
          </a:bodyPr>
          <a:lstStyle/>
          <a:p>
            <a:r>
              <a:rPr lang="en-GB" b="1" dirty="0">
                <a:latin typeface="Arial" pitchFamily="34" charset="0"/>
                <a:cs typeface="Arial" pitchFamily="34" charset="0"/>
              </a:rPr>
              <a:t>The clinical psychologist</a:t>
            </a:r>
            <a:endParaRPr lang="en-GB" dirty="0">
              <a:latin typeface="Arial" pitchFamily="34" charset="0"/>
              <a:cs typeface="Arial" pitchFamily="34" charset="0"/>
            </a:endParaRPr>
          </a:p>
          <a:p>
            <a:endParaRPr lang="en-GB" sz="1400" dirty="0">
              <a:latin typeface="Arial" pitchFamily="34" charset="0"/>
              <a:cs typeface="Arial" pitchFamily="34" charset="0"/>
            </a:endParaRPr>
          </a:p>
          <a:p>
            <a:r>
              <a:rPr lang="en-GB" sz="1400" b="1" dirty="0">
                <a:latin typeface="Arial" pitchFamily="34" charset="0"/>
                <a:cs typeface="Arial" pitchFamily="34" charset="0"/>
              </a:rPr>
              <a:t>Name: </a:t>
            </a:r>
            <a:r>
              <a:rPr lang="en-GB" sz="1400" dirty="0">
                <a:latin typeface="Arial" pitchFamily="34" charset="0"/>
                <a:cs typeface="Arial" pitchFamily="34" charset="0"/>
              </a:rPr>
              <a:t>		Anna Disney</a:t>
            </a:r>
          </a:p>
          <a:p>
            <a:endParaRPr lang="en-GB" sz="1000" dirty="0">
              <a:latin typeface="Arial" pitchFamily="34" charset="0"/>
              <a:cs typeface="Arial" pitchFamily="34" charset="0"/>
            </a:endParaRPr>
          </a:p>
          <a:p>
            <a:r>
              <a:rPr lang="en-GB" sz="1400" b="1" dirty="0">
                <a:latin typeface="Arial" pitchFamily="34" charset="0"/>
                <a:cs typeface="Arial" pitchFamily="34" charset="0"/>
              </a:rPr>
              <a:t>Role: </a:t>
            </a:r>
            <a:r>
              <a:rPr lang="en-GB" sz="1400" dirty="0">
                <a:latin typeface="Arial" pitchFamily="34" charset="0"/>
                <a:cs typeface="Arial" pitchFamily="34" charset="0"/>
              </a:rPr>
              <a:t>		Assistant clinical psychologist</a:t>
            </a:r>
          </a:p>
          <a:p>
            <a:endParaRPr lang="en-GB" sz="1000" dirty="0">
              <a:latin typeface="Arial" pitchFamily="34" charset="0"/>
              <a:cs typeface="Arial" pitchFamily="34" charset="0"/>
            </a:endParaRPr>
          </a:p>
          <a:p>
            <a:r>
              <a:rPr lang="en-GB" sz="1400" b="1" dirty="0">
                <a:latin typeface="Arial" pitchFamily="34" charset="0"/>
                <a:cs typeface="Arial" pitchFamily="34" charset="0"/>
              </a:rPr>
              <a:t>Responsibilities: </a:t>
            </a:r>
            <a:r>
              <a:rPr lang="en-GB" sz="1400" dirty="0">
                <a:latin typeface="Arial" pitchFamily="34" charset="0"/>
                <a:cs typeface="Arial" pitchFamily="34" charset="0"/>
              </a:rPr>
              <a:t>	Assessing patients and offering 			counselling, therapy and advice to a 		wide-range of people with mental health 		problems.</a:t>
            </a:r>
          </a:p>
          <a:p>
            <a:endParaRPr lang="en-GB" sz="1000" dirty="0">
              <a:latin typeface="Arial" pitchFamily="34" charset="0"/>
              <a:cs typeface="Arial" pitchFamily="34" charset="0"/>
            </a:endParaRPr>
          </a:p>
          <a:p>
            <a:r>
              <a:rPr lang="en-GB" sz="1400" b="1" dirty="0">
                <a:latin typeface="Arial" pitchFamily="34" charset="0"/>
                <a:cs typeface="Arial" pitchFamily="34" charset="0"/>
              </a:rPr>
              <a:t>Personality: </a:t>
            </a:r>
            <a:r>
              <a:rPr lang="en-GB" sz="1400" dirty="0">
                <a:latin typeface="Arial" pitchFamily="34" charset="0"/>
                <a:cs typeface="Arial" pitchFamily="34" charset="0"/>
              </a:rPr>
              <a:t>	Interested in the feelings of others and 		fascinated by human behaviour.  			Empathise with people and understand 		their feelings.</a:t>
            </a:r>
          </a:p>
          <a:p>
            <a:endParaRPr lang="en-GB" sz="1000" dirty="0">
              <a:latin typeface="Arial" pitchFamily="34" charset="0"/>
              <a:cs typeface="Arial" pitchFamily="34" charset="0"/>
            </a:endParaRPr>
          </a:p>
          <a:p>
            <a:r>
              <a:rPr lang="en-GB" sz="1400" b="1" dirty="0">
                <a:latin typeface="Arial" pitchFamily="34" charset="0"/>
                <a:cs typeface="Arial" pitchFamily="34" charset="0"/>
              </a:rPr>
              <a:t>Advice: </a:t>
            </a:r>
            <a:r>
              <a:rPr lang="en-GB" sz="1400" dirty="0">
                <a:latin typeface="Arial" pitchFamily="34" charset="0"/>
                <a:cs typeface="Arial" pitchFamily="34" charset="0"/>
              </a:rPr>
              <a:t>		I love working so closely with people 		and the challenge of such a steep 			learning curve, at the same time as 		feeling fully supported by my brilliant 		team.</a:t>
            </a:r>
          </a:p>
          <a:p>
            <a:endParaRPr lang="en-GB" sz="1000" i="1" dirty="0">
              <a:latin typeface="Arial" pitchFamily="34" charset="0"/>
              <a:cs typeface="Arial" pitchFamily="34" charset="0"/>
            </a:endParaRPr>
          </a:p>
          <a:p>
            <a:r>
              <a:rPr lang="en-GB" sz="1400" b="1" dirty="0">
                <a:latin typeface="Arial" pitchFamily="34" charset="0"/>
                <a:cs typeface="Arial" pitchFamily="34" charset="0"/>
              </a:rPr>
              <a:t>Entry requirements:</a:t>
            </a:r>
            <a:r>
              <a:rPr lang="en-GB" sz="1400" dirty="0">
                <a:latin typeface="Arial" pitchFamily="34" charset="0"/>
                <a:cs typeface="Arial" pitchFamily="34" charset="0"/>
              </a:rPr>
              <a:t>	Five GCSEs. </a:t>
            </a:r>
          </a:p>
          <a:p>
            <a:r>
              <a:rPr lang="en-GB" sz="1400" dirty="0">
                <a:latin typeface="Arial" pitchFamily="34" charset="0"/>
                <a:cs typeface="Arial" pitchFamily="34" charset="0"/>
              </a:rPr>
              <a:t>		Three A level subjects or equivalent.</a:t>
            </a:r>
          </a:p>
          <a:p>
            <a:r>
              <a:rPr lang="en-GB" sz="1400" dirty="0">
                <a:latin typeface="Arial" pitchFamily="34" charset="0"/>
                <a:cs typeface="Arial" pitchFamily="34" charset="0"/>
              </a:rPr>
              <a:t>		Approved degree in psychology and 		postgraduate qualification in clinical 		psychology.</a:t>
            </a:r>
          </a:p>
        </p:txBody>
      </p:sp>
    </p:spTree>
    <p:extLst>
      <p:ext uri="{BB962C8B-B14F-4D97-AF65-F5344CB8AC3E}">
        <p14:creationId xmlns:p14="http://schemas.microsoft.com/office/powerpoint/2010/main" val="108944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sp>
        <p:nvSpPr>
          <p:cNvPr id="4" name="TextBox 3"/>
          <p:cNvSpPr txBox="1"/>
          <p:nvPr/>
        </p:nvSpPr>
        <p:spPr>
          <a:xfrm>
            <a:off x="142844" y="1124744"/>
            <a:ext cx="5572164" cy="5355312"/>
          </a:xfrm>
          <a:prstGeom prst="rect">
            <a:avLst/>
          </a:prstGeom>
          <a:noFill/>
        </p:spPr>
        <p:txBody>
          <a:bodyPr wrap="square" rtlCol="0">
            <a:spAutoFit/>
          </a:bodyPr>
          <a:lstStyle/>
          <a:p>
            <a:r>
              <a:rPr lang="en-GB" b="1" dirty="0">
                <a:latin typeface="Arial" pitchFamily="34" charset="0"/>
                <a:cs typeface="Arial" pitchFamily="34" charset="0"/>
              </a:rPr>
              <a:t>The paramedic</a:t>
            </a:r>
            <a:endParaRPr lang="en-GB" dirty="0">
              <a:latin typeface="Arial" pitchFamily="34" charset="0"/>
              <a:cs typeface="Arial" pitchFamily="34" charset="0"/>
            </a:endParaRPr>
          </a:p>
          <a:p>
            <a:endParaRPr lang="en-GB" sz="1400" dirty="0">
              <a:latin typeface="Arial" pitchFamily="34" charset="0"/>
              <a:cs typeface="Arial" pitchFamily="34" charset="0"/>
            </a:endParaRPr>
          </a:p>
          <a:p>
            <a:r>
              <a:rPr lang="en-GB" sz="1400" b="1" dirty="0">
                <a:latin typeface="Arial" pitchFamily="34" charset="0"/>
                <a:cs typeface="Arial" pitchFamily="34" charset="0"/>
              </a:rPr>
              <a:t>Name: </a:t>
            </a:r>
            <a:r>
              <a:rPr lang="en-GB" sz="1400" dirty="0">
                <a:latin typeface="Arial" pitchFamily="34" charset="0"/>
                <a:cs typeface="Arial" pitchFamily="34" charset="0"/>
              </a:rPr>
              <a:t>		Elisha Miller</a:t>
            </a:r>
          </a:p>
          <a:p>
            <a:endParaRPr lang="en-GB" sz="1000" dirty="0">
              <a:latin typeface="Arial" pitchFamily="34" charset="0"/>
              <a:cs typeface="Arial" pitchFamily="34" charset="0"/>
            </a:endParaRPr>
          </a:p>
          <a:p>
            <a:r>
              <a:rPr lang="en-GB" sz="1400" b="1" dirty="0">
                <a:latin typeface="Arial" pitchFamily="34" charset="0"/>
                <a:cs typeface="Arial" pitchFamily="34" charset="0"/>
              </a:rPr>
              <a:t>Role: </a:t>
            </a:r>
            <a:r>
              <a:rPr lang="en-GB" sz="1400" dirty="0">
                <a:latin typeface="Arial" pitchFamily="34" charset="0"/>
                <a:cs typeface="Arial" pitchFamily="34" charset="0"/>
              </a:rPr>
              <a:t>		Paramedic</a:t>
            </a:r>
          </a:p>
          <a:p>
            <a:endParaRPr lang="en-GB" sz="1000" dirty="0">
              <a:latin typeface="Arial" pitchFamily="34" charset="0"/>
              <a:cs typeface="Arial" pitchFamily="34" charset="0"/>
            </a:endParaRPr>
          </a:p>
          <a:p>
            <a:r>
              <a:rPr lang="en-GB" sz="1400" b="1" dirty="0">
                <a:latin typeface="Arial" pitchFamily="34" charset="0"/>
                <a:cs typeface="Arial" pitchFamily="34" charset="0"/>
              </a:rPr>
              <a:t>Responsibilities: </a:t>
            </a:r>
            <a:r>
              <a:rPr lang="en-GB" sz="1400" dirty="0">
                <a:latin typeface="Arial" pitchFamily="34" charset="0"/>
                <a:cs typeface="Arial" pitchFamily="34" charset="0"/>
              </a:rPr>
              <a:t>	Respond to emergency calls and provide all</a:t>
            </a:r>
          </a:p>
          <a:p>
            <a:r>
              <a:rPr lang="en-GB" sz="1400" dirty="0">
                <a:latin typeface="Arial" pitchFamily="34" charset="0"/>
                <a:cs typeface="Arial" pitchFamily="34" charset="0"/>
              </a:rPr>
              <a:t>                                     aspects of urgent and emergency care, </a:t>
            </a:r>
          </a:p>
          <a:p>
            <a:r>
              <a:rPr lang="en-GB" sz="1400" dirty="0">
                <a:latin typeface="Arial" pitchFamily="34" charset="0"/>
                <a:cs typeface="Arial" pitchFamily="34" charset="0"/>
              </a:rPr>
              <a:t>                                     ranging from problems such as cardiac </a:t>
            </a:r>
          </a:p>
          <a:p>
            <a:r>
              <a:rPr lang="en-GB" sz="1400" dirty="0">
                <a:latin typeface="Arial" pitchFamily="34" charset="0"/>
                <a:cs typeface="Arial" pitchFamily="34" charset="0"/>
              </a:rPr>
              <a:t>                                     arrest, heart attacks, strokes, spinal injuries</a:t>
            </a:r>
          </a:p>
          <a:p>
            <a:r>
              <a:rPr lang="en-GB" sz="1400" dirty="0">
                <a:latin typeface="Arial" pitchFamily="34" charset="0"/>
                <a:cs typeface="Arial" pitchFamily="34" charset="0"/>
              </a:rPr>
              <a:t>                                     and major trauma, to minor illnesses and </a:t>
            </a:r>
          </a:p>
          <a:p>
            <a:r>
              <a:rPr lang="en-GB" sz="1400" dirty="0">
                <a:latin typeface="Arial" pitchFamily="34" charset="0"/>
                <a:cs typeface="Arial" pitchFamily="34" charset="0"/>
              </a:rPr>
              <a:t>                                     injuries.</a:t>
            </a:r>
          </a:p>
          <a:p>
            <a:endParaRPr lang="en-GB" sz="800" b="1" dirty="0">
              <a:latin typeface="Arial" pitchFamily="34" charset="0"/>
              <a:cs typeface="Arial" pitchFamily="34" charset="0"/>
            </a:endParaRPr>
          </a:p>
          <a:p>
            <a:r>
              <a:rPr lang="en-GB" sz="1400" b="1" dirty="0">
                <a:latin typeface="Arial" pitchFamily="34" charset="0"/>
                <a:cs typeface="Arial" pitchFamily="34" charset="0"/>
              </a:rPr>
              <a:t>Personality: </a:t>
            </a:r>
            <a:r>
              <a:rPr lang="en-GB" sz="1400" dirty="0">
                <a:latin typeface="Arial" pitchFamily="34" charset="0"/>
                <a:cs typeface="Arial" pitchFamily="34" charset="0"/>
              </a:rPr>
              <a:t>	Calm under pressure and able to work </a:t>
            </a:r>
          </a:p>
          <a:p>
            <a:r>
              <a:rPr lang="en-GB" sz="1400" dirty="0">
                <a:latin typeface="Arial" pitchFamily="34" charset="0"/>
                <a:cs typeface="Arial" pitchFamily="34" charset="0"/>
              </a:rPr>
              <a:t>                                     quickly and carefully.</a:t>
            </a:r>
          </a:p>
          <a:p>
            <a:endParaRPr lang="en-GB" sz="800" b="1" dirty="0">
              <a:latin typeface="Arial" pitchFamily="34" charset="0"/>
              <a:cs typeface="Arial" pitchFamily="34" charset="0"/>
            </a:endParaRPr>
          </a:p>
          <a:p>
            <a:r>
              <a:rPr lang="en-GB" sz="1400" b="1" dirty="0">
                <a:latin typeface="Arial" pitchFamily="34" charset="0"/>
                <a:cs typeface="Arial" pitchFamily="34" charset="0"/>
              </a:rPr>
              <a:t>Advice: </a:t>
            </a:r>
            <a:r>
              <a:rPr lang="en-GB" sz="1400" dirty="0">
                <a:latin typeface="Arial" pitchFamily="34" charset="0"/>
                <a:cs typeface="Arial" pitchFamily="34" charset="0"/>
              </a:rPr>
              <a:t>		You have to be really on the ball and be able </a:t>
            </a:r>
          </a:p>
          <a:p>
            <a:r>
              <a:rPr lang="en-GB" sz="1400" dirty="0">
                <a:latin typeface="Arial" pitchFamily="34" charset="0"/>
                <a:cs typeface="Arial" pitchFamily="34" charset="0"/>
              </a:rPr>
              <a:t>                                     to understand a situation quickly. Even when  </a:t>
            </a:r>
          </a:p>
          <a:p>
            <a:r>
              <a:rPr lang="en-GB" sz="1400" dirty="0">
                <a:latin typeface="Arial" pitchFamily="34" charset="0"/>
                <a:cs typeface="Arial" pitchFamily="34" charset="0"/>
              </a:rPr>
              <a:t>                                     the adrenalin’s pumping you have to stay </a:t>
            </a:r>
          </a:p>
          <a:p>
            <a:r>
              <a:rPr lang="en-GB" sz="1400" dirty="0">
                <a:latin typeface="Arial" pitchFamily="34" charset="0"/>
                <a:cs typeface="Arial" pitchFamily="34" charset="0"/>
              </a:rPr>
              <a:t>                                     calm and reassure the patient</a:t>
            </a:r>
            <a:r>
              <a:rPr lang="en-GB" sz="1400" i="1" dirty="0">
                <a:latin typeface="Arial" pitchFamily="34" charset="0"/>
                <a:cs typeface="Arial" pitchFamily="34" charset="0"/>
              </a:rPr>
              <a:t>.</a:t>
            </a:r>
          </a:p>
          <a:p>
            <a:endParaRPr lang="en-GB" sz="800" b="1" dirty="0">
              <a:latin typeface="Arial" pitchFamily="34" charset="0"/>
              <a:cs typeface="Arial" pitchFamily="34" charset="0"/>
            </a:endParaRPr>
          </a:p>
          <a:p>
            <a:r>
              <a:rPr lang="en-GB" sz="1400" b="1" dirty="0">
                <a:latin typeface="Arial" pitchFamily="34" charset="0"/>
                <a:cs typeface="Arial" pitchFamily="34" charset="0"/>
              </a:rPr>
              <a:t>Entry requirements:</a:t>
            </a:r>
            <a:r>
              <a:rPr lang="en-GB" sz="1400" dirty="0">
                <a:latin typeface="Arial" pitchFamily="34" charset="0"/>
                <a:cs typeface="Arial" pitchFamily="34" charset="0"/>
              </a:rPr>
              <a:t>	To practise as a paramedic, you first need to</a:t>
            </a:r>
          </a:p>
          <a:p>
            <a:r>
              <a:rPr lang="en-GB" sz="1400" dirty="0">
                <a:latin typeface="Arial" pitchFamily="34" charset="0"/>
                <a:cs typeface="Arial" pitchFamily="34" charset="0"/>
              </a:rPr>
              <a:t>                                     successfully complete an approved </a:t>
            </a:r>
          </a:p>
          <a:p>
            <a:r>
              <a:rPr lang="en-GB" sz="1400" dirty="0">
                <a:latin typeface="Arial" pitchFamily="34" charset="0"/>
                <a:cs typeface="Arial" pitchFamily="34" charset="0"/>
              </a:rPr>
              <a:t>                                     qualification in paramedic science which </a:t>
            </a:r>
          </a:p>
          <a:p>
            <a:r>
              <a:rPr lang="en-GB" sz="1400" dirty="0">
                <a:latin typeface="Arial" pitchFamily="34" charset="0"/>
                <a:cs typeface="Arial" pitchFamily="34" charset="0"/>
              </a:rPr>
              <a:t>                                     could be a diploma, a foundation degree or </a:t>
            </a:r>
          </a:p>
          <a:p>
            <a:r>
              <a:rPr lang="en-GB" sz="1400" dirty="0">
                <a:latin typeface="Arial" pitchFamily="34" charset="0"/>
                <a:cs typeface="Arial" pitchFamily="34" charset="0"/>
              </a:rPr>
              <a:t>                                     degree.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7" y="1600634"/>
            <a:ext cx="3309809" cy="4972307"/>
          </a:xfrm>
          <a:prstGeom prst="rect">
            <a:avLst/>
          </a:prstGeom>
        </p:spPr>
      </p:pic>
    </p:spTree>
    <p:extLst>
      <p:ext uri="{BB962C8B-B14F-4D97-AF65-F5344CB8AC3E}">
        <p14:creationId xmlns:p14="http://schemas.microsoft.com/office/powerpoint/2010/main" val="108944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sp>
        <p:nvSpPr>
          <p:cNvPr id="5" name="TextBox 4"/>
          <p:cNvSpPr txBox="1"/>
          <p:nvPr/>
        </p:nvSpPr>
        <p:spPr>
          <a:xfrm>
            <a:off x="107504" y="980728"/>
            <a:ext cx="5500726" cy="6063197"/>
          </a:xfrm>
          <a:prstGeom prst="rect">
            <a:avLst/>
          </a:prstGeom>
          <a:noFill/>
        </p:spPr>
        <p:txBody>
          <a:bodyPr wrap="square" rtlCol="0">
            <a:spAutoFit/>
          </a:bodyPr>
          <a:lstStyle/>
          <a:p>
            <a:r>
              <a:rPr lang="en-GB" b="1" dirty="0">
                <a:latin typeface="Arial" pitchFamily="34" charset="0"/>
                <a:cs typeface="Arial" pitchFamily="34" charset="0"/>
              </a:rPr>
              <a:t>The dental therapist</a:t>
            </a:r>
            <a:endParaRPr lang="en-GB" dirty="0">
              <a:latin typeface="Arial" pitchFamily="34" charset="0"/>
              <a:cs typeface="Arial" pitchFamily="34" charset="0"/>
            </a:endParaRPr>
          </a:p>
          <a:p>
            <a:endParaRPr lang="en-GB" sz="1400" dirty="0">
              <a:latin typeface="Arial" pitchFamily="34" charset="0"/>
              <a:cs typeface="Arial" pitchFamily="34" charset="0"/>
            </a:endParaRPr>
          </a:p>
          <a:p>
            <a:r>
              <a:rPr lang="en-GB" sz="1400" b="1" dirty="0">
                <a:latin typeface="Arial" pitchFamily="34" charset="0"/>
                <a:cs typeface="Arial" pitchFamily="34" charset="0"/>
              </a:rPr>
              <a:t>Name: </a:t>
            </a:r>
            <a:r>
              <a:rPr lang="en-GB" sz="1400" dirty="0">
                <a:latin typeface="Arial" pitchFamily="34" charset="0"/>
                <a:cs typeface="Arial" pitchFamily="34" charset="0"/>
              </a:rPr>
              <a:t>		Dave Martin</a:t>
            </a:r>
          </a:p>
          <a:p>
            <a:endParaRPr lang="en-GB" sz="1000" dirty="0">
              <a:latin typeface="Arial" pitchFamily="34" charset="0"/>
              <a:cs typeface="Arial" pitchFamily="34" charset="0"/>
            </a:endParaRPr>
          </a:p>
          <a:p>
            <a:r>
              <a:rPr lang="en-GB" sz="1400" b="1" dirty="0">
                <a:latin typeface="Arial" pitchFamily="34" charset="0"/>
                <a:cs typeface="Arial" pitchFamily="34" charset="0"/>
              </a:rPr>
              <a:t>Role: </a:t>
            </a:r>
            <a:r>
              <a:rPr lang="en-GB" sz="1400" dirty="0">
                <a:latin typeface="Arial" pitchFamily="34" charset="0"/>
                <a:cs typeface="Arial" pitchFamily="34" charset="0"/>
              </a:rPr>
              <a:t>		Dental therapist</a:t>
            </a:r>
            <a:endParaRPr lang="en-GB" sz="1400" b="1" dirty="0">
              <a:latin typeface="Arial" pitchFamily="34" charset="0"/>
              <a:cs typeface="Arial" pitchFamily="34" charset="0"/>
            </a:endParaRPr>
          </a:p>
          <a:p>
            <a:endParaRPr lang="en-GB" sz="800" b="1" dirty="0">
              <a:latin typeface="Arial" pitchFamily="34" charset="0"/>
              <a:cs typeface="Arial" pitchFamily="34" charset="0"/>
            </a:endParaRPr>
          </a:p>
          <a:p>
            <a:r>
              <a:rPr lang="en-GB" sz="1400" b="1" dirty="0">
                <a:latin typeface="Arial" pitchFamily="34" charset="0"/>
                <a:cs typeface="Arial" pitchFamily="34" charset="0"/>
              </a:rPr>
              <a:t>Responsibilities: </a:t>
            </a:r>
            <a:r>
              <a:rPr lang="en-GB" sz="1400" dirty="0">
                <a:latin typeface="Arial" pitchFamily="34" charset="0"/>
                <a:cs typeface="Arial" pitchFamily="34" charset="0"/>
              </a:rPr>
              <a:t>	Provide treatment in a range of places in the </a:t>
            </a:r>
          </a:p>
          <a:p>
            <a:r>
              <a:rPr lang="en-GB" sz="1400" dirty="0">
                <a:latin typeface="Arial" pitchFamily="34" charset="0"/>
                <a:cs typeface="Arial" pitchFamily="34" charset="0"/>
              </a:rPr>
              <a:t>                                     community, such as schools and care </a:t>
            </a:r>
          </a:p>
          <a:p>
            <a:r>
              <a:rPr lang="en-GB" sz="1400" dirty="0">
                <a:latin typeface="Arial" pitchFamily="34" charset="0"/>
                <a:cs typeface="Arial" pitchFamily="34" charset="0"/>
              </a:rPr>
              <a:t>                                     homes. Carry out a range of routine dental </a:t>
            </a:r>
          </a:p>
          <a:p>
            <a:r>
              <a:rPr lang="en-GB" sz="1400" dirty="0">
                <a:latin typeface="Arial" pitchFamily="34" charset="0"/>
                <a:cs typeface="Arial" pitchFamily="34" charset="0"/>
              </a:rPr>
              <a:t>                                     work including oral assessments, and taking </a:t>
            </a:r>
          </a:p>
          <a:p>
            <a:r>
              <a:rPr lang="en-GB" sz="1400" dirty="0">
                <a:latin typeface="Arial" pitchFamily="34" charset="0"/>
                <a:cs typeface="Arial" pitchFamily="34" charset="0"/>
              </a:rPr>
              <a:t>                                     dental radiographs.</a:t>
            </a:r>
          </a:p>
          <a:p>
            <a:r>
              <a:rPr lang="en-GB" sz="1400" dirty="0">
                <a:latin typeface="Arial" pitchFamily="34" charset="0"/>
                <a:cs typeface="Arial" pitchFamily="34" charset="0"/>
              </a:rPr>
              <a:t> </a:t>
            </a:r>
            <a:endParaRPr lang="en-GB" sz="800" b="1" dirty="0">
              <a:latin typeface="Arial" pitchFamily="34" charset="0"/>
              <a:cs typeface="Arial" pitchFamily="34" charset="0"/>
            </a:endParaRPr>
          </a:p>
          <a:p>
            <a:r>
              <a:rPr lang="en-GB" sz="1400" b="1" dirty="0">
                <a:latin typeface="Arial" pitchFamily="34" charset="0"/>
                <a:cs typeface="Arial" pitchFamily="34" charset="0"/>
              </a:rPr>
              <a:t>Personality: </a:t>
            </a:r>
            <a:r>
              <a:rPr lang="en-GB" sz="1400" dirty="0">
                <a:latin typeface="Arial" pitchFamily="34" charset="0"/>
                <a:cs typeface="Arial" pitchFamily="34" charset="0"/>
              </a:rPr>
              <a:t>	A good and patient communicator with</a:t>
            </a:r>
          </a:p>
          <a:p>
            <a:r>
              <a:rPr lang="en-GB" sz="1400" dirty="0">
                <a:latin typeface="Arial" pitchFamily="34" charset="0"/>
                <a:cs typeface="Arial" pitchFamily="34" charset="0"/>
              </a:rPr>
              <a:t>                                     proficient, highly technical clinical skills.</a:t>
            </a:r>
          </a:p>
          <a:p>
            <a:endParaRPr lang="en-GB" sz="800" b="1" dirty="0">
              <a:latin typeface="Arial" pitchFamily="34" charset="0"/>
              <a:cs typeface="Arial" pitchFamily="34" charset="0"/>
            </a:endParaRPr>
          </a:p>
          <a:p>
            <a:r>
              <a:rPr lang="en-GB" sz="1400" b="1" dirty="0">
                <a:latin typeface="Arial" pitchFamily="34" charset="0"/>
                <a:cs typeface="Arial" pitchFamily="34" charset="0"/>
              </a:rPr>
              <a:t>Advice: </a:t>
            </a:r>
            <a:r>
              <a:rPr lang="en-GB" sz="1400" dirty="0">
                <a:latin typeface="Arial" pitchFamily="34" charset="0"/>
                <a:cs typeface="Arial" pitchFamily="34" charset="0"/>
              </a:rPr>
              <a:t>		To work in this role, will need to encourage</a:t>
            </a:r>
          </a:p>
          <a:p>
            <a:r>
              <a:rPr lang="en-GB" sz="1400" dirty="0">
                <a:latin typeface="Arial" pitchFamily="34" charset="0"/>
                <a:cs typeface="Arial" pitchFamily="34" charset="0"/>
              </a:rPr>
              <a:t>                                     anxious patients to accept dental treatment. </a:t>
            </a:r>
          </a:p>
          <a:p>
            <a:r>
              <a:rPr lang="en-GB" sz="1400" dirty="0">
                <a:latin typeface="Arial" pitchFamily="34" charset="0"/>
                <a:cs typeface="Arial" pitchFamily="34" charset="0"/>
              </a:rPr>
              <a:t>                                     You will need to be confident to work on </a:t>
            </a:r>
          </a:p>
          <a:p>
            <a:r>
              <a:rPr lang="en-GB" sz="1400" dirty="0">
                <a:latin typeface="Arial" pitchFamily="34" charset="0"/>
                <a:cs typeface="Arial" pitchFamily="34" charset="0"/>
              </a:rPr>
              <a:t>                                     your own and be able to put even the </a:t>
            </a:r>
          </a:p>
          <a:p>
            <a:r>
              <a:rPr lang="en-GB" sz="1400" dirty="0">
                <a:latin typeface="Arial" pitchFamily="34" charset="0"/>
                <a:cs typeface="Arial" pitchFamily="34" charset="0"/>
              </a:rPr>
              <a:t>                                     youngest of patients at ease.</a:t>
            </a:r>
          </a:p>
          <a:p>
            <a:endParaRPr lang="en-GB" sz="800" b="1" dirty="0">
              <a:latin typeface="Arial" pitchFamily="34" charset="0"/>
              <a:cs typeface="Arial" pitchFamily="34" charset="0"/>
            </a:endParaRPr>
          </a:p>
          <a:p>
            <a:r>
              <a:rPr lang="en-GB" sz="1400" b="1" dirty="0">
                <a:latin typeface="Arial" pitchFamily="34" charset="0"/>
                <a:cs typeface="Arial" pitchFamily="34" charset="0"/>
              </a:rPr>
              <a:t>Entry requirements:</a:t>
            </a:r>
            <a:r>
              <a:rPr lang="en-GB" sz="1400" dirty="0">
                <a:latin typeface="Arial" pitchFamily="34" charset="0"/>
                <a:cs typeface="Arial" pitchFamily="34" charset="0"/>
              </a:rPr>
              <a:t>	You’ll need to obtain a diploma or degree in </a:t>
            </a:r>
          </a:p>
          <a:p>
            <a:r>
              <a:rPr lang="en-GB" sz="1400" dirty="0">
                <a:latin typeface="Arial" pitchFamily="34" charset="0"/>
                <a:cs typeface="Arial" pitchFamily="34" charset="0"/>
              </a:rPr>
              <a:t>                                     dental therapy and be registered on the </a:t>
            </a:r>
          </a:p>
          <a:p>
            <a:r>
              <a:rPr lang="en-GB" sz="1400" dirty="0">
                <a:latin typeface="Arial" pitchFamily="34" charset="0"/>
                <a:cs typeface="Arial" pitchFamily="34" charset="0"/>
              </a:rPr>
              <a:t>                                     General Dental Council’s roll of dental </a:t>
            </a:r>
          </a:p>
          <a:p>
            <a:r>
              <a:rPr lang="en-GB" sz="1400" dirty="0">
                <a:latin typeface="Arial" pitchFamily="34" charset="0"/>
                <a:cs typeface="Arial" pitchFamily="34" charset="0"/>
              </a:rPr>
              <a:t>                                     therapists. To get on the course, you will </a:t>
            </a:r>
          </a:p>
          <a:p>
            <a:r>
              <a:rPr lang="en-GB" sz="1400" dirty="0">
                <a:latin typeface="Arial" pitchFamily="34" charset="0"/>
                <a:cs typeface="Arial" pitchFamily="34" charset="0"/>
              </a:rPr>
              <a:t>                                     need five GCSE subjects at grade 9-4 (A* to 		C) or equivalent, plus two A-levels or a 		recognised qualification in dental nursing. </a:t>
            </a:r>
          </a:p>
        </p:txBody>
      </p:sp>
      <p:pic>
        <p:nvPicPr>
          <p:cNvPr id="2050" name="Picture 2" descr="N:\Directorate of Strategy and Planning\Strategy\NHS Careers\Operational\Photo library\Photos WITHOUT HEE approval\Dental\Dental\Case studies\Dave Martin\Stalybridge-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2246" y="1700807"/>
            <a:ext cx="3227999" cy="4841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89446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pic>
        <p:nvPicPr>
          <p:cNvPr id="3" name="Picture 11" descr="DSC_2432"/>
          <p:cNvPicPr>
            <a:picLocks noChangeAspect="1" noChangeArrowheads="1"/>
          </p:cNvPicPr>
          <p:nvPr/>
        </p:nvPicPr>
        <p:blipFill>
          <a:blip r:embed="rId4" cstate="print"/>
          <a:srcRect/>
          <a:stretch>
            <a:fillRect/>
          </a:stretch>
        </p:blipFill>
        <p:spPr bwMode="auto">
          <a:xfrm>
            <a:off x="5508625" y="1268760"/>
            <a:ext cx="3543300" cy="5400328"/>
          </a:xfrm>
          <a:prstGeom prst="rect">
            <a:avLst/>
          </a:prstGeom>
          <a:noFill/>
          <a:ln w="9525">
            <a:noFill/>
            <a:miter lim="800000"/>
            <a:headEnd/>
            <a:tailEnd/>
          </a:ln>
        </p:spPr>
      </p:pic>
      <p:sp>
        <p:nvSpPr>
          <p:cNvPr id="4" name="TextBox 3"/>
          <p:cNvSpPr txBox="1"/>
          <p:nvPr/>
        </p:nvSpPr>
        <p:spPr>
          <a:xfrm>
            <a:off x="214282" y="1196752"/>
            <a:ext cx="5214974" cy="5740033"/>
          </a:xfrm>
          <a:prstGeom prst="rect">
            <a:avLst/>
          </a:prstGeom>
          <a:noFill/>
        </p:spPr>
        <p:txBody>
          <a:bodyPr wrap="square" rtlCol="0">
            <a:spAutoFit/>
          </a:bodyPr>
          <a:lstStyle/>
          <a:p>
            <a:r>
              <a:rPr lang="en-GB" b="1" dirty="0">
                <a:latin typeface="Arial" pitchFamily="34" charset="0"/>
                <a:cs typeface="Arial" pitchFamily="34" charset="0"/>
              </a:rPr>
              <a:t>The physiotherapist</a:t>
            </a:r>
            <a:endParaRPr lang="en-GB" dirty="0">
              <a:latin typeface="Arial" pitchFamily="34" charset="0"/>
              <a:cs typeface="Arial" pitchFamily="34" charset="0"/>
            </a:endParaRPr>
          </a:p>
          <a:p>
            <a:endParaRPr lang="en-GB" sz="1400" dirty="0">
              <a:latin typeface="Arial" pitchFamily="34" charset="0"/>
              <a:cs typeface="Arial" pitchFamily="34" charset="0"/>
            </a:endParaRPr>
          </a:p>
          <a:p>
            <a:r>
              <a:rPr lang="en-GB" sz="1400" b="1" dirty="0">
                <a:latin typeface="Arial" pitchFamily="34" charset="0"/>
                <a:cs typeface="Arial" pitchFamily="34" charset="0"/>
              </a:rPr>
              <a:t>Name: </a:t>
            </a:r>
            <a:r>
              <a:rPr lang="en-GB" sz="1400" dirty="0">
                <a:latin typeface="Arial" pitchFamily="34" charset="0"/>
                <a:cs typeface="Arial" pitchFamily="34" charset="0"/>
              </a:rPr>
              <a:t>		Celia Cohen</a:t>
            </a:r>
          </a:p>
          <a:p>
            <a:endParaRPr lang="en-GB" sz="1100" dirty="0">
              <a:latin typeface="Arial" pitchFamily="34" charset="0"/>
              <a:cs typeface="Arial" pitchFamily="34" charset="0"/>
            </a:endParaRPr>
          </a:p>
          <a:p>
            <a:r>
              <a:rPr lang="en-GB" sz="1400" b="1" dirty="0">
                <a:latin typeface="Arial" pitchFamily="34" charset="0"/>
                <a:cs typeface="Arial" pitchFamily="34" charset="0"/>
              </a:rPr>
              <a:t>Role: </a:t>
            </a:r>
            <a:r>
              <a:rPr lang="en-GB" sz="1400" dirty="0">
                <a:latin typeface="Arial" pitchFamily="34" charset="0"/>
                <a:cs typeface="Arial" pitchFamily="34" charset="0"/>
              </a:rPr>
              <a:t>		Senior physiotherapist</a:t>
            </a:r>
          </a:p>
          <a:p>
            <a:endParaRPr lang="en-GB" sz="1100" dirty="0">
              <a:latin typeface="Arial" pitchFamily="34" charset="0"/>
              <a:cs typeface="Arial" pitchFamily="34" charset="0"/>
            </a:endParaRPr>
          </a:p>
          <a:p>
            <a:r>
              <a:rPr lang="en-GB" sz="1400" b="1" dirty="0">
                <a:latin typeface="Arial" pitchFamily="34" charset="0"/>
                <a:cs typeface="Arial" pitchFamily="34" charset="0"/>
              </a:rPr>
              <a:t>Responsibilities: </a:t>
            </a:r>
            <a:r>
              <a:rPr lang="en-GB" sz="1400" dirty="0">
                <a:latin typeface="Arial" pitchFamily="34" charset="0"/>
                <a:cs typeface="Arial" pitchFamily="34" charset="0"/>
              </a:rPr>
              <a:t>	Treating people with physical problems 		caused by illness, accident or ageing.  		Identifying the problems and helping to 		maximise patient mobility using manual 		therapy and therapeutic exercises.</a:t>
            </a:r>
          </a:p>
          <a:p>
            <a:endParaRPr lang="en-GB" sz="1000" b="1" dirty="0">
              <a:latin typeface="Arial" pitchFamily="34" charset="0"/>
              <a:cs typeface="Arial" pitchFamily="34" charset="0"/>
            </a:endParaRPr>
          </a:p>
          <a:p>
            <a:r>
              <a:rPr lang="en-GB" sz="1400" b="1" dirty="0">
                <a:latin typeface="Arial" pitchFamily="34" charset="0"/>
                <a:cs typeface="Arial" pitchFamily="34" charset="0"/>
              </a:rPr>
              <a:t>Personality: </a:t>
            </a:r>
            <a:r>
              <a:rPr lang="en-GB" sz="1400" dirty="0">
                <a:latin typeface="Arial" pitchFamily="34" charset="0"/>
                <a:cs typeface="Arial" pitchFamily="34" charset="0"/>
              </a:rPr>
              <a:t>	Tolerant, patient, compassionate 			towards others, very level headed and 		practical.</a:t>
            </a:r>
          </a:p>
          <a:p>
            <a:endParaRPr lang="en-GB" sz="1000" b="1" dirty="0">
              <a:latin typeface="Arial" pitchFamily="34" charset="0"/>
              <a:cs typeface="Arial" pitchFamily="34" charset="0"/>
            </a:endParaRPr>
          </a:p>
          <a:p>
            <a:r>
              <a:rPr lang="en-GB" sz="1400" b="1" dirty="0">
                <a:latin typeface="Arial" pitchFamily="34" charset="0"/>
                <a:cs typeface="Arial" pitchFamily="34" charset="0"/>
              </a:rPr>
              <a:t>Advice: </a:t>
            </a:r>
            <a:r>
              <a:rPr lang="en-GB" sz="1400" dirty="0">
                <a:latin typeface="Arial" pitchFamily="34" charset="0"/>
                <a:cs typeface="Arial" pitchFamily="34" charset="0"/>
              </a:rPr>
              <a:t>		It can be stressful dealing with a 			constant stream of patients but that’s 		also what makes the work really 			rewarding.</a:t>
            </a:r>
            <a:endParaRPr lang="en-GB" sz="1400" i="1" dirty="0">
              <a:latin typeface="Arial" pitchFamily="34" charset="0"/>
              <a:cs typeface="Arial" pitchFamily="34" charset="0"/>
            </a:endParaRPr>
          </a:p>
          <a:p>
            <a:endParaRPr lang="en-GB" sz="1000" b="1" dirty="0">
              <a:latin typeface="Arial" pitchFamily="34" charset="0"/>
              <a:cs typeface="Arial" pitchFamily="34" charset="0"/>
            </a:endParaRPr>
          </a:p>
          <a:p>
            <a:r>
              <a:rPr lang="en-GB" sz="1400" b="1" dirty="0">
                <a:latin typeface="Arial" pitchFamily="34" charset="0"/>
                <a:cs typeface="Arial" pitchFamily="34" charset="0"/>
              </a:rPr>
              <a:t>Entry requirements:</a:t>
            </a:r>
            <a:r>
              <a:rPr lang="en-GB" sz="1400" dirty="0">
                <a:latin typeface="Arial" pitchFamily="34" charset="0"/>
                <a:cs typeface="Arial" pitchFamily="34" charset="0"/>
              </a:rPr>
              <a:t>	Five GCSEs, including science. </a:t>
            </a:r>
          </a:p>
          <a:p>
            <a:r>
              <a:rPr lang="en-GB" sz="1400" dirty="0">
                <a:latin typeface="Arial" pitchFamily="34" charset="0"/>
                <a:cs typeface="Arial" pitchFamily="34" charset="0"/>
              </a:rPr>
              <a:t>		Three A levels (including biology) or </a:t>
            </a:r>
          </a:p>
          <a:p>
            <a:r>
              <a:rPr lang="en-GB" sz="1400" dirty="0">
                <a:latin typeface="Arial" pitchFamily="34" charset="0"/>
                <a:cs typeface="Arial" pitchFamily="34" charset="0"/>
              </a:rPr>
              <a:t>		equivalent.</a:t>
            </a:r>
          </a:p>
          <a:p>
            <a:r>
              <a:rPr lang="en-GB" sz="1400" dirty="0">
                <a:latin typeface="Arial" pitchFamily="34" charset="0"/>
                <a:cs typeface="Arial" pitchFamily="34" charset="0"/>
              </a:rPr>
              <a:t>		Approved three or four year degree in </a:t>
            </a:r>
          </a:p>
          <a:p>
            <a:r>
              <a:rPr lang="en-GB" sz="1400" dirty="0">
                <a:latin typeface="Arial" pitchFamily="34" charset="0"/>
                <a:cs typeface="Arial" pitchFamily="34" charset="0"/>
              </a:rPr>
              <a:t>		physiotherapy.</a:t>
            </a:r>
          </a:p>
          <a:p>
            <a:endParaRPr lang="en-GB" dirty="0"/>
          </a:p>
        </p:txBody>
      </p:sp>
    </p:spTree>
    <p:extLst>
      <p:ext uri="{BB962C8B-B14F-4D97-AF65-F5344CB8AC3E}">
        <p14:creationId xmlns:p14="http://schemas.microsoft.com/office/powerpoint/2010/main" val="108944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5164 StepNHS2015PowerPointTempl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sp>
        <p:nvSpPr>
          <p:cNvPr id="4" name="TextBox 3"/>
          <p:cNvSpPr txBox="1"/>
          <p:nvPr/>
        </p:nvSpPr>
        <p:spPr>
          <a:xfrm>
            <a:off x="11967" y="1189720"/>
            <a:ext cx="6000193" cy="5262978"/>
          </a:xfrm>
          <a:prstGeom prst="rect">
            <a:avLst/>
          </a:prstGeom>
          <a:noFill/>
        </p:spPr>
        <p:txBody>
          <a:bodyPr wrap="square" rtlCol="0">
            <a:spAutoFit/>
          </a:bodyPr>
          <a:lstStyle/>
          <a:p>
            <a:r>
              <a:rPr lang="en-GB" b="1" dirty="0">
                <a:latin typeface="Arial" pitchFamily="34" charset="0"/>
                <a:cs typeface="Arial" pitchFamily="34" charset="0"/>
              </a:rPr>
              <a:t>The healthcare assistant</a:t>
            </a:r>
            <a:endParaRPr lang="en-GB" dirty="0">
              <a:latin typeface="Arial" pitchFamily="34" charset="0"/>
              <a:cs typeface="Arial" pitchFamily="34" charset="0"/>
            </a:endParaRPr>
          </a:p>
          <a:p>
            <a:endParaRPr lang="en-GB" sz="1400" dirty="0">
              <a:latin typeface="Arial" pitchFamily="34" charset="0"/>
              <a:cs typeface="Arial" pitchFamily="34" charset="0"/>
            </a:endParaRPr>
          </a:p>
          <a:p>
            <a:r>
              <a:rPr lang="en-GB" sz="1400" b="1" dirty="0">
                <a:latin typeface="Arial" pitchFamily="34" charset="0"/>
                <a:cs typeface="Arial" pitchFamily="34" charset="0"/>
              </a:rPr>
              <a:t>Name: </a:t>
            </a:r>
            <a:r>
              <a:rPr lang="en-GB" sz="1400" dirty="0">
                <a:latin typeface="Arial" pitchFamily="34" charset="0"/>
                <a:cs typeface="Arial" pitchFamily="34" charset="0"/>
              </a:rPr>
              <a:t>		Luke Watson</a:t>
            </a:r>
          </a:p>
          <a:p>
            <a:endParaRPr lang="en-GB" sz="1100" dirty="0">
              <a:latin typeface="Arial" pitchFamily="34" charset="0"/>
              <a:cs typeface="Arial" pitchFamily="34" charset="0"/>
            </a:endParaRPr>
          </a:p>
          <a:p>
            <a:r>
              <a:rPr lang="en-GB" sz="1400" b="1" dirty="0">
                <a:latin typeface="Arial" pitchFamily="34" charset="0"/>
                <a:cs typeface="Arial" pitchFamily="34" charset="0"/>
              </a:rPr>
              <a:t>Role: </a:t>
            </a:r>
            <a:r>
              <a:rPr lang="en-GB" sz="1400" dirty="0">
                <a:latin typeface="Arial" pitchFamily="34" charset="0"/>
                <a:cs typeface="Arial" pitchFamily="34" charset="0"/>
              </a:rPr>
              <a:t>		Nurse cadet</a:t>
            </a:r>
          </a:p>
          <a:p>
            <a:endParaRPr lang="en-GB" sz="1100" dirty="0">
              <a:latin typeface="Arial" pitchFamily="34" charset="0"/>
              <a:cs typeface="Arial" pitchFamily="34" charset="0"/>
            </a:endParaRPr>
          </a:p>
          <a:p>
            <a:r>
              <a:rPr lang="en-GB" sz="1400" b="1" dirty="0">
                <a:latin typeface="Arial" pitchFamily="34" charset="0"/>
                <a:cs typeface="Arial" pitchFamily="34" charset="0"/>
              </a:rPr>
              <a:t>Responsibilities: </a:t>
            </a:r>
            <a:r>
              <a:rPr lang="en-GB" sz="1400" dirty="0">
                <a:latin typeface="Arial" pitchFamily="34" charset="0"/>
                <a:cs typeface="Arial" pitchFamily="34" charset="0"/>
              </a:rPr>
              <a:t>	Providing hands-on care to patients with all 			kinds of problems. I help lots of different </a:t>
            </a:r>
          </a:p>
          <a:p>
            <a:r>
              <a:rPr lang="en-GB" sz="1400" dirty="0">
                <a:latin typeface="Arial" pitchFamily="34" charset="0"/>
                <a:cs typeface="Arial" pitchFamily="34" charset="0"/>
              </a:rPr>
              <a:t>                                     healthcare professionals with their daily tasks:</a:t>
            </a:r>
          </a:p>
          <a:p>
            <a:r>
              <a:rPr lang="en-GB" sz="1400" dirty="0">
                <a:latin typeface="Arial" pitchFamily="34" charset="0"/>
                <a:cs typeface="Arial" pitchFamily="34" charset="0"/>
              </a:rPr>
              <a:t>                                     everyone from nurses, doctors and healthcare </a:t>
            </a:r>
          </a:p>
          <a:p>
            <a:r>
              <a:rPr lang="en-GB" sz="1400" dirty="0">
                <a:latin typeface="Arial" pitchFamily="34" charset="0"/>
                <a:cs typeface="Arial" pitchFamily="34" charset="0"/>
              </a:rPr>
              <a:t>                                     assistants to porters, housekeepers, </a:t>
            </a:r>
          </a:p>
          <a:p>
            <a:r>
              <a:rPr lang="en-GB" sz="1400" dirty="0">
                <a:latin typeface="Arial" pitchFamily="34" charset="0"/>
                <a:cs typeface="Arial" pitchFamily="34" charset="0"/>
              </a:rPr>
              <a:t>                                     physiotherapists and occupational therapists.</a:t>
            </a:r>
          </a:p>
          <a:p>
            <a:endParaRPr lang="en-GB" sz="1000" b="1" dirty="0">
              <a:latin typeface="Arial" pitchFamily="34" charset="0"/>
              <a:cs typeface="Arial" pitchFamily="34" charset="0"/>
            </a:endParaRPr>
          </a:p>
          <a:p>
            <a:r>
              <a:rPr lang="en-GB" sz="1400" b="1" dirty="0">
                <a:latin typeface="Arial" pitchFamily="34" charset="0"/>
                <a:cs typeface="Arial" pitchFamily="34" charset="0"/>
              </a:rPr>
              <a:t>Personality: </a:t>
            </a:r>
            <a:r>
              <a:rPr lang="en-GB" sz="1400" dirty="0">
                <a:latin typeface="Arial" pitchFamily="34" charset="0"/>
                <a:cs typeface="Arial" pitchFamily="34" charset="0"/>
              </a:rPr>
              <a:t>	Work well under pressure and able to carry out</a:t>
            </a:r>
          </a:p>
          <a:p>
            <a:r>
              <a:rPr lang="en-GB" sz="1400" dirty="0">
                <a:latin typeface="Arial" pitchFamily="34" charset="0"/>
                <a:cs typeface="Arial" pitchFamily="34" charset="0"/>
              </a:rPr>
              <a:t>                                     many tasks at once without getting stressed.</a:t>
            </a:r>
          </a:p>
          <a:p>
            <a:endParaRPr lang="en-GB" sz="1000" b="1" dirty="0">
              <a:latin typeface="Arial" pitchFamily="34" charset="0"/>
              <a:cs typeface="Arial" pitchFamily="34" charset="0"/>
            </a:endParaRPr>
          </a:p>
          <a:p>
            <a:r>
              <a:rPr lang="en-GB" sz="1400" b="1" dirty="0">
                <a:latin typeface="Arial" pitchFamily="34" charset="0"/>
                <a:cs typeface="Arial" pitchFamily="34" charset="0"/>
              </a:rPr>
              <a:t>Advice: </a:t>
            </a:r>
            <a:r>
              <a:rPr lang="en-GB" sz="1400" dirty="0">
                <a:latin typeface="Arial" pitchFamily="34" charset="0"/>
                <a:cs typeface="Arial" pitchFamily="34" charset="0"/>
              </a:rPr>
              <a:t>	                  Working as an apprentice first gave me a real </a:t>
            </a:r>
          </a:p>
          <a:p>
            <a:r>
              <a:rPr lang="en-GB" sz="1400" dirty="0">
                <a:latin typeface="Arial" pitchFamily="34" charset="0"/>
                <a:cs typeface="Arial" pitchFamily="34" charset="0"/>
              </a:rPr>
              <a:t>                                     feel for the health sector. I loved every minute!</a:t>
            </a:r>
          </a:p>
          <a:p>
            <a:endParaRPr lang="en-GB" sz="1000" b="1" dirty="0">
              <a:latin typeface="Arial" pitchFamily="34" charset="0"/>
              <a:cs typeface="Arial" pitchFamily="34" charset="0"/>
            </a:endParaRPr>
          </a:p>
          <a:p>
            <a:r>
              <a:rPr lang="en-GB" sz="1400" b="1" dirty="0">
                <a:latin typeface="Arial" pitchFamily="34" charset="0"/>
                <a:cs typeface="Arial" pitchFamily="34" charset="0"/>
              </a:rPr>
              <a:t>Entry requirements:   </a:t>
            </a:r>
            <a:r>
              <a:rPr lang="en-GB" sz="1400" dirty="0">
                <a:latin typeface="Arial" pitchFamily="34" charset="0"/>
                <a:cs typeface="Arial" pitchFamily="34" charset="0"/>
              </a:rPr>
              <a:t>There are no set entry requirements to become a</a:t>
            </a:r>
          </a:p>
          <a:p>
            <a:r>
              <a:rPr lang="en-GB" sz="1400" dirty="0">
                <a:latin typeface="Arial" pitchFamily="34" charset="0"/>
                <a:cs typeface="Arial" pitchFamily="34" charset="0"/>
              </a:rPr>
              <a:t>                                     healthcare assistant. Employers expect good </a:t>
            </a:r>
          </a:p>
          <a:p>
            <a:r>
              <a:rPr lang="en-GB" sz="1400" dirty="0">
                <a:latin typeface="Arial" pitchFamily="34" charset="0"/>
                <a:cs typeface="Arial" pitchFamily="34" charset="0"/>
              </a:rPr>
              <a:t>                                     literacy and numeracy and may ask for GCSEs </a:t>
            </a:r>
          </a:p>
          <a:p>
            <a:r>
              <a:rPr lang="en-GB" sz="1400" dirty="0">
                <a:latin typeface="Arial" pitchFamily="34" charset="0"/>
                <a:cs typeface="Arial" pitchFamily="34" charset="0"/>
              </a:rPr>
              <a:t>                                     (or equivalent) in English and maths. They may </a:t>
            </a:r>
          </a:p>
          <a:p>
            <a:r>
              <a:rPr lang="en-GB" sz="1400" dirty="0">
                <a:latin typeface="Arial" pitchFamily="34" charset="0"/>
                <a:cs typeface="Arial" pitchFamily="34" charset="0"/>
              </a:rPr>
              <a:t>                                     ask for a healthcare qualification, such as BTEC </a:t>
            </a:r>
          </a:p>
          <a:p>
            <a:r>
              <a:rPr lang="en-GB" sz="1400" dirty="0">
                <a:latin typeface="Arial" pitchFamily="34" charset="0"/>
                <a:cs typeface="Arial" pitchFamily="34" charset="0"/>
              </a:rPr>
              <a:t>                                     or NVQ.</a:t>
            </a:r>
            <a:endParaRPr lang="en-GB"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5970" y="1412776"/>
            <a:ext cx="3149983" cy="4742671"/>
          </a:xfrm>
          <a:prstGeom prst="rect">
            <a:avLst/>
          </a:prstGeom>
        </p:spPr>
      </p:pic>
    </p:spTree>
    <p:extLst>
      <p:ext uri="{BB962C8B-B14F-4D97-AF65-F5344CB8AC3E}">
        <p14:creationId xmlns:p14="http://schemas.microsoft.com/office/powerpoint/2010/main" val="1089446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0A8D76E3D42C46A8FA461C1AAF9565" ma:contentTypeVersion="8" ma:contentTypeDescription="Create a new document." ma:contentTypeScope="" ma:versionID="0fa6d158c697c4af736cba0098567df7">
  <xsd:schema xmlns:xsd="http://www.w3.org/2001/XMLSchema" xmlns:xs="http://www.w3.org/2001/XMLSchema" xmlns:p="http://schemas.microsoft.com/office/2006/metadata/properties" xmlns:ns2="49b40b59-b3c4-41fc-857f-9f1632628cca" xmlns:ns3="0b246be7-fe4a-4442-b37a-e696c52f782b" targetNamespace="http://schemas.microsoft.com/office/2006/metadata/properties" ma:root="true" ma:fieldsID="a33e13c18a94236a9c13233bb9c4cdd2" ns2:_="" ns3:_="">
    <xsd:import namespace="49b40b59-b3c4-41fc-857f-9f1632628cca"/>
    <xsd:import namespace="0b246be7-fe4a-4442-b37a-e696c52f782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40b59-b3c4-41fc-857f-9f1632628c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246be7-fe4a-4442-b37a-e696c52f78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3BE691-75A5-49AF-B924-EC88669B8B70}">
  <ds:schemaRefs>
    <ds:schemaRef ds:uri="http://schemas.microsoft.com/sharepoint/v3/contenttype/forms"/>
  </ds:schemaRefs>
</ds:datastoreItem>
</file>

<file path=customXml/itemProps2.xml><?xml version="1.0" encoding="utf-8"?>
<ds:datastoreItem xmlns:ds="http://schemas.openxmlformats.org/officeDocument/2006/customXml" ds:itemID="{3A3A838C-078A-4584-BAD7-D3FFB8AD6D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b40b59-b3c4-41fc-857f-9f1632628cca"/>
    <ds:schemaRef ds:uri="0b246be7-fe4a-4442-b37a-e696c52f78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B57624-EAC9-4F81-B257-BF827E2AD2B7}">
  <ds:schemaRefs>
    <ds:schemaRef ds:uri="http://purl.org/dc/dcmitype/"/>
    <ds:schemaRef ds:uri="http://schemas.microsoft.com/office/2006/documentManagement/types"/>
    <ds:schemaRef ds:uri="49b40b59-b3c4-41fc-857f-9f1632628cca"/>
    <ds:schemaRef ds:uri="http://purl.org/dc/elements/1.1/"/>
    <ds:schemaRef ds:uri="http://schemas.microsoft.com/office/infopath/2007/PartnerControls"/>
    <ds:schemaRef ds:uri="http://schemas.openxmlformats.org/package/2006/metadata/core-properties"/>
    <ds:schemaRef ds:uri="http://purl.org/dc/terms/"/>
    <ds:schemaRef ds:uri="0b246be7-fe4a-4442-b37a-e696c52f782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926</TotalTime>
  <Words>140</Words>
  <Application>Microsoft Office PowerPoint</Application>
  <PresentationFormat>On-screen Show (4:3)</PresentationFormat>
  <Paragraphs>301</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Catherine Taman</dc:creator>
  <cp:lastModifiedBy>Jack du Pille</cp:lastModifiedBy>
  <cp:revision>80</cp:revision>
  <cp:lastPrinted>2016-06-23T15:07:19Z</cp:lastPrinted>
  <dcterms:created xsi:type="dcterms:W3CDTF">2006-08-16T00:00:00Z</dcterms:created>
  <dcterms:modified xsi:type="dcterms:W3CDTF">2019-06-27T07:50:38Z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0x010100B90A8D76E3D42C46A8FA461C1AAF9565</vt:lpwstr>
  </property>
</Properties>
</file>