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12" r:id="rId2"/>
    <p:sldId id="259" r:id="rId3"/>
    <p:sldId id="261" r:id="rId4"/>
    <p:sldId id="305" r:id="rId5"/>
    <p:sldId id="265" r:id="rId6"/>
    <p:sldId id="266" r:id="rId7"/>
    <p:sldId id="314" r:id="rId8"/>
    <p:sldId id="306" r:id="rId9"/>
    <p:sldId id="307" r:id="rId10"/>
    <p:sldId id="30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302" r:id="rId22"/>
    <p:sldId id="303" r:id="rId23"/>
    <p:sldId id="284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10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15" r:id="rId42"/>
    <p:sldId id="301" r:id="rId43"/>
    <p:sldId id="31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onks" initials="LM" lastIdx="7" clrIdx="0">
    <p:extLst>
      <p:ext uri="{19B8F6BF-5375-455C-9EA6-DF929625EA0E}">
        <p15:presenceInfo xmlns:p15="http://schemas.microsoft.com/office/powerpoint/2012/main" userId="S::Laura.Monks@hee.nhs.uk::515682e7-d9c1-41e8-8def-e4cca7c444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89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5B144-DEF5-4F99-A013-283CE645304C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78C6-9A4B-4C50-9D25-80AB3F9D4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5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44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595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8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14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91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61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43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09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835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5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8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40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25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65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85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52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73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797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05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21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53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1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88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1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48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96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8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66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73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15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4908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893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2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086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455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9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71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9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0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5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2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primary-school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primary-schools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8D932C5C-5126-2F4A-8977-2BE1D96279E6}"/>
              </a:ext>
            </a:extLst>
          </p:cNvPr>
          <p:cNvSpPr/>
          <p:nvPr userDrawn="1"/>
        </p:nvSpPr>
        <p:spPr>
          <a:xfrm>
            <a:off x="6973057" y="1193259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45F6C21B-A532-0245-87CB-DD272D825F6D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4">
            <a:extLst>
              <a:ext uri="{FF2B5EF4-FFF2-40B4-BE49-F238E27FC236}">
                <a16:creationId xmlns:a16="http://schemas.microsoft.com/office/drawing/2014/main" id="{0D2085CD-4375-3742-AF2D-4CD5FEB95A9C}"/>
              </a:ext>
            </a:extLst>
          </p:cNvPr>
          <p:cNvSpPr/>
          <p:nvPr userDrawn="1"/>
        </p:nvSpPr>
        <p:spPr>
          <a:xfrm>
            <a:off x="0" y="-7810"/>
            <a:ext cx="3043872" cy="6865810"/>
          </a:xfrm>
          <a:custGeom>
            <a:avLst/>
            <a:gdLst>
              <a:gd name="connsiteX0" fmla="*/ 3043873 w 3043872"/>
              <a:gd name="connsiteY0" fmla="*/ 5771515 h 6865810"/>
              <a:gd name="connsiteX1" fmla="*/ 0 w 3043872"/>
              <a:gd name="connsiteY1" fmla="*/ 6865811 h 6865810"/>
              <a:gd name="connsiteX2" fmla="*/ 0 w 3043872"/>
              <a:gd name="connsiteY2" fmla="*/ 0 h 6865810"/>
              <a:gd name="connsiteX3" fmla="*/ 3043873 w 3043872"/>
              <a:gd name="connsiteY3" fmla="*/ 1129919 h 6865810"/>
              <a:gd name="connsiteX4" fmla="*/ 3043873 w 3043872"/>
              <a:gd name="connsiteY4" fmla="*/ 5771515 h 686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6865810">
                <a:moveTo>
                  <a:pt x="3043873" y="5771515"/>
                </a:moveTo>
                <a:lnTo>
                  <a:pt x="0" y="6865811"/>
                </a:lnTo>
                <a:lnTo>
                  <a:pt x="0" y="0"/>
                </a:lnTo>
                <a:lnTo>
                  <a:pt x="3043873" y="1129919"/>
                </a:lnTo>
                <a:lnTo>
                  <a:pt x="3043873" y="577151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2" name="Freeform: Shape 8">
            <a:extLst>
              <a:ext uri="{FF2B5EF4-FFF2-40B4-BE49-F238E27FC236}">
                <a16:creationId xmlns:a16="http://schemas.microsoft.com/office/drawing/2014/main" id="{B7C5E9AC-7226-D94F-8B33-BE4183520064}"/>
              </a:ext>
            </a:extLst>
          </p:cNvPr>
          <p:cNvSpPr/>
          <p:nvPr userDrawn="1"/>
        </p:nvSpPr>
        <p:spPr>
          <a:xfrm>
            <a:off x="0" y="7175"/>
            <a:ext cx="3043872" cy="3573716"/>
          </a:xfrm>
          <a:custGeom>
            <a:avLst/>
            <a:gdLst>
              <a:gd name="connsiteX0" fmla="*/ 0 w 3043872"/>
              <a:gd name="connsiteY0" fmla="*/ 1139825 h 3573716"/>
              <a:gd name="connsiteX1" fmla="*/ 3043873 w 3043872"/>
              <a:gd name="connsiteY1" fmla="*/ 0 h 3573716"/>
              <a:gd name="connsiteX2" fmla="*/ 3043873 w 3043872"/>
              <a:gd name="connsiteY2" fmla="*/ 3573717 h 3573716"/>
              <a:gd name="connsiteX3" fmla="*/ 0 w 3043872"/>
              <a:gd name="connsiteY3" fmla="*/ 2289810 h 3573716"/>
              <a:gd name="connsiteX4" fmla="*/ 0 w 3043872"/>
              <a:gd name="connsiteY4" fmla="*/ 1139825 h 35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3573716">
                <a:moveTo>
                  <a:pt x="0" y="1139825"/>
                </a:moveTo>
                <a:lnTo>
                  <a:pt x="3043873" y="0"/>
                </a:lnTo>
                <a:lnTo>
                  <a:pt x="3043873" y="3573717"/>
                </a:lnTo>
                <a:lnTo>
                  <a:pt x="0" y="2289810"/>
                </a:lnTo>
                <a:lnTo>
                  <a:pt x="0" y="1139825"/>
                </a:lnTo>
                <a:close/>
              </a:path>
            </a:pathLst>
          </a:custGeom>
          <a:solidFill>
            <a:srgbClr val="233B7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11">
            <a:extLst>
              <a:ext uri="{FF2B5EF4-FFF2-40B4-BE49-F238E27FC236}">
                <a16:creationId xmlns:a16="http://schemas.microsoft.com/office/drawing/2014/main" id="{3CB96608-F3C2-5E47-82B2-04111F460692}"/>
              </a:ext>
            </a:extLst>
          </p:cNvPr>
          <p:cNvSpPr/>
          <p:nvPr userDrawn="1"/>
        </p:nvSpPr>
        <p:spPr>
          <a:xfrm>
            <a:off x="3043872" y="7175"/>
            <a:ext cx="5421883" cy="6855714"/>
          </a:xfrm>
          <a:custGeom>
            <a:avLst/>
            <a:gdLst>
              <a:gd name="connsiteX0" fmla="*/ 5421884 w 5421883"/>
              <a:gd name="connsiteY0" fmla="*/ 4836287 h 6855714"/>
              <a:gd name="connsiteX1" fmla="*/ 0 w 5421883"/>
              <a:gd name="connsiteY1" fmla="*/ 6855714 h 6855714"/>
              <a:gd name="connsiteX2" fmla="*/ 0 w 5421883"/>
              <a:gd name="connsiteY2" fmla="*/ 0 h 6855714"/>
              <a:gd name="connsiteX3" fmla="*/ 5421884 w 5421883"/>
              <a:gd name="connsiteY3" fmla="*/ 2019427 h 6855714"/>
              <a:gd name="connsiteX4" fmla="*/ 5421884 w 5421883"/>
              <a:gd name="connsiteY4" fmla="*/ 4836287 h 68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1883" h="6855714">
                <a:moveTo>
                  <a:pt x="5421884" y="4836287"/>
                </a:moveTo>
                <a:lnTo>
                  <a:pt x="0" y="6855714"/>
                </a:lnTo>
                <a:lnTo>
                  <a:pt x="0" y="0"/>
                </a:lnTo>
                <a:lnTo>
                  <a:pt x="5421884" y="2019427"/>
                </a:lnTo>
                <a:lnTo>
                  <a:pt x="5421884" y="483628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12">
            <a:extLst>
              <a:ext uri="{FF2B5EF4-FFF2-40B4-BE49-F238E27FC236}">
                <a16:creationId xmlns:a16="http://schemas.microsoft.com/office/drawing/2014/main" id="{424B7BB9-6B6F-3541-BA36-9102E29CD52F}"/>
              </a:ext>
            </a:extLst>
          </p:cNvPr>
          <p:cNvSpPr/>
          <p:nvPr userDrawn="1"/>
        </p:nvSpPr>
        <p:spPr>
          <a:xfrm>
            <a:off x="476250" y="1351805"/>
            <a:ext cx="2059397" cy="772498"/>
          </a:xfrm>
          <a:custGeom>
            <a:avLst/>
            <a:gdLst>
              <a:gd name="connsiteX0" fmla="*/ 93853 w 1886838"/>
              <a:gd name="connsiteY0" fmla="*/ 302577 h 707770"/>
              <a:gd name="connsiteX1" fmla="*/ 61468 w 1886838"/>
              <a:gd name="connsiteY1" fmla="*/ 294132 h 707770"/>
              <a:gd name="connsiteX2" fmla="*/ 39624 w 1886838"/>
              <a:gd name="connsiteY2" fmla="*/ 311976 h 707770"/>
              <a:gd name="connsiteX3" fmla="*/ 104140 w 1886838"/>
              <a:gd name="connsiteY3" fmla="*/ 386080 h 707770"/>
              <a:gd name="connsiteX4" fmla="*/ 46990 w 1886838"/>
              <a:gd name="connsiteY4" fmla="*/ 435801 h 707770"/>
              <a:gd name="connsiteX5" fmla="*/ 2540 w 1886838"/>
              <a:gd name="connsiteY5" fmla="*/ 429006 h 707770"/>
              <a:gd name="connsiteX6" fmla="*/ 4699 w 1886838"/>
              <a:gd name="connsiteY6" fmla="*/ 397256 h 707770"/>
              <a:gd name="connsiteX7" fmla="*/ 40576 w 1886838"/>
              <a:gd name="connsiteY7" fmla="*/ 407352 h 707770"/>
              <a:gd name="connsiteX8" fmla="*/ 64453 w 1886838"/>
              <a:gd name="connsiteY8" fmla="*/ 387858 h 707770"/>
              <a:gd name="connsiteX9" fmla="*/ 0 w 1886838"/>
              <a:gd name="connsiteY9" fmla="*/ 313245 h 707770"/>
              <a:gd name="connsiteX10" fmla="*/ 56769 w 1886838"/>
              <a:gd name="connsiteY10" fmla="*/ 266573 h 707770"/>
              <a:gd name="connsiteX11" fmla="*/ 94869 w 1886838"/>
              <a:gd name="connsiteY11" fmla="*/ 272224 h 707770"/>
              <a:gd name="connsiteX12" fmla="*/ 142367 w 1886838"/>
              <a:gd name="connsiteY12" fmla="*/ 298831 h 707770"/>
              <a:gd name="connsiteX13" fmla="*/ 106743 w 1886838"/>
              <a:gd name="connsiteY13" fmla="*/ 298831 h 707770"/>
              <a:gd name="connsiteX14" fmla="*/ 106743 w 1886838"/>
              <a:gd name="connsiteY14" fmla="*/ 269304 h 707770"/>
              <a:gd name="connsiteX15" fmla="*/ 216535 w 1886838"/>
              <a:gd name="connsiteY15" fmla="*/ 269304 h 707770"/>
              <a:gd name="connsiteX16" fmla="*/ 216535 w 1886838"/>
              <a:gd name="connsiteY16" fmla="*/ 298831 h 707770"/>
              <a:gd name="connsiteX17" fmla="*/ 180848 w 1886838"/>
              <a:gd name="connsiteY17" fmla="*/ 298831 h 707770"/>
              <a:gd name="connsiteX18" fmla="*/ 180848 w 1886838"/>
              <a:gd name="connsiteY18" fmla="*/ 433007 h 707770"/>
              <a:gd name="connsiteX19" fmla="*/ 142177 w 1886838"/>
              <a:gd name="connsiteY19" fmla="*/ 433007 h 707770"/>
              <a:gd name="connsiteX20" fmla="*/ 225806 w 1886838"/>
              <a:gd name="connsiteY20" fmla="*/ 269304 h 707770"/>
              <a:gd name="connsiteX21" fmla="*/ 320357 w 1886838"/>
              <a:gd name="connsiteY21" fmla="*/ 269304 h 707770"/>
              <a:gd name="connsiteX22" fmla="*/ 320357 w 1886838"/>
              <a:gd name="connsiteY22" fmla="*/ 297879 h 707770"/>
              <a:gd name="connsiteX23" fmla="*/ 262827 w 1886838"/>
              <a:gd name="connsiteY23" fmla="*/ 297879 h 707770"/>
              <a:gd name="connsiteX24" fmla="*/ 262827 w 1886838"/>
              <a:gd name="connsiteY24" fmla="*/ 334518 h 707770"/>
              <a:gd name="connsiteX25" fmla="*/ 317500 w 1886838"/>
              <a:gd name="connsiteY25" fmla="*/ 334518 h 707770"/>
              <a:gd name="connsiteX26" fmla="*/ 317500 w 1886838"/>
              <a:gd name="connsiteY26" fmla="*/ 363093 h 707770"/>
              <a:gd name="connsiteX27" fmla="*/ 262827 w 1886838"/>
              <a:gd name="connsiteY27" fmla="*/ 363093 h 707770"/>
              <a:gd name="connsiteX28" fmla="*/ 262827 w 1886838"/>
              <a:gd name="connsiteY28" fmla="*/ 404368 h 707770"/>
              <a:gd name="connsiteX29" fmla="*/ 323088 w 1886838"/>
              <a:gd name="connsiteY29" fmla="*/ 404368 h 707770"/>
              <a:gd name="connsiteX30" fmla="*/ 323088 w 1886838"/>
              <a:gd name="connsiteY30" fmla="*/ 433007 h 707770"/>
              <a:gd name="connsiteX31" fmla="*/ 225806 w 1886838"/>
              <a:gd name="connsiteY31" fmla="*/ 433007 h 707770"/>
              <a:gd name="connsiteX32" fmla="*/ 340106 w 1886838"/>
              <a:gd name="connsiteY32" fmla="*/ 269304 h 707770"/>
              <a:gd name="connsiteX33" fmla="*/ 392366 w 1886838"/>
              <a:gd name="connsiteY33" fmla="*/ 269304 h 707770"/>
              <a:gd name="connsiteX34" fmla="*/ 448437 w 1886838"/>
              <a:gd name="connsiteY34" fmla="*/ 321373 h 707770"/>
              <a:gd name="connsiteX35" fmla="*/ 397066 w 1886838"/>
              <a:gd name="connsiteY35" fmla="*/ 373189 h 707770"/>
              <a:gd name="connsiteX36" fmla="*/ 378524 w 1886838"/>
              <a:gd name="connsiteY36" fmla="*/ 373189 h 707770"/>
              <a:gd name="connsiteX37" fmla="*/ 378524 w 1886838"/>
              <a:gd name="connsiteY37" fmla="*/ 433007 h 707770"/>
              <a:gd name="connsiteX38" fmla="*/ 340106 w 1886838"/>
              <a:gd name="connsiteY38" fmla="*/ 433007 h 707770"/>
              <a:gd name="connsiteX39" fmla="*/ 389319 w 1886838"/>
              <a:gd name="connsiteY39" fmla="*/ 344551 h 707770"/>
              <a:gd name="connsiteX40" fmla="*/ 409956 w 1886838"/>
              <a:gd name="connsiteY40" fmla="*/ 321120 h 707770"/>
              <a:gd name="connsiteX41" fmla="*/ 387223 w 1886838"/>
              <a:gd name="connsiteY41" fmla="*/ 297879 h 707770"/>
              <a:gd name="connsiteX42" fmla="*/ 377127 w 1886838"/>
              <a:gd name="connsiteY42" fmla="*/ 297879 h 707770"/>
              <a:gd name="connsiteX43" fmla="*/ 377127 w 1886838"/>
              <a:gd name="connsiteY43" fmla="*/ 344551 h 707770"/>
              <a:gd name="connsiteX44" fmla="*/ 515049 w 1886838"/>
              <a:gd name="connsiteY44" fmla="*/ 269304 h 707770"/>
              <a:gd name="connsiteX45" fmla="*/ 553530 w 1886838"/>
              <a:gd name="connsiteY45" fmla="*/ 269304 h 707770"/>
              <a:gd name="connsiteX46" fmla="*/ 553530 w 1886838"/>
              <a:gd name="connsiteY46" fmla="*/ 433007 h 707770"/>
              <a:gd name="connsiteX47" fmla="*/ 515049 w 1886838"/>
              <a:gd name="connsiteY47" fmla="*/ 433007 h 707770"/>
              <a:gd name="connsiteX48" fmla="*/ 575501 w 1886838"/>
              <a:gd name="connsiteY48" fmla="*/ 269304 h 707770"/>
              <a:gd name="connsiteX49" fmla="*/ 620522 w 1886838"/>
              <a:gd name="connsiteY49" fmla="*/ 269304 h 707770"/>
              <a:gd name="connsiteX50" fmla="*/ 668147 w 1886838"/>
              <a:gd name="connsiteY50" fmla="*/ 382842 h 707770"/>
              <a:gd name="connsiteX51" fmla="*/ 668591 w 1886838"/>
              <a:gd name="connsiteY51" fmla="*/ 382842 h 707770"/>
              <a:gd name="connsiteX52" fmla="*/ 668591 w 1886838"/>
              <a:gd name="connsiteY52" fmla="*/ 269304 h 707770"/>
              <a:gd name="connsiteX53" fmla="*/ 702374 w 1886838"/>
              <a:gd name="connsiteY53" fmla="*/ 269304 h 707770"/>
              <a:gd name="connsiteX54" fmla="*/ 702374 w 1886838"/>
              <a:gd name="connsiteY54" fmla="*/ 433007 h 707770"/>
              <a:gd name="connsiteX55" fmla="*/ 656527 w 1886838"/>
              <a:gd name="connsiteY55" fmla="*/ 433007 h 707770"/>
              <a:gd name="connsiteX56" fmla="*/ 609410 w 1886838"/>
              <a:gd name="connsiteY56" fmla="*/ 314579 h 707770"/>
              <a:gd name="connsiteX57" fmla="*/ 608965 w 1886838"/>
              <a:gd name="connsiteY57" fmla="*/ 314579 h 707770"/>
              <a:gd name="connsiteX58" fmla="*/ 608965 w 1886838"/>
              <a:gd name="connsiteY58" fmla="*/ 433007 h 707770"/>
              <a:gd name="connsiteX59" fmla="*/ 575183 w 1886838"/>
              <a:gd name="connsiteY59" fmla="*/ 433007 h 707770"/>
              <a:gd name="connsiteX60" fmla="*/ 746951 w 1886838"/>
              <a:gd name="connsiteY60" fmla="*/ 298831 h 707770"/>
              <a:gd name="connsiteX61" fmla="*/ 711327 w 1886838"/>
              <a:gd name="connsiteY61" fmla="*/ 298831 h 707770"/>
              <a:gd name="connsiteX62" fmla="*/ 711327 w 1886838"/>
              <a:gd name="connsiteY62" fmla="*/ 269304 h 707770"/>
              <a:gd name="connsiteX63" fmla="*/ 821119 w 1886838"/>
              <a:gd name="connsiteY63" fmla="*/ 269304 h 707770"/>
              <a:gd name="connsiteX64" fmla="*/ 821119 w 1886838"/>
              <a:gd name="connsiteY64" fmla="*/ 298831 h 707770"/>
              <a:gd name="connsiteX65" fmla="*/ 785432 w 1886838"/>
              <a:gd name="connsiteY65" fmla="*/ 298831 h 707770"/>
              <a:gd name="connsiteX66" fmla="*/ 785432 w 1886838"/>
              <a:gd name="connsiteY66" fmla="*/ 433007 h 707770"/>
              <a:gd name="connsiteX67" fmla="*/ 746951 w 1886838"/>
              <a:gd name="connsiteY67" fmla="*/ 433007 h 707770"/>
              <a:gd name="connsiteX68" fmla="*/ 892429 w 1886838"/>
              <a:gd name="connsiteY68" fmla="*/ 266446 h 707770"/>
              <a:gd name="connsiteX69" fmla="*/ 962279 w 1886838"/>
              <a:gd name="connsiteY69" fmla="*/ 351155 h 707770"/>
              <a:gd name="connsiteX70" fmla="*/ 892429 w 1886838"/>
              <a:gd name="connsiteY70" fmla="*/ 435801 h 707770"/>
              <a:gd name="connsiteX71" fmla="*/ 822960 w 1886838"/>
              <a:gd name="connsiteY71" fmla="*/ 351155 h 707770"/>
              <a:gd name="connsiteX72" fmla="*/ 892429 w 1886838"/>
              <a:gd name="connsiteY72" fmla="*/ 266700 h 707770"/>
              <a:gd name="connsiteX73" fmla="*/ 892429 w 1886838"/>
              <a:gd name="connsiteY73" fmla="*/ 408178 h 707770"/>
              <a:gd name="connsiteX74" fmla="*/ 922655 w 1886838"/>
              <a:gd name="connsiteY74" fmla="*/ 351028 h 707770"/>
              <a:gd name="connsiteX75" fmla="*/ 892429 w 1886838"/>
              <a:gd name="connsiteY75" fmla="*/ 293878 h 707770"/>
              <a:gd name="connsiteX76" fmla="*/ 862394 w 1886838"/>
              <a:gd name="connsiteY76" fmla="*/ 351028 h 707770"/>
              <a:gd name="connsiteX77" fmla="*/ 892429 w 1886838"/>
              <a:gd name="connsiteY77" fmla="*/ 408178 h 707770"/>
              <a:gd name="connsiteX78" fmla="*/ 1056577 w 1886838"/>
              <a:gd name="connsiteY78" fmla="*/ 298831 h 707770"/>
              <a:gd name="connsiteX79" fmla="*/ 1020890 w 1886838"/>
              <a:gd name="connsiteY79" fmla="*/ 298831 h 707770"/>
              <a:gd name="connsiteX80" fmla="*/ 1020890 w 1886838"/>
              <a:gd name="connsiteY80" fmla="*/ 269304 h 707770"/>
              <a:gd name="connsiteX81" fmla="*/ 1130681 w 1886838"/>
              <a:gd name="connsiteY81" fmla="*/ 269304 h 707770"/>
              <a:gd name="connsiteX82" fmla="*/ 1130681 w 1886838"/>
              <a:gd name="connsiteY82" fmla="*/ 298831 h 707770"/>
              <a:gd name="connsiteX83" fmla="*/ 1095312 w 1886838"/>
              <a:gd name="connsiteY83" fmla="*/ 298831 h 707770"/>
              <a:gd name="connsiteX84" fmla="*/ 1095312 w 1886838"/>
              <a:gd name="connsiteY84" fmla="*/ 433007 h 707770"/>
              <a:gd name="connsiteX85" fmla="*/ 1056577 w 1886838"/>
              <a:gd name="connsiteY85" fmla="*/ 433007 h 707770"/>
              <a:gd name="connsiteX86" fmla="*/ 1218375 w 1886838"/>
              <a:gd name="connsiteY86" fmla="*/ 364998 h 707770"/>
              <a:gd name="connsiteX87" fmla="*/ 1178497 w 1886838"/>
              <a:gd name="connsiteY87" fmla="*/ 364998 h 707770"/>
              <a:gd name="connsiteX88" fmla="*/ 1178497 w 1886838"/>
              <a:gd name="connsiteY88" fmla="*/ 433007 h 707770"/>
              <a:gd name="connsiteX89" fmla="*/ 1140016 w 1886838"/>
              <a:gd name="connsiteY89" fmla="*/ 433007 h 707770"/>
              <a:gd name="connsiteX90" fmla="*/ 1140016 w 1886838"/>
              <a:gd name="connsiteY90" fmla="*/ 269304 h 707770"/>
              <a:gd name="connsiteX91" fmla="*/ 1178497 w 1886838"/>
              <a:gd name="connsiteY91" fmla="*/ 269304 h 707770"/>
              <a:gd name="connsiteX92" fmla="*/ 1178497 w 1886838"/>
              <a:gd name="connsiteY92" fmla="*/ 334518 h 707770"/>
              <a:gd name="connsiteX93" fmla="*/ 1218375 w 1886838"/>
              <a:gd name="connsiteY93" fmla="*/ 334518 h 707770"/>
              <a:gd name="connsiteX94" fmla="*/ 1218375 w 1886838"/>
              <a:gd name="connsiteY94" fmla="*/ 269304 h 707770"/>
              <a:gd name="connsiteX95" fmla="*/ 1256792 w 1886838"/>
              <a:gd name="connsiteY95" fmla="*/ 269304 h 707770"/>
              <a:gd name="connsiteX96" fmla="*/ 1256792 w 1886838"/>
              <a:gd name="connsiteY96" fmla="*/ 433007 h 707770"/>
              <a:gd name="connsiteX97" fmla="*/ 1218375 w 1886838"/>
              <a:gd name="connsiteY97" fmla="*/ 433007 h 707770"/>
              <a:gd name="connsiteX98" fmla="*/ 1279398 w 1886838"/>
              <a:gd name="connsiteY98" fmla="*/ 269304 h 707770"/>
              <a:gd name="connsiteX99" fmla="*/ 1374077 w 1886838"/>
              <a:gd name="connsiteY99" fmla="*/ 269304 h 707770"/>
              <a:gd name="connsiteX100" fmla="*/ 1374077 w 1886838"/>
              <a:gd name="connsiteY100" fmla="*/ 297879 h 707770"/>
              <a:gd name="connsiteX101" fmla="*/ 1316927 w 1886838"/>
              <a:gd name="connsiteY101" fmla="*/ 297879 h 707770"/>
              <a:gd name="connsiteX102" fmla="*/ 1316927 w 1886838"/>
              <a:gd name="connsiteY102" fmla="*/ 334518 h 707770"/>
              <a:gd name="connsiteX103" fmla="*/ 1371600 w 1886838"/>
              <a:gd name="connsiteY103" fmla="*/ 334518 h 707770"/>
              <a:gd name="connsiteX104" fmla="*/ 1371600 w 1886838"/>
              <a:gd name="connsiteY104" fmla="*/ 363093 h 707770"/>
              <a:gd name="connsiteX105" fmla="*/ 1316927 w 1886838"/>
              <a:gd name="connsiteY105" fmla="*/ 363093 h 707770"/>
              <a:gd name="connsiteX106" fmla="*/ 1316927 w 1886838"/>
              <a:gd name="connsiteY106" fmla="*/ 404368 h 707770"/>
              <a:gd name="connsiteX107" fmla="*/ 1377188 w 1886838"/>
              <a:gd name="connsiteY107" fmla="*/ 404368 h 707770"/>
              <a:gd name="connsiteX108" fmla="*/ 1377188 w 1886838"/>
              <a:gd name="connsiteY108" fmla="*/ 433007 h 707770"/>
              <a:gd name="connsiteX109" fmla="*/ 1279652 w 1886838"/>
              <a:gd name="connsiteY109" fmla="*/ 433007 h 707770"/>
              <a:gd name="connsiteX110" fmla="*/ 1834261 w 1886838"/>
              <a:gd name="connsiteY110" fmla="*/ 311976 h 707770"/>
              <a:gd name="connsiteX111" fmla="*/ 1886839 w 1886838"/>
              <a:gd name="connsiteY111" fmla="*/ 352044 h 707770"/>
              <a:gd name="connsiteX112" fmla="*/ 1886839 w 1886838"/>
              <a:gd name="connsiteY112" fmla="*/ 301816 h 707770"/>
              <a:gd name="connsiteX113" fmla="*/ 1856105 w 1886838"/>
              <a:gd name="connsiteY113" fmla="*/ 294132 h 707770"/>
              <a:gd name="connsiteX114" fmla="*/ 1834515 w 1886838"/>
              <a:gd name="connsiteY114" fmla="*/ 311976 h 707770"/>
              <a:gd name="connsiteX115" fmla="*/ 1841564 w 1886838"/>
              <a:gd name="connsiteY115" fmla="*/ 435801 h 707770"/>
              <a:gd name="connsiteX116" fmla="*/ 1797114 w 1886838"/>
              <a:gd name="connsiteY116" fmla="*/ 429006 h 707770"/>
              <a:gd name="connsiteX117" fmla="*/ 1799273 w 1886838"/>
              <a:gd name="connsiteY117" fmla="*/ 397256 h 707770"/>
              <a:gd name="connsiteX118" fmla="*/ 1835150 w 1886838"/>
              <a:gd name="connsiteY118" fmla="*/ 407352 h 707770"/>
              <a:gd name="connsiteX119" fmla="*/ 1859090 w 1886838"/>
              <a:gd name="connsiteY119" fmla="*/ 387858 h 707770"/>
              <a:gd name="connsiteX120" fmla="*/ 1794574 w 1886838"/>
              <a:gd name="connsiteY120" fmla="*/ 313245 h 707770"/>
              <a:gd name="connsiteX121" fmla="*/ 1851343 w 1886838"/>
              <a:gd name="connsiteY121" fmla="*/ 266573 h 707770"/>
              <a:gd name="connsiteX122" fmla="*/ 1886522 w 1886838"/>
              <a:gd name="connsiteY122" fmla="*/ 271526 h 707770"/>
              <a:gd name="connsiteX123" fmla="*/ 1886522 w 1886838"/>
              <a:gd name="connsiteY123" fmla="*/ 0 h 707770"/>
              <a:gd name="connsiteX124" fmla="*/ 1442022 w 1886838"/>
              <a:gd name="connsiteY124" fmla="*/ 164211 h 707770"/>
              <a:gd name="connsiteX125" fmla="*/ 1442022 w 1886838"/>
              <a:gd name="connsiteY125" fmla="*/ 543560 h 707770"/>
              <a:gd name="connsiteX126" fmla="*/ 1886522 w 1886838"/>
              <a:gd name="connsiteY126" fmla="*/ 707771 h 707770"/>
              <a:gd name="connsiteX127" fmla="*/ 1886522 w 1886838"/>
              <a:gd name="connsiteY127" fmla="*/ 418274 h 707770"/>
              <a:gd name="connsiteX128" fmla="*/ 1841818 w 1886838"/>
              <a:gd name="connsiteY128" fmla="*/ 435801 h 707770"/>
              <a:gd name="connsiteX129" fmla="*/ 1638745 w 1886838"/>
              <a:gd name="connsiteY129" fmla="*/ 433007 h 707770"/>
              <a:gd name="connsiteX130" fmla="*/ 1593278 w 1886838"/>
              <a:gd name="connsiteY130" fmla="*/ 433007 h 707770"/>
              <a:gd name="connsiteX131" fmla="*/ 1546098 w 1886838"/>
              <a:gd name="connsiteY131" fmla="*/ 314579 h 707770"/>
              <a:gd name="connsiteX132" fmla="*/ 1545653 w 1886838"/>
              <a:gd name="connsiteY132" fmla="*/ 314579 h 707770"/>
              <a:gd name="connsiteX133" fmla="*/ 1545653 w 1886838"/>
              <a:gd name="connsiteY133" fmla="*/ 433007 h 707770"/>
              <a:gd name="connsiteX134" fmla="*/ 1511872 w 1886838"/>
              <a:gd name="connsiteY134" fmla="*/ 433007 h 707770"/>
              <a:gd name="connsiteX135" fmla="*/ 1511872 w 1886838"/>
              <a:gd name="connsiteY135" fmla="*/ 269304 h 707770"/>
              <a:gd name="connsiteX136" fmla="*/ 1556893 w 1886838"/>
              <a:gd name="connsiteY136" fmla="*/ 269304 h 707770"/>
              <a:gd name="connsiteX137" fmla="*/ 1604518 w 1886838"/>
              <a:gd name="connsiteY137" fmla="*/ 382842 h 707770"/>
              <a:gd name="connsiteX138" fmla="*/ 1604962 w 1886838"/>
              <a:gd name="connsiteY138" fmla="*/ 382842 h 707770"/>
              <a:gd name="connsiteX139" fmla="*/ 1604962 w 1886838"/>
              <a:gd name="connsiteY139" fmla="*/ 269304 h 707770"/>
              <a:gd name="connsiteX140" fmla="*/ 1638745 w 1886838"/>
              <a:gd name="connsiteY140" fmla="*/ 269304 h 707770"/>
              <a:gd name="connsiteX141" fmla="*/ 1778000 w 1886838"/>
              <a:gd name="connsiteY141" fmla="*/ 433007 h 707770"/>
              <a:gd name="connsiteX142" fmla="*/ 1739519 w 1886838"/>
              <a:gd name="connsiteY142" fmla="*/ 433007 h 707770"/>
              <a:gd name="connsiteX143" fmla="*/ 1739519 w 1886838"/>
              <a:gd name="connsiteY143" fmla="*/ 364998 h 707770"/>
              <a:gd name="connsiteX144" fmla="*/ 1699641 w 1886838"/>
              <a:gd name="connsiteY144" fmla="*/ 364998 h 707770"/>
              <a:gd name="connsiteX145" fmla="*/ 1699641 w 1886838"/>
              <a:gd name="connsiteY145" fmla="*/ 433007 h 707770"/>
              <a:gd name="connsiteX146" fmla="*/ 1661160 w 1886838"/>
              <a:gd name="connsiteY146" fmla="*/ 433007 h 707770"/>
              <a:gd name="connsiteX147" fmla="*/ 1661160 w 1886838"/>
              <a:gd name="connsiteY147" fmla="*/ 269304 h 707770"/>
              <a:gd name="connsiteX148" fmla="*/ 1699641 w 1886838"/>
              <a:gd name="connsiteY148" fmla="*/ 269304 h 707770"/>
              <a:gd name="connsiteX149" fmla="*/ 1699641 w 1886838"/>
              <a:gd name="connsiteY149" fmla="*/ 334518 h 707770"/>
              <a:gd name="connsiteX150" fmla="*/ 1739519 w 1886838"/>
              <a:gd name="connsiteY150" fmla="*/ 334518 h 707770"/>
              <a:gd name="connsiteX151" fmla="*/ 1739519 w 1886838"/>
              <a:gd name="connsiteY151" fmla="*/ 269304 h 707770"/>
              <a:gd name="connsiteX152" fmla="*/ 1778000 w 1886838"/>
              <a:gd name="connsiteY152" fmla="*/ 269304 h 7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886838" h="707770">
                <a:moveTo>
                  <a:pt x="93853" y="302577"/>
                </a:moveTo>
                <a:cubicBezTo>
                  <a:pt x="83792" y="297463"/>
                  <a:pt x="72745" y="294582"/>
                  <a:pt x="61468" y="294132"/>
                </a:cubicBezTo>
                <a:cubicBezTo>
                  <a:pt x="48768" y="294132"/>
                  <a:pt x="39624" y="299783"/>
                  <a:pt x="39624" y="311976"/>
                </a:cubicBezTo>
                <a:cubicBezTo>
                  <a:pt x="39624" y="341757"/>
                  <a:pt x="104140" y="327914"/>
                  <a:pt x="104140" y="386080"/>
                </a:cubicBezTo>
                <a:cubicBezTo>
                  <a:pt x="104140" y="417068"/>
                  <a:pt x="79502" y="435801"/>
                  <a:pt x="46990" y="435801"/>
                </a:cubicBezTo>
                <a:cubicBezTo>
                  <a:pt x="31926" y="435656"/>
                  <a:pt x="16959" y="433369"/>
                  <a:pt x="2540" y="429006"/>
                </a:cubicBezTo>
                <a:lnTo>
                  <a:pt x="4699" y="397256"/>
                </a:lnTo>
                <a:cubicBezTo>
                  <a:pt x="16193" y="401701"/>
                  <a:pt x="26225" y="407352"/>
                  <a:pt x="40576" y="407352"/>
                </a:cubicBezTo>
                <a:cubicBezTo>
                  <a:pt x="52768" y="407352"/>
                  <a:pt x="64453" y="401002"/>
                  <a:pt x="64453" y="387858"/>
                </a:cubicBezTo>
                <a:cubicBezTo>
                  <a:pt x="64453" y="356108"/>
                  <a:pt x="0" y="371666"/>
                  <a:pt x="0" y="313245"/>
                </a:cubicBezTo>
                <a:cubicBezTo>
                  <a:pt x="0" y="308356"/>
                  <a:pt x="1842" y="266573"/>
                  <a:pt x="56769" y="266573"/>
                </a:cubicBezTo>
                <a:cubicBezTo>
                  <a:pt x="69650" y="266915"/>
                  <a:pt x="82443" y="268813"/>
                  <a:pt x="94869" y="272224"/>
                </a:cubicBezTo>
                <a:close/>
                <a:moveTo>
                  <a:pt x="142367" y="298831"/>
                </a:moveTo>
                <a:lnTo>
                  <a:pt x="106743" y="298831"/>
                </a:lnTo>
                <a:lnTo>
                  <a:pt x="106743" y="269304"/>
                </a:lnTo>
                <a:lnTo>
                  <a:pt x="216535" y="269304"/>
                </a:lnTo>
                <a:lnTo>
                  <a:pt x="216535" y="298831"/>
                </a:lnTo>
                <a:lnTo>
                  <a:pt x="180848" y="298831"/>
                </a:lnTo>
                <a:lnTo>
                  <a:pt x="180848" y="433007"/>
                </a:lnTo>
                <a:lnTo>
                  <a:pt x="142177" y="433007"/>
                </a:lnTo>
                <a:close/>
                <a:moveTo>
                  <a:pt x="225806" y="269304"/>
                </a:moveTo>
                <a:lnTo>
                  <a:pt x="320357" y="269304"/>
                </a:lnTo>
                <a:lnTo>
                  <a:pt x="320357" y="297879"/>
                </a:lnTo>
                <a:lnTo>
                  <a:pt x="262827" y="297879"/>
                </a:lnTo>
                <a:lnTo>
                  <a:pt x="262827" y="334518"/>
                </a:lnTo>
                <a:lnTo>
                  <a:pt x="317500" y="334518"/>
                </a:lnTo>
                <a:lnTo>
                  <a:pt x="317500" y="363093"/>
                </a:lnTo>
                <a:lnTo>
                  <a:pt x="262827" y="363093"/>
                </a:lnTo>
                <a:lnTo>
                  <a:pt x="262827" y="404368"/>
                </a:lnTo>
                <a:lnTo>
                  <a:pt x="323088" y="404368"/>
                </a:lnTo>
                <a:lnTo>
                  <a:pt x="323088" y="433007"/>
                </a:lnTo>
                <a:lnTo>
                  <a:pt x="225806" y="433007"/>
                </a:lnTo>
                <a:close/>
                <a:moveTo>
                  <a:pt x="340106" y="269304"/>
                </a:moveTo>
                <a:lnTo>
                  <a:pt x="392366" y="269304"/>
                </a:lnTo>
                <a:cubicBezTo>
                  <a:pt x="427355" y="269304"/>
                  <a:pt x="448437" y="285941"/>
                  <a:pt x="448437" y="321373"/>
                </a:cubicBezTo>
                <a:cubicBezTo>
                  <a:pt x="448437" y="349250"/>
                  <a:pt x="432943" y="373189"/>
                  <a:pt x="397066" y="373189"/>
                </a:cubicBezTo>
                <a:lnTo>
                  <a:pt x="378524" y="373189"/>
                </a:lnTo>
                <a:lnTo>
                  <a:pt x="378524" y="433007"/>
                </a:lnTo>
                <a:lnTo>
                  <a:pt x="340106" y="433007"/>
                </a:lnTo>
                <a:close/>
                <a:moveTo>
                  <a:pt x="389319" y="344551"/>
                </a:moveTo>
                <a:cubicBezTo>
                  <a:pt x="401320" y="344551"/>
                  <a:pt x="409956" y="336360"/>
                  <a:pt x="409956" y="321120"/>
                </a:cubicBezTo>
                <a:cubicBezTo>
                  <a:pt x="409956" y="305880"/>
                  <a:pt x="402463" y="297879"/>
                  <a:pt x="387223" y="297879"/>
                </a:cubicBezTo>
                <a:lnTo>
                  <a:pt x="377127" y="297879"/>
                </a:lnTo>
                <a:lnTo>
                  <a:pt x="377127" y="344551"/>
                </a:lnTo>
                <a:close/>
                <a:moveTo>
                  <a:pt x="515049" y="269304"/>
                </a:moveTo>
                <a:lnTo>
                  <a:pt x="553530" y="269304"/>
                </a:lnTo>
                <a:lnTo>
                  <a:pt x="553530" y="433007"/>
                </a:lnTo>
                <a:lnTo>
                  <a:pt x="515049" y="433007"/>
                </a:lnTo>
                <a:close/>
                <a:moveTo>
                  <a:pt x="575501" y="269304"/>
                </a:moveTo>
                <a:lnTo>
                  <a:pt x="620522" y="269304"/>
                </a:lnTo>
                <a:lnTo>
                  <a:pt x="668147" y="382842"/>
                </a:lnTo>
                <a:lnTo>
                  <a:pt x="668591" y="382842"/>
                </a:lnTo>
                <a:lnTo>
                  <a:pt x="668591" y="269304"/>
                </a:lnTo>
                <a:lnTo>
                  <a:pt x="702374" y="269304"/>
                </a:lnTo>
                <a:lnTo>
                  <a:pt x="702374" y="433007"/>
                </a:lnTo>
                <a:lnTo>
                  <a:pt x="656527" y="433007"/>
                </a:lnTo>
                <a:lnTo>
                  <a:pt x="609410" y="314579"/>
                </a:lnTo>
                <a:lnTo>
                  <a:pt x="608965" y="314579"/>
                </a:lnTo>
                <a:lnTo>
                  <a:pt x="608965" y="433007"/>
                </a:lnTo>
                <a:lnTo>
                  <a:pt x="575183" y="433007"/>
                </a:lnTo>
                <a:close/>
                <a:moveTo>
                  <a:pt x="746951" y="298831"/>
                </a:moveTo>
                <a:lnTo>
                  <a:pt x="711327" y="298831"/>
                </a:lnTo>
                <a:lnTo>
                  <a:pt x="711327" y="269304"/>
                </a:lnTo>
                <a:lnTo>
                  <a:pt x="821119" y="269304"/>
                </a:lnTo>
                <a:lnTo>
                  <a:pt x="821119" y="298831"/>
                </a:lnTo>
                <a:lnTo>
                  <a:pt x="785432" y="298831"/>
                </a:lnTo>
                <a:lnTo>
                  <a:pt x="785432" y="433007"/>
                </a:lnTo>
                <a:lnTo>
                  <a:pt x="746951" y="433007"/>
                </a:lnTo>
                <a:close/>
                <a:moveTo>
                  <a:pt x="892429" y="266446"/>
                </a:moveTo>
                <a:cubicBezTo>
                  <a:pt x="939546" y="266446"/>
                  <a:pt x="962279" y="303086"/>
                  <a:pt x="962279" y="351155"/>
                </a:cubicBezTo>
                <a:cubicBezTo>
                  <a:pt x="962279" y="399224"/>
                  <a:pt x="939737" y="435801"/>
                  <a:pt x="892429" y="435801"/>
                </a:cubicBezTo>
                <a:cubicBezTo>
                  <a:pt x="845122" y="435801"/>
                  <a:pt x="822960" y="399224"/>
                  <a:pt x="822960" y="351155"/>
                </a:cubicBezTo>
                <a:cubicBezTo>
                  <a:pt x="822960" y="303086"/>
                  <a:pt x="845249" y="266700"/>
                  <a:pt x="892429" y="266700"/>
                </a:cubicBezTo>
                <a:close/>
                <a:moveTo>
                  <a:pt x="892429" y="408178"/>
                </a:moveTo>
                <a:cubicBezTo>
                  <a:pt x="914654" y="408178"/>
                  <a:pt x="922655" y="382778"/>
                  <a:pt x="922655" y="351028"/>
                </a:cubicBezTo>
                <a:cubicBezTo>
                  <a:pt x="922655" y="319278"/>
                  <a:pt x="914654" y="293878"/>
                  <a:pt x="892429" y="293878"/>
                </a:cubicBezTo>
                <a:cubicBezTo>
                  <a:pt x="870204" y="293878"/>
                  <a:pt x="862394" y="319278"/>
                  <a:pt x="862394" y="351028"/>
                </a:cubicBezTo>
                <a:cubicBezTo>
                  <a:pt x="862394" y="382778"/>
                  <a:pt x="870141" y="408178"/>
                  <a:pt x="892429" y="408178"/>
                </a:cubicBezTo>
                <a:close/>
                <a:moveTo>
                  <a:pt x="1056577" y="298831"/>
                </a:moveTo>
                <a:lnTo>
                  <a:pt x="1020890" y="298831"/>
                </a:lnTo>
                <a:lnTo>
                  <a:pt x="1020890" y="269304"/>
                </a:lnTo>
                <a:lnTo>
                  <a:pt x="1130681" y="269304"/>
                </a:lnTo>
                <a:lnTo>
                  <a:pt x="1130681" y="298831"/>
                </a:lnTo>
                <a:lnTo>
                  <a:pt x="1095312" y="298831"/>
                </a:lnTo>
                <a:lnTo>
                  <a:pt x="1095312" y="433007"/>
                </a:lnTo>
                <a:lnTo>
                  <a:pt x="1056577" y="433007"/>
                </a:lnTo>
                <a:close/>
                <a:moveTo>
                  <a:pt x="1218375" y="364998"/>
                </a:moveTo>
                <a:lnTo>
                  <a:pt x="1178497" y="364998"/>
                </a:lnTo>
                <a:lnTo>
                  <a:pt x="1178497" y="433007"/>
                </a:lnTo>
                <a:lnTo>
                  <a:pt x="1140016" y="433007"/>
                </a:lnTo>
                <a:lnTo>
                  <a:pt x="1140016" y="269304"/>
                </a:lnTo>
                <a:lnTo>
                  <a:pt x="1178497" y="269304"/>
                </a:lnTo>
                <a:lnTo>
                  <a:pt x="1178497" y="334518"/>
                </a:lnTo>
                <a:lnTo>
                  <a:pt x="1218375" y="334518"/>
                </a:lnTo>
                <a:lnTo>
                  <a:pt x="1218375" y="269304"/>
                </a:lnTo>
                <a:lnTo>
                  <a:pt x="1256792" y="269304"/>
                </a:lnTo>
                <a:lnTo>
                  <a:pt x="1256792" y="433007"/>
                </a:lnTo>
                <a:lnTo>
                  <a:pt x="1218375" y="433007"/>
                </a:lnTo>
                <a:close/>
                <a:moveTo>
                  <a:pt x="1279398" y="269304"/>
                </a:moveTo>
                <a:lnTo>
                  <a:pt x="1374077" y="269304"/>
                </a:lnTo>
                <a:lnTo>
                  <a:pt x="1374077" y="297879"/>
                </a:lnTo>
                <a:lnTo>
                  <a:pt x="1316927" y="297879"/>
                </a:lnTo>
                <a:lnTo>
                  <a:pt x="1316927" y="334518"/>
                </a:lnTo>
                <a:lnTo>
                  <a:pt x="1371600" y="334518"/>
                </a:lnTo>
                <a:lnTo>
                  <a:pt x="1371600" y="363093"/>
                </a:lnTo>
                <a:lnTo>
                  <a:pt x="1316927" y="363093"/>
                </a:lnTo>
                <a:lnTo>
                  <a:pt x="1316927" y="404368"/>
                </a:lnTo>
                <a:lnTo>
                  <a:pt x="1377188" y="404368"/>
                </a:lnTo>
                <a:lnTo>
                  <a:pt x="1377188" y="433007"/>
                </a:lnTo>
                <a:lnTo>
                  <a:pt x="1279652" y="433007"/>
                </a:lnTo>
                <a:close/>
                <a:moveTo>
                  <a:pt x="1834261" y="311976"/>
                </a:moveTo>
                <a:cubicBezTo>
                  <a:pt x="1834261" y="333566"/>
                  <a:pt x="1868170" y="332232"/>
                  <a:pt x="1886839" y="352044"/>
                </a:cubicBezTo>
                <a:lnTo>
                  <a:pt x="1886839" y="301816"/>
                </a:lnTo>
                <a:cubicBezTo>
                  <a:pt x="1877232" y="297168"/>
                  <a:pt x="1866769" y="294552"/>
                  <a:pt x="1856105" y="294132"/>
                </a:cubicBezTo>
                <a:cubicBezTo>
                  <a:pt x="1843977" y="294132"/>
                  <a:pt x="1834515" y="299783"/>
                  <a:pt x="1834515" y="311976"/>
                </a:cubicBezTo>
                <a:close/>
                <a:moveTo>
                  <a:pt x="1841564" y="435801"/>
                </a:moveTo>
                <a:cubicBezTo>
                  <a:pt x="1826500" y="435656"/>
                  <a:pt x="1811533" y="433369"/>
                  <a:pt x="1797114" y="429006"/>
                </a:cubicBezTo>
                <a:lnTo>
                  <a:pt x="1799273" y="397256"/>
                </a:lnTo>
                <a:cubicBezTo>
                  <a:pt x="1810766" y="401701"/>
                  <a:pt x="1820862" y="407352"/>
                  <a:pt x="1835150" y="407352"/>
                </a:cubicBezTo>
                <a:cubicBezTo>
                  <a:pt x="1847342" y="407352"/>
                  <a:pt x="1859090" y="401002"/>
                  <a:pt x="1859090" y="387858"/>
                </a:cubicBezTo>
                <a:cubicBezTo>
                  <a:pt x="1859090" y="356108"/>
                  <a:pt x="1794574" y="371666"/>
                  <a:pt x="1794574" y="313245"/>
                </a:cubicBezTo>
                <a:cubicBezTo>
                  <a:pt x="1794574" y="308356"/>
                  <a:pt x="1796415" y="266573"/>
                  <a:pt x="1851343" y="266573"/>
                </a:cubicBezTo>
                <a:cubicBezTo>
                  <a:pt x="1863228" y="266777"/>
                  <a:pt x="1875042" y="268441"/>
                  <a:pt x="1886522" y="271526"/>
                </a:cubicBezTo>
                <a:lnTo>
                  <a:pt x="1886522" y="0"/>
                </a:lnTo>
                <a:lnTo>
                  <a:pt x="1442022" y="164211"/>
                </a:lnTo>
                <a:lnTo>
                  <a:pt x="1442022" y="543560"/>
                </a:lnTo>
                <a:lnTo>
                  <a:pt x="1886522" y="707771"/>
                </a:lnTo>
                <a:lnTo>
                  <a:pt x="1886522" y="418274"/>
                </a:lnTo>
                <a:cubicBezTo>
                  <a:pt x="1874696" y="430064"/>
                  <a:pt x="1858505" y="436412"/>
                  <a:pt x="1841818" y="435801"/>
                </a:cubicBezTo>
                <a:close/>
                <a:moveTo>
                  <a:pt x="1638745" y="433007"/>
                </a:moveTo>
                <a:lnTo>
                  <a:pt x="1593278" y="433007"/>
                </a:lnTo>
                <a:lnTo>
                  <a:pt x="1546098" y="314579"/>
                </a:lnTo>
                <a:lnTo>
                  <a:pt x="1545653" y="314579"/>
                </a:lnTo>
                <a:lnTo>
                  <a:pt x="1545653" y="433007"/>
                </a:lnTo>
                <a:lnTo>
                  <a:pt x="1511872" y="433007"/>
                </a:lnTo>
                <a:lnTo>
                  <a:pt x="1511872" y="269304"/>
                </a:lnTo>
                <a:lnTo>
                  <a:pt x="1556893" y="269304"/>
                </a:lnTo>
                <a:lnTo>
                  <a:pt x="1604518" y="382842"/>
                </a:lnTo>
                <a:lnTo>
                  <a:pt x="1604962" y="382842"/>
                </a:lnTo>
                <a:lnTo>
                  <a:pt x="1604962" y="269304"/>
                </a:lnTo>
                <a:lnTo>
                  <a:pt x="1638745" y="269304"/>
                </a:lnTo>
                <a:close/>
                <a:moveTo>
                  <a:pt x="1778000" y="433007"/>
                </a:moveTo>
                <a:lnTo>
                  <a:pt x="1739519" y="433007"/>
                </a:lnTo>
                <a:lnTo>
                  <a:pt x="1739519" y="364998"/>
                </a:lnTo>
                <a:lnTo>
                  <a:pt x="1699641" y="364998"/>
                </a:lnTo>
                <a:lnTo>
                  <a:pt x="1699641" y="433007"/>
                </a:lnTo>
                <a:lnTo>
                  <a:pt x="1661160" y="433007"/>
                </a:lnTo>
                <a:lnTo>
                  <a:pt x="1661160" y="269304"/>
                </a:lnTo>
                <a:lnTo>
                  <a:pt x="1699641" y="269304"/>
                </a:lnTo>
                <a:lnTo>
                  <a:pt x="1699641" y="334518"/>
                </a:lnTo>
                <a:lnTo>
                  <a:pt x="1739519" y="334518"/>
                </a:lnTo>
                <a:lnTo>
                  <a:pt x="1739519" y="269304"/>
                </a:lnTo>
                <a:lnTo>
                  <a:pt x="1778000" y="26930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36FDF-4583-4C03-910B-172A6B3CD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4225" y="1122363"/>
            <a:ext cx="4594226" cy="2387600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93764-9D4B-4DA1-A3F9-746C7A05A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224" y="3602038"/>
            <a:ext cx="45942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5" name="Picture Placeholder 16">
            <a:extLst>
              <a:ext uri="{FF2B5EF4-FFF2-40B4-BE49-F238E27FC236}">
                <a16:creationId xmlns:a16="http://schemas.microsoft.com/office/drawing/2014/main" id="{E915A3E3-92F7-864A-80C5-0305EC3109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296986"/>
            <a:ext cx="3043873" cy="4566539"/>
          </a:xfrm>
          <a:custGeom>
            <a:avLst/>
            <a:gdLst>
              <a:gd name="connsiteX0" fmla="*/ 0 w 3043873"/>
              <a:gd name="connsiteY0" fmla="*/ 0 h 4566539"/>
              <a:gd name="connsiteX1" fmla="*/ 3043873 w 3043873"/>
              <a:gd name="connsiteY1" fmla="*/ 1283906 h 4566539"/>
              <a:gd name="connsiteX2" fmla="*/ 3043873 w 3043873"/>
              <a:gd name="connsiteY2" fmla="*/ 4566539 h 4566539"/>
              <a:gd name="connsiteX3" fmla="*/ 0 w 3043873"/>
              <a:gd name="connsiteY3" fmla="*/ 4561015 h 456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873" h="4566539">
                <a:moveTo>
                  <a:pt x="0" y="0"/>
                </a:moveTo>
                <a:lnTo>
                  <a:pt x="3043873" y="1283906"/>
                </a:lnTo>
                <a:lnTo>
                  <a:pt x="3043873" y="4566539"/>
                </a:lnTo>
                <a:lnTo>
                  <a:pt x="0" y="45610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0DA488EA-2531-A743-BB42-35A6C28DC169}"/>
              </a:ext>
            </a:extLst>
          </p:cNvPr>
          <p:cNvSpPr/>
          <p:nvPr userDrawn="1"/>
        </p:nvSpPr>
        <p:spPr>
          <a:xfrm>
            <a:off x="8050697" y="3533441"/>
            <a:ext cx="4176878" cy="3324559"/>
          </a:xfrm>
          <a:custGeom>
            <a:avLst/>
            <a:gdLst>
              <a:gd name="connsiteX0" fmla="*/ 3630353 w 3630353"/>
              <a:gd name="connsiteY0" fmla="*/ 0 h 2889556"/>
              <a:gd name="connsiteX1" fmla="*/ 3630353 w 3630353"/>
              <a:gd name="connsiteY1" fmla="*/ 2889556 h 2889556"/>
              <a:gd name="connsiteX2" fmla="*/ 0 w 3630353"/>
              <a:gd name="connsiteY2" fmla="*/ 2889556 h 2889556"/>
              <a:gd name="connsiteX3" fmla="*/ 0 w 3630353"/>
              <a:gd name="connsiteY3" fmla="*/ 1270045 h 288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89556">
                <a:moveTo>
                  <a:pt x="3630353" y="0"/>
                </a:moveTo>
                <a:lnTo>
                  <a:pt x="3630353" y="2889556"/>
                </a:lnTo>
                <a:lnTo>
                  <a:pt x="0" y="2889556"/>
                </a:lnTo>
                <a:lnTo>
                  <a:pt x="0" y="127004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1A62ED-166E-A947-8213-65F5BFE71969}"/>
              </a:ext>
            </a:extLst>
          </p:cNvPr>
          <p:cNvSpPr/>
          <p:nvPr userDrawn="1"/>
        </p:nvSpPr>
        <p:spPr>
          <a:xfrm>
            <a:off x="8465755" y="5416296"/>
            <a:ext cx="3586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u="none" dirty="0">
                <a:solidFill>
                  <a:schemeClr val="bg1"/>
                </a:solidFill>
                <a:hlinkClick r:id="rId2"/>
              </a:rPr>
              <a:t>stepintothenhs.nhs.uk/primary</a:t>
            </a:r>
            <a:endParaRPr lang="en-US" u="none" dirty="0">
              <a:solidFill>
                <a:schemeClr val="bg1"/>
              </a:solidFill>
            </a:endParaRPr>
          </a:p>
        </p:txBody>
      </p:sp>
      <p:sp>
        <p:nvSpPr>
          <p:cNvPr id="16" name="Freeform: Shape 32">
            <a:extLst>
              <a:ext uri="{FF2B5EF4-FFF2-40B4-BE49-F238E27FC236}">
                <a16:creationId xmlns:a16="http://schemas.microsoft.com/office/drawing/2014/main" id="{8B08EF68-CD4C-2A43-AC0B-840D152A7D5B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56E874-197C-41F2-8FE3-7404E99D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9726613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492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 numCol="2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590304-CC12-42F7-8D94-87A1EBF6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9726613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3223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1" y="2368800"/>
            <a:ext cx="4974847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575" y="2368800"/>
            <a:ext cx="4233850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58B76B1-17B6-474C-A007-5478CE63700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787A4-3709-490F-9A9B-F6093FD2591C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DDE07F-9A3E-4371-97C0-5D10A6D8008B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066CBC-017F-4480-9BC6-278757956C45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BC5D0A-4A0A-481F-9789-CE7D59E5C535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0076F2-9EA4-414A-ADB2-98D043E9D75A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94A9B6-4D54-4434-8380-B5A65C4289BA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246565-8A2E-4126-9F96-F2D26FFE2B6C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8A142D-9699-455A-8C82-264205ED48E7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E38DA93-1426-4696-B8CC-E3244D58444E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B70D74-B054-412B-B9C8-FEF48F28FCDD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2E3F01-B262-4372-87E8-57F6A0963D36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ED591B-AE08-4723-965C-A0475EB8E286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AE7461-73BA-4AA5-A1B4-3EC465DF3207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50A8DB8-B356-4ACB-802E-ACB3842B4DA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A5A2A83-7BB9-4DC1-8CF0-86FCAAF78E11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439777-0FAF-46D3-92E5-C9766132649F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C193BD6-1A5A-4E64-8E49-7DA4BC030C7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4B3D5-1EE9-4AEB-8368-433BF4C3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9726614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69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2" y="2368800"/>
            <a:ext cx="3081338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550" y="2368800"/>
            <a:ext cx="6492875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4E4394-0EB9-47E6-8495-F1CB6CD33D31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0F9406-0A2C-4E1A-84C3-CFBB0E7AE563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CDF917-B363-4D5F-8CE7-2223A0CCB2CD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DC4494-F919-4339-9BB1-520925A85AFE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CCB623-3483-44A5-8E58-6EFDFA98BB9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55E8A5-CFAF-47F8-9158-D74D05CA0F31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13BA02-70C6-49EC-87ED-864101EC4661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DBF44-4A9E-4322-9E9F-617F17D4BE63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5F5488-25C5-4C45-9E34-FCD846047451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3490C9-8B62-41AD-8C19-84DA6711E339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55359A-60B6-49C1-B3D2-0776CCBF8745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385F4E-A435-4E72-8C4E-D7A9B866979C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E35A4A-A0D4-4AC8-9D23-179A44C586E2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2CFC516-67C9-4BEB-8D8E-78698EE55DBC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E99A45C-C01F-47CE-AC62-03DDF1C7725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E6A34B9-49A7-4D44-94CB-910BFE6109CC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47BCB57-4BE4-4B29-93C3-BA1C84CAB7F4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388B4E4-0E6E-4FC9-9098-82C0F3D3998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89C9263-3FE8-4AA3-8BA1-B0B28ED6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9726613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21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471BE-6AC8-407B-A964-EF51C1A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4F592-8D78-4DAF-99F6-73295C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88CEA-BB11-4CE1-AFF0-DACCB960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 rot="10800000">
            <a:off x="11019959" y="1590739"/>
            <a:ext cx="1185191" cy="2015462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5EC8CF-F782-4243-B74A-54B124B6C34B}"/>
              </a:ext>
            </a:extLst>
          </p:cNvPr>
          <p:cNvSpPr/>
          <p:nvPr userDrawn="1"/>
        </p:nvSpPr>
        <p:spPr>
          <a:xfrm rot="10800000">
            <a:off x="7298330" y="277292"/>
            <a:ext cx="3735749" cy="6595696"/>
          </a:xfrm>
          <a:custGeom>
            <a:avLst/>
            <a:gdLst>
              <a:gd name="connsiteX0" fmla="*/ 3735749 w 3735749"/>
              <a:gd name="connsiteY0" fmla="*/ 6595696 h 6595696"/>
              <a:gd name="connsiteX1" fmla="*/ 0 w 3735749"/>
              <a:gd name="connsiteY1" fmla="*/ 5288916 h 6595696"/>
              <a:gd name="connsiteX2" fmla="*/ 0 w 3735749"/>
              <a:gd name="connsiteY2" fmla="*/ 560389 h 6595696"/>
              <a:gd name="connsiteX3" fmla="*/ 1601842 w 3735749"/>
              <a:gd name="connsiteY3" fmla="*/ 0 h 6595696"/>
              <a:gd name="connsiteX4" fmla="*/ 3735749 w 3735749"/>
              <a:gd name="connsiteY4" fmla="*/ 0 h 659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5749" h="6595696">
                <a:moveTo>
                  <a:pt x="3735749" y="6595696"/>
                </a:moveTo>
                <a:lnTo>
                  <a:pt x="0" y="5288916"/>
                </a:lnTo>
                <a:lnTo>
                  <a:pt x="0" y="560389"/>
                </a:lnTo>
                <a:lnTo>
                  <a:pt x="1601842" y="0"/>
                </a:lnTo>
                <a:lnTo>
                  <a:pt x="3735749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6D8D80-6ECF-4022-9F61-B7F3F206CA40}"/>
              </a:ext>
            </a:extLst>
          </p:cNvPr>
          <p:cNvSpPr/>
          <p:nvPr/>
        </p:nvSpPr>
        <p:spPr>
          <a:xfrm>
            <a:off x="7304941" y="1579164"/>
            <a:ext cx="3735750" cy="5293825"/>
          </a:xfrm>
          <a:custGeom>
            <a:avLst/>
            <a:gdLst>
              <a:gd name="connsiteX0" fmla="*/ 3735750 w 3735750"/>
              <a:gd name="connsiteY0" fmla="*/ 0 h 5293825"/>
              <a:gd name="connsiteX1" fmla="*/ 3735750 w 3735750"/>
              <a:gd name="connsiteY1" fmla="*/ 5293825 h 5293825"/>
              <a:gd name="connsiteX2" fmla="*/ 0 w 3735750"/>
              <a:gd name="connsiteY2" fmla="*/ 5293825 h 5293825"/>
              <a:gd name="connsiteX3" fmla="*/ 0 w 3735750"/>
              <a:gd name="connsiteY3" fmla="*/ 1306917 h 52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750" h="5293825">
                <a:moveTo>
                  <a:pt x="3735750" y="0"/>
                </a:moveTo>
                <a:lnTo>
                  <a:pt x="3735750" y="5293825"/>
                </a:lnTo>
                <a:lnTo>
                  <a:pt x="0" y="5293825"/>
                </a:lnTo>
                <a:lnTo>
                  <a:pt x="0" y="1306917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B90B8C-943A-45A6-85A8-BCB3CE6613CC}"/>
              </a:ext>
            </a:extLst>
          </p:cNvPr>
          <p:cNvSpPr/>
          <p:nvPr/>
        </p:nvSpPr>
        <p:spPr>
          <a:xfrm>
            <a:off x="-2" y="1061970"/>
            <a:ext cx="8618280" cy="5799444"/>
          </a:xfrm>
          <a:custGeom>
            <a:avLst/>
            <a:gdLst>
              <a:gd name="connsiteX0" fmla="*/ 0 w 8618280"/>
              <a:gd name="connsiteY0" fmla="*/ 0 h 5799444"/>
              <a:gd name="connsiteX1" fmla="*/ 8618280 w 8618280"/>
              <a:gd name="connsiteY1" fmla="*/ 1375172 h 5799444"/>
              <a:gd name="connsiteX2" fmla="*/ 8618280 w 8618280"/>
              <a:gd name="connsiteY2" fmla="*/ 5103928 h 5799444"/>
              <a:gd name="connsiteX3" fmla="*/ 4259171 w 8618280"/>
              <a:gd name="connsiteY3" fmla="*/ 5799444 h 5799444"/>
              <a:gd name="connsiteX4" fmla="*/ 0 w 8618280"/>
              <a:gd name="connsiteY4" fmla="*/ 5799444 h 57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8280" h="5799444">
                <a:moveTo>
                  <a:pt x="0" y="0"/>
                </a:moveTo>
                <a:lnTo>
                  <a:pt x="8618280" y="1375172"/>
                </a:lnTo>
                <a:lnTo>
                  <a:pt x="8618280" y="5103928"/>
                </a:lnTo>
                <a:lnTo>
                  <a:pt x="4259171" y="5799444"/>
                </a:lnTo>
                <a:lnTo>
                  <a:pt x="0" y="5799444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5374" y="2962800"/>
            <a:ext cx="6138949" cy="3002428"/>
          </a:xfrm>
        </p:spPr>
        <p:txBody>
          <a:bodyPr anchor="t" anchorCtr="0"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0" indent="0"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Section divider</a:t>
            </a:r>
          </a:p>
          <a:p>
            <a:pPr lvl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685995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6727372-C07E-3949-A010-6C3BF3F66550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29" y="1828709"/>
            <a:ext cx="6138949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65137E-2AD4-4AD6-80B7-7B83F0712694}"/>
              </a:ext>
            </a:extLst>
          </p:cNvPr>
          <p:cNvSpPr/>
          <p:nvPr userDrawn="1"/>
        </p:nvSpPr>
        <p:spPr>
          <a:xfrm>
            <a:off x="8597221" y="3968444"/>
            <a:ext cx="3630353" cy="2879334"/>
          </a:xfrm>
          <a:custGeom>
            <a:avLst/>
            <a:gdLst>
              <a:gd name="connsiteX0" fmla="*/ 3630353 w 3630353"/>
              <a:gd name="connsiteY0" fmla="*/ 0 h 2879334"/>
              <a:gd name="connsiteX1" fmla="*/ 3630353 w 3630353"/>
              <a:gd name="connsiteY1" fmla="*/ 2879334 h 2879334"/>
              <a:gd name="connsiteX2" fmla="*/ 0 w 3630353"/>
              <a:gd name="connsiteY2" fmla="*/ 2879334 h 2879334"/>
              <a:gd name="connsiteX3" fmla="*/ 0 w 3630353"/>
              <a:gd name="connsiteY3" fmla="*/ 1270045 h 287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4">
                <a:moveTo>
                  <a:pt x="3630353" y="0"/>
                </a:moveTo>
                <a:lnTo>
                  <a:pt x="3630353" y="2879334"/>
                </a:lnTo>
                <a:lnTo>
                  <a:pt x="0" y="2879334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3">
            <a:extLst>
              <a:ext uri="{FF2B5EF4-FFF2-40B4-BE49-F238E27FC236}">
                <a16:creationId xmlns:a16="http://schemas.microsoft.com/office/drawing/2014/main" id="{BA6F9A20-76E2-3243-B993-57283A0885CC}"/>
              </a:ext>
            </a:extLst>
          </p:cNvPr>
          <p:cNvSpPr/>
          <p:nvPr userDrawn="1"/>
        </p:nvSpPr>
        <p:spPr>
          <a:xfrm>
            <a:off x="0" y="4811609"/>
            <a:ext cx="4063365" cy="2046392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accent2"/>
                </a:solidFill>
              </a:rPr>
              <a:t>stepintothenhs.nhs.uk/KS2</a:t>
            </a:r>
          </a:p>
        </p:txBody>
      </p:sp>
    </p:spTree>
    <p:extLst>
      <p:ext uri="{BB962C8B-B14F-4D97-AF65-F5344CB8AC3E}">
        <p14:creationId xmlns:p14="http://schemas.microsoft.com/office/powerpoint/2010/main" val="36582869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a;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6727372-C07E-3949-A010-6C3BF3F66550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30" y="1828709"/>
            <a:ext cx="4868296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D95094-4A5A-49BE-9FFE-65E17965B3C8}"/>
              </a:ext>
            </a:extLst>
          </p:cNvPr>
          <p:cNvSpPr/>
          <p:nvPr userDrawn="1"/>
        </p:nvSpPr>
        <p:spPr>
          <a:xfrm>
            <a:off x="8597221" y="3968444"/>
            <a:ext cx="3630353" cy="2879333"/>
          </a:xfrm>
          <a:custGeom>
            <a:avLst/>
            <a:gdLst>
              <a:gd name="connsiteX0" fmla="*/ 3630353 w 3630353"/>
              <a:gd name="connsiteY0" fmla="*/ 0 h 2879333"/>
              <a:gd name="connsiteX1" fmla="*/ 3630353 w 3630353"/>
              <a:gd name="connsiteY1" fmla="*/ 2879333 h 2879333"/>
              <a:gd name="connsiteX2" fmla="*/ 0 w 3630353"/>
              <a:gd name="connsiteY2" fmla="*/ 2879333 h 2879333"/>
              <a:gd name="connsiteX3" fmla="*/ 0 w 3630353"/>
              <a:gd name="connsiteY3" fmla="*/ 1270045 h 287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3">
                <a:moveTo>
                  <a:pt x="3630353" y="0"/>
                </a:moveTo>
                <a:lnTo>
                  <a:pt x="3630353" y="2879333"/>
                </a:lnTo>
                <a:lnTo>
                  <a:pt x="0" y="2879333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471D1E11-9531-974C-8F08-0E8E4F31B8C3}"/>
              </a:ext>
            </a:extLst>
          </p:cNvPr>
          <p:cNvSpPr/>
          <p:nvPr userDrawn="1"/>
        </p:nvSpPr>
        <p:spPr>
          <a:xfrm>
            <a:off x="0" y="4811609"/>
            <a:ext cx="4063365" cy="2046392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1E8553-E6B7-584B-AED5-8D4EB6874B7C}"/>
              </a:ext>
            </a:extLst>
          </p:cNvPr>
          <p:cNvSpPr/>
          <p:nvPr userDrawn="1"/>
        </p:nvSpPr>
        <p:spPr>
          <a:xfrm>
            <a:off x="322138" y="6109449"/>
            <a:ext cx="35573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800"/>
              </a:lnSpc>
            </a:pPr>
            <a:r>
              <a:rPr lang="en-GB" sz="1800" b="1" u="none" dirty="0">
                <a:solidFill>
                  <a:schemeClr val="bg1"/>
                </a:solidFill>
                <a:hlinkClick r:id="rId2"/>
              </a:rPr>
              <a:t>stepintothenhs.nhs.uk/primary</a:t>
            </a:r>
            <a:endParaRPr lang="en-US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498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630FE2A-C0AE-437F-AE18-C9D779E71E17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42097-BD13-4854-92BD-573B8B6D3557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BC3019-2D11-4ABB-9463-94EFA3EFC69A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65C6C8-0BFF-4EFC-A3C7-6E4BAF997468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5C57C0-3663-4B1E-AAB1-2C8AFB6A2CEA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9F96B54-B21A-4C35-B4F4-89D7431ED2AB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72CE-33A8-4E56-9F44-9CD9FD75A787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796ADF-69BF-4248-8EB9-36E807244115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09B42-B70A-4C85-B752-940ED49EEB92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5F5E56-ABFF-4353-806A-FADF96A43500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1F3CB94-2FD1-4DA6-9115-9202435F2F2B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C6E1A6-7428-433A-B03E-2DF8CFEB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6" y="1318294"/>
            <a:ext cx="7442200" cy="5474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54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630FE2A-C0AE-437F-AE18-C9D779E71E17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42097-BD13-4854-92BD-573B8B6D3557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BC3019-2D11-4ABB-9463-94EFA3EFC69A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65C6C8-0BFF-4EFC-A3C7-6E4BAF997468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5C57C0-3663-4B1E-AAB1-2C8AFB6A2CEA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9F96B54-B21A-4C35-B4F4-89D7431ED2AB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72CE-33A8-4E56-9F44-9CD9FD75A787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796ADF-69BF-4248-8EB9-36E807244115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09B42-B70A-4C85-B752-940ED49EEB92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5F5E56-ABFF-4353-806A-FADF96A43500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1F3CB94-2FD1-4DA6-9115-9202435F2F2B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F4048E-5A9E-458F-8BD2-48DF2196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6" y="1318294"/>
            <a:ext cx="7442200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55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087295"/>
            <a:ext cx="7442200" cy="3623689"/>
          </a:xfrm>
        </p:spPr>
        <p:txBody>
          <a:bodyPr anchor="t" anchorCtr="0"/>
          <a:lstStyle>
            <a:lvl1pPr marL="0" indent="0">
              <a:buNone/>
              <a:defRPr b="1"/>
            </a:lvl1pPr>
            <a:lvl2pPr marL="0" indent="0">
              <a:buNone/>
              <a:defRPr sz="2800"/>
            </a:lvl2pPr>
            <a:lvl3pPr marL="0" indent="0">
              <a:buNone/>
              <a:defRPr sz="240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1130935" y="1392174"/>
            <a:ext cx="1642427" cy="3436492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E9DE58-26DA-4BC1-BB78-8D442F58F50B}"/>
              </a:ext>
            </a:extLst>
          </p:cNvPr>
          <p:cNvSpPr/>
          <p:nvPr/>
        </p:nvSpPr>
        <p:spPr>
          <a:xfrm>
            <a:off x="0" y="3071241"/>
            <a:ext cx="1667446" cy="3468179"/>
          </a:xfrm>
          <a:custGeom>
            <a:avLst/>
            <a:gdLst>
              <a:gd name="connsiteX0" fmla="*/ 0 w 1667446"/>
              <a:gd name="connsiteY0" fmla="*/ 621030 h 3468179"/>
              <a:gd name="connsiteX1" fmla="*/ 0 w 1667446"/>
              <a:gd name="connsiteY1" fmla="*/ 2847213 h 3468179"/>
              <a:gd name="connsiteX2" fmla="*/ 1667447 w 1667446"/>
              <a:gd name="connsiteY2" fmla="*/ 3468179 h 3468179"/>
              <a:gd name="connsiteX3" fmla="*/ 1667447 w 1667446"/>
              <a:gd name="connsiteY3" fmla="*/ 0 h 3468179"/>
              <a:gd name="connsiteX4" fmla="*/ 0 w 1667446"/>
              <a:gd name="connsiteY4" fmla="*/ 621030 h 346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446" h="3468179">
                <a:moveTo>
                  <a:pt x="0" y="621030"/>
                </a:moveTo>
                <a:lnTo>
                  <a:pt x="0" y="2847213"/>
                </a:lnTo>
                <a:lnTo>
                  <a:pt x="1667447" y="3468179"/>
                </a:lnTo>
                <a:lnTo>
                  <a:pt x="1667447" y="0"/>
                </a:lnTo>
                <a:lnTo>
                  <a:pt x="0" y="62103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D23654-E37C-4EC1-87D1-6B6A725C4067}"/>
              </a:ext>
            </a:extLst>
          </p:cNvPr>
          <p:cNvSpPr/>
          <p:nvPr/>
        </p:nvSpPr>
        <p:spPr>
          <a:xfrm>
            <a:off x="11387772" y="1917700"/>
            <a:ext cx="804227" cy="1307782"/>
          </a:xfrm>
          <a:custGeom>
            <a:avLst/>
            <a:gdLst>
              <a:gd name="connsiteX0" fmla="*/ 0 w 804227"/>
              <a:gd name="connsiteY0" fmla="*/ 1307783 h 1307782"/>
              <a:gd name="connsiteX1" fmla="*/ 804228 w 804227"/>
              <a:gd name="connsiteY1" fmla="*/ 992314 h 1307782"/>
              <a:gd name="connsiteX2" fmla="*/ 804228 w 804227"/>
              <a:gd name="connsiteY2" fmla="*/ 315468 h 1307782"/>
              <a:gd name="connsiteX3" fmla="*/ 0 w 804227"/>
              <a:gd name="connsiteY3" fmla="*/ 0 h 1307782"/>
              <a:gd name="connsiteX4" fmla="*/ 0 w 804227"/>
              <a:gd name="connsiteY4" fmla="*/ 1307783 h 13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27" h="1307782">
                <a:moveTo>
                  <a:pt x="0" y="1307783"/>
                </a:moveTo>
                <a:lnTo>
                  <a:pt x="804228" y="992314"/>
                </a:lnTo>
                <a:lnTo>
                  <a:pt x="804228" y="315468"/>
                </a:lnTo>
                <a:lnTo>
                  <a:pt x="0" y="0"/>
                </a:lnTo>
                <a:lnTo>
                  <a:pt x="0" y="130778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2461BF-80C5-49DE-AE15-E21D3EF49C9C}"/>
              </a:ext>
            </a:extLst>
          </p:cNvPr>
          <p:cNvSpPr/>
          <p:nvPr/>
        </p:nvSpPr>
        <p:spPr>
          <a:xfrm>
            <a:off x="11555412" y="4674044"/>
            <a:ext cx="636587" cy="1358455"/>
          </a:xfrm>
          <a:custGeom>
            <a:avLst/>
            <a:gdLst>
              <a:gd name="connsiteX0" fmla="*/ 0 w 636587"/>
              <a:gd name="connsiteY0" fmla="*/ 1358456 h 1358455"/>
              <a:gd name="connsiteX1" fmla="*/ 636588 w 636587"/>
              <a:gd name="connsiteY1" fmla="*/ 1099185 h 1358455"/>
              <a:gd name="connsiteX2" fmla="*/ 636588 w 636587"/>
              <a:gd name="connsiteY2" fmla="*/ 259271 h 1358455"/>
              <a:gd name="connsiteX3" fmla="*/ 0 w 636587"/>
              <a:gd name="connsiteY3" fmla="*/ 0 h 1358455"/>
              <a:gd name="connsiteX4" fmla="*/ 0 w 636587"/>
              <a:gd name="connsiteY4" fmla="*/ 1358456 h 135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87" h="1358455">
                <a:moveTo>
                  <a:pt x="0" y="1358456"/>
                </a:moveTo>
                <a:lnTo>
                  <a:pt x="636588" y="1099185"/>
                </a:lnTo>
                <a:lnTo>
                  <a:pt x="636588" y="259271"/>
                </a:lnTo>
                <a:lnTo>
                  <a:pt x="0" y="0"/>
                </a:lnTo>
                <a:lnTo>
                  <a:pt x="0" y="135845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913C1B-D3E7-4873-812C-A0FB18C40EB4}"/>
              </a:ext>
            </a:extLst>
          </p:cNvPr>
          <p:cNvSpPr/>
          <p:nvPr/>
        </p:nvSpPr>
        <p:spPr>
          <a:xfrm>
            <a:off x="0" y="1041400"/>
            <a:ext cx="2773362" cy="4866385"/>
          </a:xfrm>
          <a:custGeom>
            <a:avLst/>
            <a:gdLst>
              <a:gd name="connsiteX0" fmla="*/ 0 w 2773362"/>
              <a:gd name="connsiteY0" fmla="*/ 4866386 h 4866385"/>
              <a:gd name="connsiteX1" fmla="*/ 2773363 w 2773362"/>
              <a:gd name="connsiteY1" fmla="*/ 3833559 h 4866385"/>
              <a:gd name="connsiteX2" fmla="*/ 2773363 w 2773362"/>
              <a:gd name="connsiteY2" fmla="*/ 1032891 h 4866385"/>
              <a:gd name="connsiteX3" fmla="*/ 0 w 2773362"/>
              <a:gd name="connsiteY3" fmla="*/ 0 h 4866385"/>
              <a:gd name="connsiteX4" fmla="*/ 0 w 2773362"/>
              <a:gd name="connsiteY4" fmla="*/ 4866386 h 48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62" h="4866385">
                <a:moveTo>
                  <a:pt x="0" y="4866386"/>
                </a:moveTo>
                <a:lnTo>
                  <a:pt x="2773363" y="3833559"/>
                </a:lnTo>
                <a:lnTo>
                  <a:pt x="2773363" y="1032891"/>
                </a:lnTo>
                <a:lnTo>
                  <a:pt x="0" y="0"/>
                </a:lnTo>
                <a:lnTo>
                  <a:pt x="0" y="486638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68CF03-B2C8-4FC7-8E39-C090B601E096}"/>
              </a:ext>
            </a:extLst>
          </p:cNvPr>
          <p:cNvSpPr/>
          <p:nvPr/>
        </p:nvSpPr>
        <p:spPr>
          <a:xfrm>
            <a:off x="10918825" y="3543744"/>
            <a:ext cx="866838" cy="1474089"/>
          </a:xfrm>
          <a:custGeom>
            <a:avLst/>
            <a:gdLst>
              <a:gd name="connsiteX0" fmla="*/ 866839 w 866838"/>
              <a:gd name="connsiteY0" fmla="*/ 355600 h 1474089"/>
              <a:gd name="connsiteX1" fmla="*/ 0 w 866838"/>
              <a:gd name="connsiteY1" fmla="*/ 0 h 1474089"/>
              <a:gd name="connsiteX2" fmla="*/ 0 w 866838"/>
              <a:gd name="connsiteY2" fmla="*/ 1474089 h 1474089"/>
              <a:gd name="connsiteX3" fmla="*/ 866839 w 866838"/>
              <a:gd name="connsiteY3" fmla="*/ 1118489 h 1474089"/>
              <a:gd name="connsiteX4" fmla="*/ 866839 w 866838"/>
              <a:gd name="connsiteY4" fmla="*/ 355600 h 147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838" h="1474089">
                <a:moveTo>
                  <a:pt x="866839" y="355600"/>
                </a:moveTo>
                <a:lnTo>
                  <a:pt x="0" y="0"/>
                </a:lnTo>
                <a:lnTo>
                  <a:pt x="0" y="1474089"/>
                </a:lnTo>
                <a:lnTo>
                  <a:pt x="866839" y="1118489"/>
                </a:lnTo>
                <a:lnTo>
                  <a:pt x="866839" y="355600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079F03-015D-49D2-881B-C4564F55EFAC}"/>
              </a:ext>
            </a:extLst>
          </p:cNvPr>
          <p:cNvSpPr/>
          <p:nvPr/>
        </p:nvSpPr>
        <p:spPr>
          <a:xfrm>
            <a:off x="10918825" y="3594671"/>
            <a:ext cx="1273175" cy="2165095"/>
          </a:xfrm>
          <a:custGeom>
            <a:avLst/>
            <a:gdLst>
              <a:gd name="connsiteX0" fmla="*/ 0 w 1273175"/>
              <a:gd name="connsiteY0" fmla="*/ 522288 h 2165095"/>
              <a:gd name="connsiteX1" fmla="*/ 0 w 1273175"/>
              <a:gd name="connsiteY1" fmla="*/ 1642808 h 2165095"/>
              <a:gd name="connsiteX2" fmla="*/ 1273175 w 1273175"/>
              <a:gd name="connsiteY2" fmla="*/ 2165096 h 2165095"/>
              <a:gd name="connsiteX3" fmla="*/ 1273175 w 1273175"/>
              <a:gd name="connsiteY3" fmla="*/ 0 h 2165095"/>
              <a:gd name="connsiteX4" fmla="*/ 0 w 1273175"/>
              <a:gd name="connsiteY4" fmla="*/ 522288 h 21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75" h="2165095">
                <a:moveTo>
                  <a:pt x="0" y="522288"/>
                </a:moveTo>
                <a:lnTo>
                  <a:pt x="0" y="1642808"/>
                </a:lnTo>
                <a:lnTo>
                  <a:pt x="1273175" y="2165096"/>
                </a:lnTo>
                <a:lnTo>
                  <a:pt x="1273175" y="0"/>
                </a:lnTo>
                <a:lnTo>
                  <a:pt x="0" y="522288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1069446" y="2535110"/>
            <a:ext cx="565531" cy="961707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F95ED5-A60C-401F-8FA7-A8EC4AC3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6" y="1318294"/>
            <a:ext cx="7442200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8675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4464F42-9FE2-4309-A1EB-E190A66BEEF6}"/>
              </a:ext>
            </a:extLst>
          </p:cNvPr>
          <p:cNvSpPr/>
          <p:nvPr/>
        </p:nvSpPr>
        <p:spPr>
          <a:xfrm>
            <a:off x="4038409" y="5661723"/>
            <a:ext cx="1199451" cy="1108646"/>
          </a:xfrm>
          <a:custGeom>
            <a:avLst/>
            <a:gdLst>
              <a:gd name="connsiteX0" fmla="*/ 0 w 1199451"/>
              <a:gd name="connsiteY0" fmla="*/ 782066 h 1108646"/>
              <a:gd name="connsiteX1" fmla="*/ 1199452 w 1199451"/>
              <a:gd name="connsiteY1" fmla="*/ 1108646 h 1108646"/>
              <a:gd name="connsiteX2" fmla="*/ 1199452 w 1199451"/>
              <a:gd name="connsiteY2" fmla="*/ 0 h 1108646"/>
              <a:gd name="connsiteX3" fmla="*/ 0 w 1199451"/>
              <a:gd name="connsiteY3" fmla="*/ 326580 h 1108646"/>
              <a:gd name="connsiteX4" fmla="*/ 0 w 1199451"/>
              <a:gd name="connsiteY4" fmla="*/ 782066 h 11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1108646">
                <a:moveTo>
                  <a:pt x="0" y="782066"/>
                </a:moveTo>
                <a:lnTo>
                  <a:pt x="1199452" y="1108646"/>
                </a:lnTo>
                <a:lnTo>
                  <a:pt x="1199452" y="0"/>
                </a:lnTo>
                <a:lnTo>
                  <a:pt x="0" y="326580"/>
                </a:lnTo>
                <a:lnTo>
                  <a:pt x="0" y="7820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1974971-F7E4-4CDA-9D00-2063E37342DE}"/>
              </a:ext>
            </a:extLst>
          </p:cNvPr>
          <p:cNvSpPr/>
          <p:nvPr userDrawn="1"/>
        </p:nvSpPr>
        <p:spPr>
          <a:xfrm>
            <a:off x="0" y="3084957"/>
            <a:ext cx="2645600" cy="3546601"/>
          </a:xfrm>
          <a:custGeom>
            <a:avLst/>
            <a:gdLst>
              <a:gd name="connsiteX0" fmla="*/ 0 w 2645600"/>
              <a:gd name="connsiteY0" fmla="*/ 3546602 h 3546601"/>
              <a:gd name="connsiteX1" fmla="*/ 2645601 w 2645600"/>
              <a:gd name="connsiteY1" fmla="*/ 2561336 h 3546601"/>
              <a:gd name="connsiteX2" fmla="*/ 2645601 w 2645600"/>
              <a:gd name="connsiteY2" fmla="*/ 985266 h 3546601"/>
              <a:gd name="connsiteX3" fmla="*/ 0 w 2645600"/>
              <a:gd name="connsiteY3" fmla="*/ 0 h 3546601"/>
              <a:gd name="connsiteX4" fmla="*/ 0 w 2645600"/>
              <a:gd name="connsiteY4" fmla="*/ 3546602 h 35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600" h="3546601">
                <a:moveTo>
                  <a:pt x="0" y="3546602"/>
                </a:moveTo>
                <a:lnTo>
                  <a:pt x="2645601" y="2561336"/>
                </a:lnTo>
                <a:lnTo>
                  <a:pt x="2645601" y="985266"/>
                </a:lnTo>
                <a:lnTo>
                  <a:pt x="0" y="0"/>
                </a:lnTo>
                <a:lnTo>
                  <a:pt x="0" y="3546602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CEB0B0E-4A11-4034-9788-40BFC5561856}"/>
              </a:ext>
            </a:extLst>
          </p:cNvPr>
          <p:cNvSpPr/>
          <p:nvPr/>
        </p:nvSpPr>
        <p:spPr>
          <a:xfrm>
            <a:off x="2793554" y="5697156"/>
            <a:ext cx="2444306" cy="1160843"/>
          </a:xfrm>
          <a:custGeom>
            <a:avLst/>
            <a:gdLst>
              <a:gd name="connsiteX0" fmla="*/ 0 w 2148966"/>
              <a:gd name="connsiteY0" fmla="*/ 1160844 h 1160843"/>
              <a:gd name="connsiteX1" fmla="*/ 2148967 w 2148966"/>
              <a:gd name="connsiteY1" fmla="*/ 1160844 h 1160843"/>
              <a:gd name="connsiteX2" fmla="*/ 2148967 w 2148966"/>
              <a:gd name="connsiteY2" fmla="*/ 458279 h 1160843"/>
              <a:gd name="connsiteX3" fmla="*/ 0 w 2148966"/>
              <a:gd name="connsiteY3" fmla="*/ 0 h 1160843"/>
              <a:gd name="connsiteX4" fmla="*/ 0 w 2148966"/>
              <a:gd name="connsiteY4" fmla="*/ 1160844 h 116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6" h="1160843">
                <a:moveTo>
                  <a:pt x="0" y="1160844"/>
                </a:moveTo>
                <a:lnTo>
                  <a:pt x="2148967" y="1160844"/>
                </a:lnTo>
                <a:lnTo>
                  <a:pt x="2148967" y="458279"/>
                </a:lnTo>
                <a:lnTo>
                  <a:pt x="0" y="0"/>
                </a:lnTo>
                <a:lnTo>
                  <a:pt x="0" y="1160844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3051F9-4AFC-4C18-97C8-9D1D9552DCC2}"/>
              </a:ext>
            </a:extLst>
          </p:cNvPr>
          <p:cNvSpPr/>
          <p:nvPr userDrawn="1"/>
        </p:nvSpPr>
        <p:spPr>
          <a:xfrm>
            <a:off x="7296340" y="5678995"/>
            <a:ext cx="955865" cy="901191"/>
          </a:xfrm>
          <a:custGeom>
            <a:avLst/>
            <a:gdLst>
              <a:gd name="connsiteX0" fmla="*/ 0 w 955865"/>
              <a:gd name="connsiteY0" fmla="*/ 635698 h 901191"/>
              <a:gd name="connsiteX1" fmla="*/ 955866 w 955865"/>
              <a:gd name="connsiteY1" fmla="*/ 901192 h 901191"/>
              <a:gd name="connsiteX2" fmla="*/ 955866 w 955865"/>
              <a:gd name="connsiteY2" fmla="*/ 0 h 901191"/>
              <a:gd name="connsiteX3" fmla="*/ 0 w 955865"/>
              <a:gd name="connsiteY3" fmla="*/ 265430 h 901191"/>
              <a:gd name="connsiteX4" fmla="*/ 0 w 955865"/>
              <a:gd name="connsiteY4" fmla="*/ 635698 h 90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901191">
                <a:moveTo>
                  <a:pt x="0" y="635698"/>
                </a:moveTo>
                <a:lnTo>
                  <a:pt x="955866" y="901192"/>
                </a:lnTo>
                <a:lnTo>
                  <a:pt x="955866" y="0"/>
                </a:lnTo>
                <a:lnTo>
                  <a:pt x="0" y="265430"/>
                </a:lnTo>
                <a:lnTo>
                  <a:pt x="0" y="63569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A9FEBC-5263-4298-9C1D-15AEFBE661B5}"/>
              </a:ext>
            </a:extLst>
          </p:cNvPr>
          <p:cNvSpPr/>
          <p:nvPr userDrawn="1"/>
        </p:nvSpPr>
        <p:spPr>
          <a:xfrm>
            <a:off x="5237860" y="5660834"/>
            <a:ext cx="3014345" cy="1197165"/>
          </a:xfrm>
          <a:custGeom>
            <a:avLst/>
            <a:gdLst>
              <a:gd name="connsiteX0" fmla="*/ 0 w 3014345"/>
              <a:gd name="connsiteY0" fmla="*/ 1197166 h 1197165"/>
              <a:gd name="connsiteX1" fmla="*/ 3014346 w 3014345"/>
              <a:gd name="connsiteY1" fmla="*/ 1197166 h 1197165"/>
              <a:gd name="connsiteX2" fmla="*/ 3014346 w 3014345"/>
              <a:gd name="connsiteY2" fmla="*/ 413068 h 1197165"/>
              <a:gd name="connsiteX3" fmla="*/ 0 w 3014345"/>
              <a:gd name="connsiteY3" fmla="*/ 0 h 1197165"/>
              <a:gd name="connsiteX4" fmla="*/ 0 w 3014345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1197165">
                <a:moveTo>
                  <a:pt x="0" y="1197166"/>
                </a:moveTo>
                <a:lnTo>
                  <a:pt x="3014346" y="1197166"/>
                </a:lnTo>
                <a:lnTo>
                  <a:pt x="3014346" y="413068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EACC13-FF35-4029-8D72-7392D9F67B45}"/>
              </a:ext>
            </a:extLst>
          </p:cNvPr>
          <p:cNvSpPr/>
          <p:nvPr userDrawn="1"/>
        </p:nvSpPr>
        <p:spPr>
          <a:xfrm>
            <a:off x="11324590" y="6177470"/>
            <a:ext cx="867409" cy="680529"/>
          </a:xfrm>
          <a:custGeom>
            <a:avLst/>
            <a:gdLst>
              <a:gd name="connsiteX0" fmla="*/ 0 w 867409"/>
              <a:gd name="connsiteY0" fmla="*/ 298831 h 680529"/>
              <a:gd name="connsiteX1" fmla="*/ 0 w 867409"/>
              <a:gd name="connsiteY1" fmla="*/ 680529 h 680529"/>
              <a:gd name="connsiteX2" fmla="*/ 867410 w 867409"/>
              <a:gd name="connsiteY2" fmla="*/ 680529 h 680529"/>
              <a:gd name="connsiteX3" fmla="*/ 867410 w 867409"/>
              <a:gd name="connsiteY3" fmla="*/ 0 h 680529"/>
              <a:gd name="connsiteX4" fmla="*/ 0 w 867409"/>
              <a:gd name="connsiteY4" fmla="*/ 298831 h 68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09" h="680529">
                <a:moveTo>
                  <a:pt x="0" y="298831"/>
                </a:moveTo>
                <a:lnTo>
                  <a:pt x="0" y="680529"/>
                </a:lnTo>
                <a:lnTo>
                  <a:pt x="867410" y="680529"/>
                </a:lnTo>
                <a:lnTo>
                  <a:pt x="867410" y="0"/>
                </a:lnTo>
                <a:lnTo>
                  <a:pt x="0" y="298831"/>
                </a:lnTo>
                <a:close/>
              </a:path>
            </a:pathLst>
          </a:custGeom>
          <a:solidFill>
            <a:srgbClr val="78BE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71A0C20-F052-4EE4-BE16-9FDF406C4031}"/>
              </a:ext>
            </a:extLst>
          </p:cNvPr>
          <p:cNvSpPr/>
          <p:nvPr userDrawn="1"/>
        </p:nvSpPr>
        <p:spPr>
          <a:xfrm>
            <a:off x="8252206" y="5679059"/>
            <a:ext cx="1361058" cy="1178940"/>
          </a:xfrm>
          <a:custGeom>
            <a:avLst/>
            <a:gdLst>
              <a:gd name="connsiteX0" fmla="*/ 0 w 1361058"/>
              <a:gd name="connsiteY0" fmla="*/ 1178941 h 1178940"/>
              <a:gd name="connsiteX1" fmla="*/ 1361059 w 1361058"/>
              <a:gd name="connsiteY1" fmla="*/ 1178941 h 1178940"/>
              <a:gd name="connsiteX2" fmla="*/ 1361059 w 1361058"/>
              <a:gd name="connsiteY2" fmla="*/ 403225 h 1178940"/>
              <a:gd name="connsiteX3" fmla="*/ 0 w 1361058"/>
              <a:gd name="connsiteY3" fmla="*/ 0 h 1178940"/>
              <a:gd name="connsiteX4" fmla="*/ 0 w 1361058"/>
              <a:gd name="connsiteY4" fmla="*/ 1178941 h 117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1178940">
                <a:moveTo>
                  <a:pt x="0" y="1178941"/>
                </a:moveTo>
                <a:lnTo>
                  <a:pt x="1361059" y="1178941"/>
                </a:lnTo>
                <a:lnTo>
                  <a:pt x="1361059" y="403225"/>
                </a:lnTo>
                <a:lnTo>
                  <a:pt x="0" y="0"/>
                </a:lnTo>
                <a:lnTo>
                  <a:pt x="0" y="117894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6173F1-3280-4067-96AE-E6C3C0AB27CB}"/>
              </a:ext>
            </a:extLst>
          </p:cNvPr>
          <p:cNvSpPr/>
          <p:nvPr userDrawn="1"/>
        </p:nvSpPr>
        <p:spPr>
          <a:xfrm>
            <a:off x="11644248" y="5721667"/>
            <a:ext cx="547751" cy="1136332"/>
          </a:xfrm>
          <a:custGeom>
            <a:avLst/>
            <a:gdLst>
              <a:gd name="connsiteX0" fmla="*/ 0 w 547751"/>
              <a:gd name="connsiteY0" fmla="*/ 1136333 h 1136332"/>
              <a:gd name="connsiteX1" fmla="*/ 547751 w 547751"/>
              <a:gd name="connsiteY1" fmla="*/ 1136333 h 1136332"/>
              <a:gd name="connsiteX2" fmla="*/ 547751 w 547751"/>
              <a:gd name="connsiteY2" fmla="*/ 289687 h 1136332"/>
              <a:gd name="connsiteX3" fmla="*/ 0 w 547751"/>
              <a:gd name="connsiteY3" fmla="*/ 0 h 1136332"/>
              <a:gd name="connsiteX4" fmla="*/ 0 w 547751"/>
              <a:gd name="connsiteY4" fmla="*/ 1136333 h 113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751" h="1136332">
                <a:moveTo>
                  <a:pt x="0" y="1136333"/>
                </a:moveTo>
                <a:lnTo>
                  <a:pt x="547751" y="1136333"/>
                </a:lnTo>
                <a:lnTo>
                  <a:pt x="547751" y="289687"/>
                </a:lnTo>
                <a:lnTo>
                  <a:pt x="0" y="0"/>
                </a:lnTo>
                <a:lnTo>
                  <a:pt x="0" y="11363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7026CCF-3BA7-4846-81C7-FB8C0CABE202}"/>
              </a:ext>
            </a:extLst>
          </p:cNvPr>
          <p:cNvSpPr/>
          <p:nvPr userDrawn="1"/>
        </p:nvSpPr>
        <p:spPr>
          <a:xfrm>
            <a:off x="8517699" y="6085840"/>
            <a:ext cx="1095311" cy="772159"/>
          </a:xfrm>
          <a:custGeom>
            <a:avLst/>
            <a:gdLst>
              <a:gd name="connsiteX0" fmla="*/ 0 w 1095311"/>
              <a:gd name="connsiteY0" fmla="*/ 289941 h 772159"/>
              <a:gd name="connsiteX1" fmla="*/ 0 w 1095311"/>
              <a:gd name="connsiteY1" fmla="*/ 772160 h 772159"/>
              <a:gd name="connsiteX2" fmla="*/ 1095312 w 1095311"/>
              <a:gd name="connsiteY2" fmla="*/ 772160 h 772159"/>
              <a:gd name="connsiteX3" fmla="*/ 1095312 w 1095311"/>
              <a:gd name="connsiteY3" fmla="*/ 0 h 772159"/>
              <a:gd name="connsiteX4" fmla="*/ 0 w 1095311"/>
              <a:gd name="connsiteY4" fmla="*/ 289941 h 7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772159">
                <a:moveTo>
                  <a:pt x="0" y="289941"/>
                </a:moveTo>
                <a:lnTo>
                  <a:pt x="0" y="772160"/>
                </a:lnTo>
                <a:lnTo>
                  <a:pt x="1095312" y="772160"/>
                </a:lnTo>
                <a:lnTo>
                  <a:pt x="1095312" y="0"/>
                </a:lnTo>
                <a:lnTo>
                  <a:pt x="0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F89F855-7825-413D-8109-0524711106A3}"/>
              </a:ext>
            </a:extLst>
          </p:cNvPr>
          <p:cNvSpPr/>
          <p:nvPr userDrawn="1"/>
        </p:nvSpPr>
        <p:spPr>
          <a:xfrm>
            <a:off x="9599294" y="6468364"/>
            <a:ext cx="982345" cy="389635"/>
          </a:xfrm>
          <a:custGeom>
            <a:avLst/>
            <a:gdLst>
              <a:gd name="connsiteX0" fmla="*/ 0 w 982345"/>
              <a:gd name="connsiteY0" fmla="*/ 290195 h 389635"/>
              <a:gd name="connsiteX1" fmla="*/ 0 w 982345"/>
              <a:gd name="connsiteY1" fmla="*/ 389636 h 389635"/>
              <a:gd name="connsiteX2" fmla="*/ 982345 w 982345"/>
              <a:gd name="connsiteY2" fmla="*/ 389636 h 389635"/>
              <a:gd name="connsiteX3" fmla="*/ 982345 w 982345"/>
              <a:gd name="connsiteY3" fmla="*/ 0 h 389635"/>
              <a:gd name="connsiteX4" fmla="*/ 0 w 982345"/>
              <a:gd name="connsiteY4" fmla="*/ 290195 h 3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45" h="389635">
                <a:moveTo>
                  <a:pt x="0" y="290195"/>
                </a:moveTo>
                <a:lnTo>
                  <a:pt x="0" y="389636"/>
                </a:lnTo>
                <a:lnTo>
                  <a:pt x="982345" y="389636"/>
                </a:lnTo>
                <a:lnTo>
                  <a:pt x="982345" y="0"/>
                </a:lnTo>
                <a:lnTo>
                  <a:pt x="0" y="29019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F552ECD-182B-42C4-BEA7-E4DA50D0A768}"/>
              </a:ext>
            </a:extLst>
          </p:cNvPr>
          <p:cNvSpPr/>
          <p:nvPr userDrawn="1"/>
        </p:nvSpPr>
        <p:spPr>
          <a:xfrm>
            <a:off x="8516366" y="6378575"/>
            <a:ext cx="1391475" cy="479425"/>
          </a:xfrm>
          <a:custGeom>
            <a:avLst/>
            <a:gdLst>
              <a:gd name="connsiteX0" fmla="*/ 0 w 1391475"/>
              <a:gd name="connsiteY0" fmla="*/ 479425 h 479425"/>
              <a:gd name="connsiteX1" fmla="*/ 1391476 w 1391475"/>
              <a:gd name="connsiteY1" fmla="*/ 479425 h 479425"/>
              <a:gd name="connsiteX2" fmla="*/ 0 w 1391475"/>
              <a:gd name="connsiteY2" fmla="*/ 0 h 479425"/>
              <a:gd name="connsiteX3" fmla="*/ 0 w 1391475"/>
              <a:gd name="connsiteY3" fmla="*/ 479425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479425">
                <a:moveTo>
                  <a:pt x="0" y="479425"/>
                </a:moveTo>
                <a:lnTo>
                  <a:pt x="1391476" y="479425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FAB92A-E6DE-4EA7-BFFE-722B92258340}"/>
              </a:ext>
            </a:extLst>
          </p:cNvPr>
          <p:cNvSpPr/>
          <p:nvPr userDrawn="1"/>
        </p:nvSpPr>
        <p:spPr>
          <a:xfrm>
            <a:off x="11152187" y="5473509"/>
            <a:ext cx="492442" cy="720471"/>
          </a:xfrm>
          <a:custGeom>
            <a:avLst/>
            <a:gdLst>
              <a:gd name="connsiteX0" fmla="*/ 492443 w 492442"/>
              <a:gd name="connsiteY0" fmla="*/ 247396 h 720471"/>
              <a:gd name="connsiteX1" fmla="*/ 0 w 492442"/>
              <a:gd name="connsiteY1" fmla="*/ 0 h 720471"/>
              <a:gd name="connsiteX2" fmla="*/ 0 w 492442"/>
              <a:gd name="connsiteY2" fmla="*/ 720471 h 720471"/>
              <a:gd name="connsiteX3" fmla="*/ 492443 w 492442"/>
              <a:gd name="connsiteY3" fmla="*/ 518033 h 720471"/>
              <a:gd name="connsiteX4" fmla="*/ 492443 w 492442"/>
              <a:gd name="connsiteY4" fmla="*/ 247396 h 72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442" h="720471">
                <a:moveTo>
                  <a:pt x="492443" y="247396"/>
                </a:moveTo>
                <a:lnTo>
                  <a:pt x="0" y="0"/>
                </a:lnTo>
                <a:lnTo>
                  <a:pt x="0" y="720471"/>
                </a:lnTo>
                <a:lnTo>
                  <a:pt x="492443" y="518033"/>
                </a:lnTo>
                <a:lnTo>
                  <a:pt x="492443" y="24739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678A19-3E42-42E0-AECA-DCA9C9C39DF0}"/>
              </a:ext>
            </a:extLst>
          </p:cNvPr>
          <p:cNvSpPr/>
          <p:nvPr userDrawn="1"/>
        </p:nvSpPr>
        <p:spPr>
          <a:xfrm>
            <a:off x="10102913" y="5724842"/>
            <a:ext cx="1540573" cy="1133157"/>
          </a:xfrm>
          <a:custGeom>
            <a:avLst/>
            <a:gdLst>
              <a:gd name="connsiteX0" fmla="*/ 0 w 1540573"/>
              <a:gd name="connsiteY0" fmla="*/ 504825 h 1133157"/>
              <a:gd name="connsiteX1" fmla="*/ 0 w 1540573"/>
              <a:gd name="connsiteY1" fmla="*/ 1133158 h 1133157"/>
              <a:gd name="connsiteX2" fmla="*/ 1540573 w 1540573"/>
              <a:gd name="connsiteY2" fmla="*/ 1133158 h 1133157"/>
              <a:gd name="connsiteX3" fmla="*/ 1540573 w 1540573"/>
              <a:gd name="connsiteY3" fmla="*/ 0 h 1133157"/>
              <a:gd name="connsiteX4" fmla="*/ 0 w 1540573"/>
              <a:gd name="connsiteY4" fmla="*/ 504825 h 11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1133157">
                <a:moveTo>
                  <a:pt x="0" y="504825"/>
                </a:moveTo>
                <a:lnTo>
                  <a:pt x="0" y="1133158"/>
                </a:lnTo>
                <a:lnTo>
                  <a:pt x="1540573" y="1133158"/>
                </a:lnTo>
                <a:lnTo>
                  <a:pt x="1540573" y="0"/>
                </a:lnTo>
                <a:lnTo>
                  <a:pt x="0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1C442F4-4135-4680-9779-EF422E551B86}"/>
              </a:ext>
            </a:extLst>
          </p:cNvPr>
          <p:cNvSpPr/>
          <p:nvPr userDrawn="1"/>
        </p:nvSpPr>
        <p:spPr>
          <a:xfrm>
            <a:off x="5237860" y="5660834"/>
            <a:ext cx="1985327" cy="1197165"/>
          </a:xfrm>
          <a:custGeom>
            <a:avLst/>
            <a:gdLst>
              <a:gd name="connsiteX0" fmla="*/ 0 w 1985327"/>
              <a:gd name="connsiteY0" fmla="*/ 1197166 h 1197165"/>
              <a:gd name="connsiteX1" fmla="*/ 1985328 w 1985327"/>
              <a:gd name="connsiteY1" fmla="*/ 1197166 h 1197165"/>
              <a:gd name="connsiteX2" fmla="*/ 1985328 w 1985327"/>
              <a:gd name="connsiteY2" fmla="*/ 954850 h 1197165"/>
              <a:gd name="connsiteX3" fmla="*/ 0 w 1985327"/>
              <a:gd name="connsiteY3" fmla="*/ 0 h 1197165"/>
              <a:gd name="connsiteX4" fmla="*/ 0 w 1985327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327" h="1197165">
                <a:moveTo>
                  <a:pt x="0" y="1197166"/>
                </a:moveTo>
                <a:lnTo>
                  <a:pt x="1985328" y="1197166"/>
                </a:lnTo>
                <a:lnTo>
                  <a:pt x="1985328" y="954850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rgbClr val="0072C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F799F2E-1F39-406C-B0F9-F2D6D2836F45}"/>
              </a:ext>
            </a:extLst>
          </p:cNvPr>
          <p:cNvSpPr/>
          <p:nvPr userDrawn="1"/>
        </p:nvSpPr>
        <p:spPr>
          <a:xfrm>
            <a:off x="6482715" y="6614858"/>
            <a:ext cx="742060" cy="243141"/>
          </a:xfrm>
          <a:custGeom>
            <a:avLst/>
            <a:gdLst>
              <a:gd name="connsiteX0" fmla="*/ 0 w 742060"/>
              <a:gd name="connsiteY0" fmla="*/ 243142 h 243141"/>
              <a:gd name="connsiteX1" fmla="*/ 742061 w 742060"/>
              <a:gd name="connsiteY1" fmla="*/ 243142 h 243141"/>
              <a:gd name="connsiteX2" fmla="*/ 742061 w 742060"/>
              <a:gd name="connsiteY2" fmla="*/ 0 h 243141"/>
              <a:gd name="connsiteX3" fmla="*/ 0 w 742060"/>
              <a:gd name="connsiteY3" fmla="*/ 243142 h 24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060" h="243141">
                <a:moveTo>
                  <a:pt x="0" y="243142"/>
                </a:moveTo>
                <a:lnTo>
                  <a:pt x="742061" y="243142"/>
                </a:lnTo>
                <a:lnTo>
                  <a:pt x="742061" y="0"/>
                </a:lnTo>
                <a:lnTo>
                  <a:pt x="0" y="24314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DC4564A8-5C90-45CB-B96A-F183F1ED81D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3536850"/>
            <a:ext cx="2793553" cy="3321149"/>
          </a:xfrm>
          <a:custGeom>
            <a:avLst/>
            <a:gdLst>
              <a:gd name="connsiteX0" fmla="*/ 3170237 w 3170237"/>
              <a:gd name="connsiteY0" fmla="*/ 0 h 3768974"/>
              <a:gd name="connsiteX1" fmla="*/ 3170237 w 3170237"/>
              <a:gd name="connsiteY1" fmla="*/ 3768974 h 3768974"/>
              <a:gd name="connsiteX2" fmla="*/ 0 w 3170237"/>
              <a:gd name="connsiteY2" fmla="*/ 3768974 h 3768974"/>
              <a:gd name="connsiteX3" fmla="*/ 0 w 3170237"/>
              <a:gd name="connsiteY3" fmla="*/ 1065017 h 376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237" h="3768974">
                <a:moveTo>
                  <a:pt x="3170237" y="0"/>
                </a:moveTo>
                <a:lnTo>
                  <a:pt x="3170237" y="3768974"/>
                </a:lnTo>
                <a:lnTo>
                  <a:pt x="0" y="3768974"/>
                </a:lnTo>
                <a:lnTo>
                  <a:pt x="0" y="106501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D558CDD-21D9-4B18-9EE9-58C6623BB79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324226" y="2144631"/>
            <a:ext cx="7442200" cy="332887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70A2F-A25A-4F12-A508-4EF0089B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6" y="1318294"/>
            <a:ext cx="7442200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0151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71875F5-98C6-4CDA-B157-04A9E66EB1EA}"/>
              </a:ext>
            </a:extLst>
          </p:cNvPr>
          <p:cNvSpPr/>
          <p:nvPr/>
        </p:nvSpPr>
        <p:spPr>
          <a:xfrm>
            <a:off x="5603684" y="5930836"/>
            <a:ext cx="848868" cy="837310"/>
          </a:xfrm>
          <a:custGeom>
            <a:avLst/>
            <a:gdLst>
              <a:gd name="connsiteX0" fmla="*/ 0 w 848868"/>
              <a:gd name="connsiteY0" fmla="*/ 601535 h 837310"/>
              <a:gd name="connsiteX1" fmla="*/ 848868 w 848868"/>
              <a:gd name="connsiteY1" fmla="*/ 837311 h 837310"/>
              <a:gd name="connsiteX2" fmla="*/ 848868 w 848868"/>
              <a:gd name="connsiteY2" fmla="*/ 0 h 837310"/>
              <a:gd name="connsiteX3" fmla="*/ 0 w 848868"/>
              <a:gd name="connsiteY3" fmla="*/ 272733 h 837310"/>
              <a:gd name="connsiteX4" fmla="*/ 0 w 848868"/>
              <a:gd name="connsiteY4" fmla="*/ 601535 h 8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68" h="837310">
                <a:moveTo>
                  <a:pt x="0" y="601535"/>
                </a:moveTo>
                <a:lnTo>
                  <a:pt x="848868" y="837311"/>
                </a:lnTo>
                <a:lnTo>
                  <a:pt x="848868" y="0"/>
                </a:lnTo>
                <a:lnTo>
                  <a:pt x="0" y="272733"/>
                </a:lnTo>
                <a:lnTo>
                  <a:pt x="0" y="601535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C110A2-DEC2-4E5A-B311-6199AD69BE9D}"/>
              </a:ext>
            </a:extLst>
          </p:cNvPr>
          <p:cNvSpPr/>
          <p:nvPr/>
        </p:nvSpPr>
        <p:spPr>
          <a:xfrm>
            <a:off x="3775836" y="5951791"/>
            <a:ext cx="2676715" cy="906208"/>
          </a:xfrm>
          <a:custGeom>
            <a:avLst/>
            <a:gdLst>
              <a:gd name="connsiteX0" fmla="*/ 0 w 2676715"/>
              <a:gd name="connsiteY0" fmla="*/ 906209 h 906208"/>
              <a:gd name="connsiteX1" fmla="*/ 2676716 w 2676715"/>
              <a:gd name="connsiteY1" fmla="*/ 906209 h 906208"/>
              <a:gd name="connsiteX2" fmla="*/ 2676716 w 2676715"/>
              <a:gd name="connsiteY2" fmla="*/ 366776 h 906208"/>
              <a:gd name="connsiteX3" fmla="*/ 0 w 2676715"/>
              <a:gd name="connsiteY3" fmla="*/ 0 h 906208"/>
              <a:gd name="connsiteX4" fmla="*/ 0 w 2676715"/>
              <a:gd name="connsiteY4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715" h="906208">
                <a:moveTo>
                  <a:pt x="0" y="906209"/>
                </a:moveTo>
                <a:lnTo>
                  <a:pt x="2676716" y="906209"/>
                </a:lnTo>
                <a:lnTo>
                  <a:pt x="2676716" y="366776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5A0DC59-3B36-4623-9D3A-AE3886D1C33B}"/>
              </a:ext>
            </a:extLst>
          </p:cNvPr>
          <p:cNvSpPr/>
          <p:nvPr/>
        </p:nvSpPr>
        <p:spPr>
          <a:xfrm>
            <a:off x="6452552" y="5930963"/>
            <a:ext cx="1208595" cy="927036"/>
          </a:xfrm>
          <a:custGeom>
            <a:avLst/>
            <a:gdLst>
              <a:gd name="connsiteX0" fmla="*/ 0 w 1208595"/>
              <a:gd name="connsiteY0" fmla="*/ 927036 h 927036"/>
              <a:gd name="connsiteX1" fmla="*/ 1208595 w 1208595"/>
              <a:gd name="connsiteY1" fmla="*/ 927036 h 927036"/>
              <a:gd name="connsiteX2" fmla="*/ 1208595 w 1208595"/>
              <a:gd name="connsiteY2" fmla="*/ 395033 h 927036"/>
              <a:gd name="connsiteX3" fmla="*/ 0 w 1208595"/>
              <a:gd name="connsiteY3" fmla="*/ 0 h 927036"/>
              <a:gd name="connsiteX4" fmla="*/ 0 w 1208595"/>
              <a:gd name="connsiteY4" fmla="*/ 927036 h 92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595" h="927036">
                <a:moveTo>
                  <a:pt x="0" y="927036"/>
                </a:moveTo>
                <a:lnTo>
                  <a:pt x="1208595" y="927036"/>
                </a:lnTo>
                <a:lnTo>
                  <a:pt x="1208595" y="395033"/>
                </a:lnTo>
                <a:lnTo>
                  <a:pt x="0" y="0"/>
                </a:lnTo>
                <a:lnTo>
                  <a:pt x="0" y="92703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579701-6847-461F-96A9-0E9DE1AE1AFD}"/>
              </a:ext>
            </a:extLst>
          </p:cNvPr>
          <p:cNvGrpSpPr/>
          <p:nvPr userDrawn="1"/>
        </p:nvGrpSpPr>
        <p:grpSpPr>
          <a:xfrm>
            <a:off x="7661147" y="5796597"/>
            <a:ext cx="4530852" cy="1066419"/>
            <a:chOff x="7661147" y="5796597"/>
            <a:chExt cx="4530852" cy="106641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750E92-D8AE-4BB2-9100-BA22BEBD9144}"/>
                </a:ext>
              </a:extLst>
            </p:cNvPr>
            <p:cNvSpPr/>
            <p:nvPr/>
          </p:nvSpPr>
          <p:spPr>
            <a:xfrm>
              <a:off x="9019730" y="5796597"/>
              <a:ext cx="3172269" cy="1066419"/>
            </a:xfrm>
            <a:custGeom>
              <a:avLst/>
              <a:gdLst>
                <a:gd name="connsiteX0" fmla="*/ 0 w 3172269"/>
                <a:gd name="connsiteY0" fmla="*/ 1066419 h 1066419"/>
                <a:gd name="connsiteX1" fmla="*/ 3172269 w 3172269"/>
                <a:gd name="connsiteY1" fmla="*/ 1061403 h 1066419"/>
                <a:gd name="connsiteX2" fmla="*/ 3172269 w 3172269"/>
                <a:gd name="connsiteY2" fmla="*/ 452057 h 1066419"/>
                <a:gd name="connsiteX3" fmla="*/ 0 w 3172269"/>
                <a:gd name="connsiteY3" fmla="*/ 0 h 1066419"/>
                <a:gd name="connsiteX4" fmla="*/ 0 w 3172269"/>
                <a:gd name="connsiteY4" fmla="*/ 1066419 h 106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269" h="1066419">
                  <a:moveTo>
                    <a:pt x="0" y="1066419"/>
                  </a:moveTo>
                  <a:lnTo>
                    <a:pt x="3172269" y="1061403"/>
                  </a:lnTo>
                  <a:lnTo>
                    <a:pt x="3172269" y="452057"/>
                  </a:lnTo>
                  <a:lnTo>
                    <a:pt x="0" y="0"/>
                  </a:lnTo>
                  <a:lnTo>
                    <a:pt x="0" y="1066419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A92AD0-1EAA-492C-9810-8C5120251A3D}"/>
                </a:ext>
              </a:extLst>
            </p:cNvPr>
            <p:cNvSpPr/>
            <p:nvPr/>
          </p:nvSpPr>
          <p:spPr>
            <a:xfrm>
              <a:off x="7661147" y="5797486"/>
              <a:ext cx="1358582" cy="1065530"/>
            </a:xfrm>
            <a:custGeom>
              <a:avLst/>
              <a:gdLst>
                <a:gd name="connsiteX0" fmla="*/ 0 w 1358582"/>
                <a:gd name="connsiteY0" fmla="*/ 532130 h 1065530"/>
                <a:gd name="connsiteX1" fmla="*/ 0 w 1358582"/>
                <a:gd name="connsiteY1" fmla="*/ 1060514 h 1065530"/>
                <a:gd name="connsiteX2" fmla="*/ 1358583 w 1358582"/>
                <a:gd name="connsiteY2" fmla="*/ 1065530 h 1065530"/>
                <a:gd name="connsiteX3" fmla="*/ 1358583 w 1358582"/>
                <a:gd name="connsiteY3" fmla="*/ 0 h 1065530"/>
                <a:gd name="connsiteX4" fmla="*/ 0 w 1358582"/>
                <a:gd name="connsiteY4" fmla="*/ 532130 h 10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82" h="1065530">
                  <a:moveTo>
                    <a:pt x="0" y="532130"/>
                  </a:moveTo>
                  <a:lnTo>
                    <a:pt x="0" y="1060514"/>
                  </a:lnTo>
                  <a:lnTo>
                    <a:pt x="1358583" y="1065530"/>
                  </a:lnTo>
                  <a:lnTo>
                    <a:pt x="1358583" y="0"/>
                  </a:lnTo>
                  <a:lnTo>
                    <a:pt x="0" y="53213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7445E53-F7C0-4ABB-9356-D7F37D69DAD1}"/>
              </a:ext>
            </a:extLst>
          </p:cNvPr>
          <p:cNvSpPr/>
          <p:nvPr/>
        </p:nvSpPr>
        <p:spPr>
          <a:xfrm>
            <a:off x="0" y="6000496"/>
            <a:ext cx="1349375" cy="857503"/>
          </a:xfrm>
          <a:custGeom>
            <a:avLst/>
            <a:gdLst>
              <a:gd name="connsiteX0" fmla="*/ 0 w 1349375"/>
              <a:gd name="connsiteY0" fmla="*/ 857504 h 857503"/>
              <a:gd name="connsiteX1" fmla="*/ 1349375 w 1349375"/>
              <a:gd name="connsiteY1" fmla="*/ 857504 h 857503"/>
              <a:gd name="connsiteX2" fmla="*/ 1349375 w 1349375"/>
              <a:gd name="connsiteY2" fmla="*/ 442214 h 857503"/>
              <a:gd name="connsiteX3" fmla="*/ 0 w 1349375"/>
              <a:gd name="connsiteY3" fmla="*/ 0 h 857503"/>
              <a:gd name="connsiteX4" fmla="*/ 0 w 1349375"/>
              <a:gd name="connsiteY4" fmla="*/ 857504 h 8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375" h="857503">
                <a:moveTo>
                  <a:pt x="0" y="857504"/>
                </a:moveTo>
                <a:lnTo>
                  <a:pt x="1349375" y="857504"/>
                </a:lnTo>
                <a:lnTo>
                  <a:pt x="1349375" y="442214"/>
                </a:lnTo>
                <a:lnTo>
                  <a:pt x="0" y="0"/>
                </a:lnTo>
                <a:lnTo>
                  <a:pt x="0" y="857504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09EF78C-F4B5-4262-BA47-751CE98CF4C2}"/>
              </a:ext>
            </a:extLst>
          </p:cNvPr>
          <p:cNvSpPr/>
          <p:nvPr/>
        </p:nvSpPr>
        <p:spPr>
          <a:xfrm>
            <a:off x="3775836" y="5951791"/>
            <a:ext cx="1739328" cy="906208"/>
          </a:xfrm>
          <a:custGeom>
            <a:avLst/>
            <a:gdLst>
              <a:gd name="connsiteX0" fmla="*/ 0 w 1739328"/>
              <a:gd name="connsiteY0" fmla="*/ 906209 h 906208"/>
              <a:gd name="connsiteX1" fmla="*/ 1739329 w 1739328"/>
              <a:gd name="connsiteY1" fmla="*/ 906209 h 906208"/>
              <a:gd name="connsiteX2" fmla="*/ 0 w 1739328"/>
              <a:gd name="connsiteY2" fmla="*/ 0 h 906208"/>
              <a:gd name="connsiteX3" fmla="*/ 0 w 1739328"/>
              <a:gd name="connsiteY3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328" h="906208">
                <a:moveTo>
                  <a:pt x="0" y="906209"/>
                </a:moveTo>
                <a:lnTo>
                  <a:pt x="1739329" y="906209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B3F950D-80EC-4253-96EB-20885AA4378E}"/>
              </a:ext>
            </a:extLst>
          </p:cNvPr>
          <p:cNvSpPr/>
          <p:nvPr/>
        </p:nvSpPr>
        <p:spPr>
          <a:xfrm>
            <a:off x="0" y="5741415"/>
            <a:ext cx="1867535" cy="1116584"/>
          </a:xfrm>
          <a:custGeom>
            <a:avLst/>
            <a:gdLst>
              <a:gd name="connsiteX0" fmla="*/ 0 w 1867535"/>
              <a:gd name="connsiteY0" fmla="*/ 729107 h 1116584"/>
              <a:gd name="connsiteX1" fmla="*/ 0 w 1867535"/>
              <a:gd name="connsiteY1" fmla="*/ 1116584 h 1116584"/>
              <a:gd name="connsiteX2" fmla="*/ 1867535 w 1867535"/>
              <a:gd name="connsiteY2" fmla="*/ 1116584 h 1116584"/>
              <a:gd name="connsiteX3" fmla="*/ 1867535 w 1867535"/>
              <a:gd name="connsiteY3" fmla="*/ 0 h 1116584"/>
              <a:gd name="connsiteX4" fmla="*/ 0 w 1867535"/>
              <a:gd name="connsiteY4" fmla="*/ 729107 h 111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535" h="1116584">
                <a:moveTo>
                  <a:pt x="0" y="729107"/>
                </a:moveTo>
                <a:lnTo>
                  <a:pt x="0" y="1116584"/>
                </a:lnTo>
                <a:lnTo>
                  <a:pt x="1867535" y="1116584"/>
                </a:lnTo>
                <a:lnTo>
                  <a:pt x="1867535" y="0"/>
                </a:lnTo>
                <a:lnTo>
                  <a:pt x="0" y="72910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87F6B52-25E8-4040-B76E-0799EB05ABA4}"/>
              </a:ext>
            </a:extLst>
          </p:cNvPr>
          <p:cNvSpPr/>
          <p:nvPr/>
        </p:nvSpPr>
        <p:spPr>
          <a:xfrm>
            <a:off x="2710688" y="5952553"/>
            <a:ext cx="1065148" cy="905446"/>
          </a:xfrm>
          <a:custGeom>
            <a:avLst/>
            <a:gdLst>
              <a:gd name="connsiteX0" fmla="*/ 0 w 1065148"/>
              <a:gd name="connsiteY0" fmla="*/ 290005 h 905446"/>
              <a:gd name="connsiteX1" fmla="*/ 0 w 1065148"/>
              <a:gd name="connsiteY1" fmla="*/ 694500 h 905446"/>
              <a:gd name="connsiteX2" fmla="*/ 774764 w 1065148"/>
              <a:gd name="connsiteY2" fmla="*/ 905447 h 905446"/>
              <a:gd name="connsiteX3" fmla="*/ 1065149 w 1065148"/>
              <a:gd name="connsiteY3" fmla="*/ 905447 h 905446"/>
              <a:gd name="connsiteX4" fmla="*/ 1065149 w 1065148"/>
              <a:gd name="connsiteY4" fmla="*/ 0 h 905446"/>
              <a:gd name="connsiteX5" fmla="*/ 0 w 1065148"/>
              <a:gd name="connsiteY5" fmla="*/ 290005 h 90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148" h="905446">
                <a:moveTo>
                  <a:pt x="0" y="290005"/>
                </a:moveTo>
                <a:lnTo>
                  <a:pt x="0" y="694500"/>
                </a:lnTo>
                <a:lnTo>
                  <a:pt x="774764" y="905447"/>
                </a:lnTo>
                <a:lnTo>
                  <a:pt x="1065149" y="905447"/>
                </a:lnTo>
                <a:lnTo>
                  <a:pt x="1065149" y="0"/>
                </a:lnTo>
                <a:lnTo>
                  <a:pt x="0" y="29000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31C9F24-594D-43A3-863F-70B57EB94C4B}"/>
              </a:ext>
            </a:extLst>
          </p:cNvPr>
          <p:cNvSpPr/>
          <p:nvPr/>
        </p:nvSpPr>
        <p:spPr>
          <a:xfrm>
            <a:off x="1867535" y="5984049"/>
            <a:ext cx="1908301" cy="873950"/>
          </a:xfrm>
          <a:custGeom>
            <a:avLst/>
            <a:gdLst>
              <a:gd name="connsiteX0" fmla="*/ 0 w 1908301"/>
              <a:gd name="connsiteY0" fmla="*/ 873951 h 873950"/>
              <a:gd name="connsiteX1" fmla="*/ 1908302 w 1908301"/>
              <a:gd name="connsiteY1" fmla="*/ 873951 h 873950"/>
              <a:gd name="connsiteX2" fmla="*/ 1908302 w 1908301"/>
              <a:gd name="connsiteY2" fmla="*/ 406908 h 873950"/>
              <a:gd name="connsiteX3" fmla="*/ 0 w 1908301"/>
              <a:gd name="connsiteY3" fmla="*/ 0 h 873950"/>
              <a:gd name="connsiteX4" fmla="*/ 0 w 1908301"/>
              <a:gd name="connsiteY4" fmla="*/ 873951 h 87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01" h="873950">
                <a:moveTo>
                  <a:pt x="0" y="873951"/>
                </a:moveTo>
                <a:lnTo>
                  <a:pt x="1908302" y="873951"/>
                </a:lnTo>
                <a:lnTo>
                  <a:pt x="1908302" y="406908"/>
                </a:lnTo>
                <a:lnTo>
                  <a:pt x="0" y="0"/>
                </a:lnTo>
                <a:lnTo>
                  <a:pt x="0" y="87395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7480E057-389A-4FA3-982E-6BB0FC63AD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9731" y="1498600"/>
            <a:ext cx="3172269" cy="5355527"/>
          </a:xfrm>
          <a:custGeom>
            <a:avLst/>
            <a:gdLst>
              <a:gd name="connsiteX0" fmla="*/ 3172269 w 3172269"/>
              <a:gd name="connsiteY0" fmla="*/ 0 h 5355527"/>
              <a:gd name="connsiteX1" fmla="*/ 3172269 w 3172269"/>
              <a:gd name="connsiteY1" fmla="*/ 5355527 h 5355527"/>
              <a:gd name="connsiteX2" fmla="*/ 0 w 3172269"/>
              <a:gd name="connsiteY2" fmla="*/ 4297998 h 5355527"/>
              <a:gd name="connsiteX3" fmla="*/ 0 w 3172269"/>
              <a:gd name="connsiteY3" fmla="*/ 1067626 h 53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2269" h="5355527">
                <a:moveTo>
                  <a:pt x="3172269" y="0"/>
                </a:moveTo>
                <a:lnTo>
                  <a:pt x="3172269" y="5355527"/>
                </a:lnTo>
                <a:lnTo>
                  <a:pt x="0" y="4297998"/>
                </a:lnTo>
                <a:lnTo>
                  <a:pt x="0" y="10676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534" y="2368800"/>
            <a:ext cx="7000239" cy="3372615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A4430-86EF-4B43-9773-618016CB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534" y="1318294"/>
            <a:ext cx="8898891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3143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6A23E-D7ED-4D37-9481-B7FD7265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2" y="1318294"/>
            <a:ext cx="10005824" cy="547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B75C0-DF7F-4314-A6DB-FD74F44E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601" y="2437741"/>
            <a:ext cx="10005824" cy="3739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63AD7-DF07-4D2C-B9B0-9059076E7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9327" y="6374675"/>
            <a:ext cx="2702498" cy="17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D95A-E580-47A1-A88F-327F56415B76}" type="datetimeFigureOut">
              <a:rPr lang="en-GB" smtClean="0"/>
              <a:t>02/10/2020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226E-C203-4AA2-8E36-221E95752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81751"/>
            <a:ext cx="6492875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B844-E750-4213-A071-6B2130E0E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8825" y="6381751"/>
            <a:ext cx="803847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5A8344-B274-44ED-BC47-ACC481718507}"/>
              </a:ext>
            </a:extLst>
          </p:cNvPr>
          <p:cNvGrpSpPr/>
          <p:nvPr userDrawn="1"/>
        </p:nvGrpSpPr>
        <p:grpSpPr>
          <a:xfrm>
            <a:off x="476250" y="403578"/>
            <a:ext cx="1577941" cy="599540"/>
            <a:chOff x="481393" y="365315"/>
            <a:chExt cx="1742630" cy="662114"/>
          </a:xfrm>
          <a:solidFill>
            <a:srgbClr val="005EBB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3964A2-80DD-4EEA-A135-0A218E766C45}"/>
                </a:ext>
              </a:extLst>
            </p:cNvPr>
            <p:cNvSpPr/>
            <p:nvPr/>
          </p:nvSpPr>
          <p:spPr>
            <a:xfrm>
              <a:off x="481393" y="613727"/>
              <a:ext cx="97917" cy="159511"/>
            </a:xfrm>
            <a:custGeom>
              <a:avLst/>
              <a:gdLst>
                <a:gd name="connsiteX0" fmla="*/ 88202 w 97917"/>
                <a:gd name="connsiteY0" fmla="*/ 33972 h 159511"/>
                <a:gd name="connsiteX1" fmla="*/ 57721 w 97917"/>
                <a:gd name="connsiteY1" fmla="*/ 26035 h 159511"/>
                <a:gd name="connsiteX2" fmla="*/ 37148 w 97917"/>
                <a:gd name="connsiteY2" fmla="*/ 42799 h 159511"/>
                <a:gd name="connsiteX3" fmla="*/ 97917 w 97917"/>
                <a:gd name="connsiteY3" fmla="*/ 112649 h 159511"/>
                <a:gd name="connsiteX4" fmla="*/ 44006 w 97917"/>
                <a:gd name="connsiteY4" fmla="*/ 159512 h 159511"/>
                <a:gd name="connsiteX5" fmla="*/ 2476 w 97917"/>
                <a:gd name="connsiteY5" fmla="*/ 153162 h 159511"/>
                <a:gd name="connsiteX6" fmla="*/ 4445 w 97917"/>
                <a:gd name="connsiteY6" fmla="*/ 123127 h 159511"/>
                <a:gd name="connsiteX7" fmla="*/ 38227 w 97917"/>
                <a:gd name="connsiteY7" fmla="*/ 132588 h 159511"/>
                <a:gd name="connsiteX8" fmla="*/ 60770 w 97917"/>
                <a:gd name="connsiteY8" fmla="*/ 114300 h 159511"/>
                <a:gd name="connsiteX9" fmla="*/ 0 w 97917"/>
                <a:gd name="connsiteY9" fmla="*/ 44006 h 159511"/>
                <a:gd name="connsiteX10" fmla="*/ 53531 w 97917"/>
                <a:gd name="connsiteY10" fmla="*/ 0 h 159511"/>
                <a:gd name="connsiteX11" fmla="*/ 89725 w 97917"/>
                <a:gd name="connsiteY11" fmla="*/ 5334 h 15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7" h="159511">
                  <a:moveTo>
                    <a:pt x="88202" y="33972"/>
                  </a:moveTo>
                  <a:cubicBezTo>
                    <a:pt x="78738" y="29145"/>
                    <a:pt x="68337" y="26436"/>
                    <a:pt x="57721" y="26035"/>
                  </a:cubicBezTo>
                  <a:cubicBezTo>
                    <a:pt x="45974" y="26035"/>
                    <a:pt x="37148" y="31306"/>
                    <a:pt x="37148" y="42799"/>
                  </a:cubicBezTo>
                  <a:cubicBezTo>
                    <a:pt x="37148" y="70866"/>
                    <a:pt x="97917" y="57849"/>
                    <a:pt x="97917" y="112649"/>
                  </a:cubicBezTo>
                  <a:cubicBezTo>
                    <a:pt x="97917" y="141859"/>
                    <a:pt x="74740" y="159512"/>
                    <a:pt x="44006" y="159512"/>
                  </a:cubicBezTo>
                  <a:cubicBezTo>
                    <a:pt x="29932" y="159373"/>
                    <a:pt x="15949" y="157235"/>
                    <a:pt x="2476" y="153162"/>
                  </a:cubicBezTo>
                  <a:lnTo>
                    <a:pt x="4445" y="123127"/>
                  </a:lnTo>
                  <a:cubicBezTo>
                    <a:pt x="15240" y="127317"/>
                    <a:pt x="24765" y="132588"/>
                    <a:pt x="38227" y="132588"/>
                  </a:cubicBezTo>
                  <a:cubicBezTo>
                    <a:pt x="49784" y="132588"/>
                    <a:pt x="60770" y="126873"/>
                    <a:pt x="60770" y="114300"/>
                  </a:cubicBezTo>
                  <a:cubicBezTo>
                    <a:pt x="60770" y="84455"/>
                    <a:pt x="0" y="98996"/>
                    <a:pt x="0" y="44006"/>
                  </a:cubicBezTo>
                  <a:cubicBezTo>
                    <a:pt x="0" y="39370"/>
                    <a:pt x="1778" y="0"/>
                    <a:pt x="53531" y="0"/>
                  </a:cubicBezTo>
                  <a:cubicBezTo>
                    <a:pt x="65769" y="278"/>
                    <a:pt x="77927" y="2069"/>
                    <a:pt x="89725" y="533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622AE8-4FF5-4553-AFF3-88E7D945AA8E}"/>
                </a:ext>
              </a:extLst>
            </p:cNvPr>
            <p:cNvSpPr/>
            <p:nvPr/>
          </p:nvSpPr>
          <p:spPr>
            <a:xfrm>
              <a:off x="581787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BE4EA4D-740F-405C-85E8-0F7FBD6BAB79}"/>
                </a:ext>
              </a:extLst>
            </p:cNvPr>
            <p:cNvSpPr/>
            <p:nvPr/>
          </p:nvSpPr>
          <p:spPr>
            <a:xfrm>
              <a:off x="695579" y="616584"/>
              <a:ext cx="91757" cy="154241"/>
            </a:xfrm>
            <a:custGeom>
              <a:avLst/>
              <a:gdLst>
                <a:gd name="connsiteX0" fmla="*/ 0 w 91757"/>
                <a:gd name="connsiteY0" fmla="*/ 0 h 154241"/>
                <a:gd name="connsiteX1" fmla="*/ 89090 w 91757"/>
                <a:gd name="connsiteY1" fmla="*/ 0 h 154241"/>
                <a:gd name="connsiteX2" fmla="*/ 89090 w 91757"/>
                <a:gd name="connsiteY2" fmla="*/ 26924 h 154241"/>
                <a:gd name="connsiteX3" fmla="*/ 34925 w 91757"/>
                <a:gd name="connsiteY3" fmla="*/ 26924 h 154241"/>
                <a:gd name="connsiteX4" fmla="*/ 34925 w 91757"/>
                <a:gd name="connsiteY4" fmla="*/ 61468 h 154241"/>
                <a:gd name="connsiteX5" fmla="*/ 86424 w 91757"/>
                <a:gd name="connsiteY5" fmla="*/ 61468 h 154241"/>
                <a:gd name="connsiteX6" fmla="*/ 86424 w 91757"/>
                <a:gd name="connsiteY6" fmla="*/ 88392 h 154241"/>
                <a:gd name="connsiteX7" fmla="*/ 34925 w 91757"/>
                <a:gd name="connsiteY7" fmla="*/ 88392 h 154241"/>
                <a:gd name="connsiteX8" fmla="*/ 34925 w 91757"/>
                <a:gd name="connsiteY8" fmla="*/ 127318 h 154241"/>
                <a:gd name="connsiteX9" fmla="*/ 91757 w 91757"/>
                <a:gd name="connsiteY9" fmla="*/ 127318 h 154241"/>
                <a:gd name="connsiteX10" fmla="*/ 91757 w 91757"/>
                <a:gd name="connsiteY10" fmla="*/ 154242 h 154241"/>
                <a:gd name="connsiteX11" fmla="*/ 0 w 91757"/>
                <a:gd name="connsiteY11" fmla="*/ 154242 h 154241"/>
                <a:gd name="connsiteX12" fmla="*/ 0 w 91757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57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4" y="61468"/>
                  </a:lnTo>
                  <a:lnTo>
                    <a:pt x="86424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757" y="127318"/>
                  </a:lnTo>
                  <a:lnTo>
                    <a:pt x="91757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B319EA-A902-415D-AC25-4A1C89E13D06}"/>
                </a:ext>
              </a:extLst>
            </p:cNvPr>
            <p:cNvSpPr/>
            <p:nvPr/>
          </p:nvSpPr>
          <p:spPr>
            <a:xfrm>
              <a:off x="801433" y="616584"/>
              <a:ext cx="102107" cy="154241"/>
            </a:xfrm>
            <a:custGeom>
              <a:avLst/>
              <a:gdLst>
                <a:gd name="connsiteX0" fmla="*/ 36258 w 102107"/>
                <a:gd name="connsiteY0" fmla="*/ 154242 h 154241"/>
                <a:gd name="connsiteX1" fmla="*/ 36258 w 102107"/>
                <a:gd name="connsiteY1" fmla="*/ 97917 h 154241"/>
                <a:gd name="connsiteX2" fmla="*/ 53721 w 102107"/>
                <a:gd name="connsiteY2" fmla="*/ 97917 h 154241"/>
                <a:gd name="connsiteX3" fmla="*/ 102108 w 102107"/>
                <a:gd name="connsiteY3" fmla="*/ 49086 h 154241"/>
                <a:gd name="connsiteX4" fmla="*/ 49276 w 102107"/>
                <a:gd name="connsiteY4" fmla="*/ 0 h 154241"/>
                <a:gd name="connsiteX5" fmla="*/ 0 w 102107"/>
                <a:gd name="connsiteY5" fmla="*/ 0 h 154241"/>
                <a:gd name="connsiteX6" fmla="*/ 0 w 102107"/>
                <a:gd name="connsiteY6" fmla="*/ 154242 h 154241"/>
                <a:gd name="connsiteX7" fmla="*/ 34925 w 102107"/>
                <a:gd name="connsiteY7" fmla="*/ 27242 h 154241"/>
                <a:gd name="connsiteX8" fmla="*/ 44386 w 102107"/>
                <a:gd name="connsiteY8" fmla="*/ 27242 h 154241"/>
                <a:gd name="connsiteX9" fmla="*/ 65850 w 102107"/>
                <a:gd name="connsiteY9" fmla="*/ 49149 h 154241"/>
                <a:gd name="connsiteX10" fmla="*/ 46419 w 102107"/>
                <a:gd name="connsiteY10" fmla="*/ 71247 h 154241"/>
                <a:gd name="connsiteX11" fmla="*/ 34925 w 102107"/>
                <a:gd name="connsiteY11" fmla="*/ 71247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07" h="154241">
                  <a:moveTo>
                    <a:pt x="36258" y="154242"/>
                  </a:moveTo>
                  <a:lnTo>
                    <a:pt x="36258" y="97917"/>
                  </a:lnTo>
                  <a:lnTo>
                    <a:pt x="53721" y="97917"/>
                  </a:lnTo>
                  <a:cubicBezTo>
                    <a:pt x="87503" y="97917"/>
                    <a:pt x="102108" y="75375"/>
                    <a:pt x="102108" y="49086"/>
                  </a:cubicBezTo>
                  <a:cubicBezTo>
                    <a:pt x="102108" y="15685"/>
                    <a:pt x="82233" y="0"/>
                    <a:pt x="49276" y="0"/>
                  </a:cubicBezTo>
                  <a:lnTo>
                    <a:pt x="0" y="0"/>
                  </a:lnTo>
                  <a:lnTo>
                    <a:pt x="0" y="154242"/>
                  </a:lnTo>
                  <a:close/>
                  <a:moveTo>
                    <a:pt x="34925" y="27242"/>
                  </a:moveTo>
                  <a:lnTo>
                    <a:pt x="44386" y="27242"/>
                  </a:lnTo>
                  <a:cubicBezTo>
                    <a:pt x="58801" y="27242"/>
                    <a:pt x="65850" y="33592"/>
                    <a:pt x="65850" y="49149"/>
                  </a:cubicBezTo>
                  <a:cubicBezTo>
                    <a:pt x="65850" y="64707"/>
                    <a:pt x="57658" y="71247"/>
                    <a:pt x="46419" y="71247"/>
                  </a:cubicBezTo>
                  <a:lnTo>
                    <a:pt x="34925" y="7124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7982201-3042-487B-B380-7D618D81A5EA}"/>
                </a:ext>
              </a:extLst>
            </p:cNvPr>
            <p:cNvSpPr/>
            <p:nvPr/>
          </p:nvSpPr>
          <p:spPr>
            <a:xfrm>
              <a:off x="949769" y="616585"/>
              <a:ext cx="36258" cy="154304"/>
            </a:xfrm>
            <a:custGeom>
              <a:avLst/>
              <a:gdLst>
                <a:gd name="connsiteX0" fmla="*/ 0 w 36258"/>
                <a:gd name="connsiteY0" fmla="*/ 0 h 154304"/>
                <a:gd name="connsiteX1" fmla="*/ 36259 w 36258"/>
                <a:gd name="connsiteY1" fmla="*/ 0 h 154304"/>
                <a:gd name="connsiteX2" fmla="*/ 36259 w 36258"/>
                <a:gd name="connsiteY2" fmla="*/ 154305 h 154304"/>
                <a:gd name="connsiteX3" fmla="*/ 0 w 3625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58" h="154304">
                  <a:moveTo>
                    <a:pt x="0" y="0"/>
                  </a:moveTo>
                  <a:lnTo>
                    <a:pt x="36259" y="0"/>
                  </a:lnTo>
                  <a:lnTo>
                    <a:pt x="36259" y="154305"/>
                  </a:lnTo>
                  <a:lnTo>
                    <a:pt x="0" y="15430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6973CEE-FC92-4B6C-9D0E-FE6A2065ABDE}"/>
                </a:ext>
              </a:extLst>
            </p:cNvPr>
            <p:cNvSpPr/>
            <p:nvPr/>
          </p:nvSpPr>
          <p:spPr>
            <a:xfrm>
              <a:off x="1009840" y="616584"/>
              <a:ext cx="119570" cy="154241"/>
            </a:xfrm>
            <a:custGeom>
              <a:avLst/>
              <a:gdLst>
                <a:gd name="connsiteX0" fmla="*/ 0 w 119570"/>
                <a:gd name="connsiteY0" fmla="*/ 0 h 154241"/>
                <a:gd name="connsiteX1" fmla="*/ 42418 w 119570"/>
                <a:gd name="connsiteY1" fmla="*/ 0 h 154241"/>
                <a:gd name="connsiteX2" fmla="*/ 87313 w 119570"/>
                <a:gd name="connsiteY2" fmla="*/ 106934 h 154241"/>
                <a:gd name="connsiteX3" fmla="*/ 87757 w 119570"/>
                <a:gd name="connsiteY3" fmla="*/ 106934 h 154241"/>
                <a:gd name="connsiteX4" fmla="*/ 87757 w 119570"/>
                <a:gd name="connsiteY4" fmla="*/ 0 h 154241"/>
                <a:gd name="connsiteX5" fmla="*/ 119571 w 119570"/>
                <a:gd name="connsiteY5" fmla="*/ 0 h 154241"/>
                <a:gd name="connsiteX6" fmla="*/ 119571 w 119570"/>
                <a:gd name="connsiteY6" fmla="*/ 154242 h 154241"/>
                <a:gd name="connsiteX7" fmla="*/ 76708 w 119570"/>
                <a:gd name="connsiteY7" fmla="*/ 154242 h 154241"/>
                <a:gd name="connsiteX8" fmla="*/ 32258 w 119570"/>
                <a:gd name="connsiteY8" fmla="*/ 42672 h 154241"/>
                <a:gd name="connsiteX9" fmla="*/ 31813 w 119570"/>
                <a:gd name="connsiteY9" fmla="*/ 42672 h 154241"/>
                <a:gd name="connsiteX10" fmla="*/ 31813 w 119570"/>
                <a:gd name="connsiteY10" fmla="*/ 154242 h 154241"/>
                <a:gd name="connsiteX11" fmla="*/ 0 w 119570"/>
                <a:gd name="connsiteY11" fmla="*/ 154242 h 154241"/>
                <a:gd name="connsiteX12" fmla="*/ 0 w 119570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70" h="154241">
                  <a:moveTo>
                    <a:pt x="0" y="0"/>
                  </a:moveTo>
                  <a:lnTo>
                    <a:pt x="42418" y="0"/>
                  </a:lnTo>
                  <a:lnTo>
                    <a:pt x="87313" y="106934"/>
                  </a:lnTo>
                  <a:lnTo>
                    <a:pt x="87757" y="106934"/>
                  </a:lnTo>
                  <a:lnTo>
                    <a:pt x="87757" y="0"/>
                  </a:lnTo>
                  <a:lnTo>
                    <a:pt x="119571" y="0"/>
                  </a:lnTo>
                  <a:lnTo>
                    <a:pt x="119571" y="154242"/>
                  </a:lnTo>
                  <a:lnTo>
                    <a:pt x="76708" y="154242"/>
                  </a:lnTo>
                  <a:lnTo>
                    <a:pt x="32258" y="42672"/>
                  </a:lnTo>
                  <a:lnTo>
                    <a:pt x="31813" y="42672"/>
                  </a:lnTo>
                  <a:lnTo>
                    <a:pt x="31813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78D8DA-8BA2-4641-8ABD-918E84151EA7}"/>
                </a:ext>
              </a:extLst>
            </p:cNvPr>
            <p:cNvSpPr/>
            <p:nvPr/>
          </p:nvSpPr>
          <p:spPr>
            <a:xfrm>
              <a:off x="1139825" y="616584"/>
              <a:ext cx="103441" cy="154241"/>
            </a:xfrm>
            <a:custGeom>
              <a:avLst/>
              <a:gdLst>
                <a:gd name="connsiteX0" fmla="*/ 33591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1 w 103441"/>
                <a:gd name="connsiteY3" fmla="*/ 0 h 154241"/>
                <a:gd name="connsiteX4" fmla="*/ 103441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1 w 103441"/>
                <a:gd name="connsiteY7" fmla="*/ 154242 h 154241"/>
                <a:gd name="connsiteX8" fmla="*/ 33591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1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1" y="0"/>
                  </a:lnTo>
                  <a:lnTo>
                    <a:pt x="103441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1" y="154242"/>
                  </a:lnTo>
                  <a:lnTo>
                    <a:pt x="33591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667135E-6669-4426-A69A-CB16E44E21CF}"/>
                </a:ext>
              </a:extLst>
            </p:cNvPr>
            <p:cNvSpPr/>
            <p:nvPr/>
          </p:nvSpPr>
          <p:spPr>
            <a:xfrm>
              <a:off x="1241869" y="613918"/>
              <a:ext cx="131063" cy="159575"/>
            </a:xfrm>
            <a:custGeom>
              <a:avLst/>
              <a:gdLst>
                <a:gd name="connsiteX0" fmla="*/ 65405 w 131063"/>
                <a:gd name="connsiteY0" fmla="*/ 159575 h 159575"/>
                <a:gd name="connsiteX1" fmla="*/ 131064 w 131063"/>
                <a:gd name="connsiteY1" fmla="*/ 79820 h 159575"/>
                <a:gd name="connsiteX2" fmla="*/ 65405 w 131063"/>
                <a:gd name="connsiteY2" fmla="*/ 0 h 159575"/>
                <a:gd name="connsiteX3" fmla="*/ 0 w 131063"/>
                <a:gd name="connsiteY3" fmla="*/ 79820 h 159575"/>
                <a:gd name="connsiteX4" fmla="*/ 65405 w 131063"/>
                <a:gd name="connsiteY4" fmla="*/ 159575 h 159575"/>
                <a:gd name="connsiteX5" fmla="*/ 65405 w 131063"/>
                <a:gd name="connsiteY5" fmla="*/ 26225 h 159575"/>
                <a:gd name="connsiteX6" fmla="*/ 93916 w 131063"/>
                <a:gd name="connsiteY6" fmla="*/ 79946 h 159575"/>
                <a:gd name="connsiteX7" fmla="*/ 65405 w 131063"/>
                <a:gd name="connsiteY7" fmla="*/ 133604 h 159575"/>
                <a:gd name="connsiteX8" fmla="*/ 37084 w 131063"/>
                <a:gd name="connsiteY8" fmla="*/ 79946 h 159575"/>
                <a:gd name="connsiteX9" fmla="*/ 65405 w 131063"/>
                <a:gd name="connsiteY9" fmla="*/ 26099 h 15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3" h="159575">
                  <a:moveTo>
                    <a:pt x="65405" y="159575"/>
                  </a:moveTo>
                  <a:cubicBezTo>
                    <a:pt x="109855" y="159575"/>
                    <a:pt x="131064" y="125095"/>
                    <a:pt x="131064" y="79820"/>
                  </a:cubicBezTo>
                  <a:cubicBezTo>
                    <a:pt x="131064" y="34544"/>
                    <a:pt x="109855" y="0"/>
                    <a:pt x="65405" y="0"/>
                  </a:cubicBezTo>
                  <a:cubicBezTo>
                    <a:pt x="20955" y="0"/>
                    <a:pt x="0" y="34481"/>
                    <a:pt x="0" y="79820"/>
                  </a:cubicBezTo>
                  <a:cubicBezTo>
                    <a:pt x="0" y="125158"/>
                    <a:pt x="20955" y="159575"/>
                    <a:pt x="65405" y="159575"/>
                  </a:cubicBezTo>
                  <a:close/>
                  <a:moveTo>
                    <a:pt x="65405" y="26225"/>
                  </a:moveTo>
                  <a:cubicBezTo>
                    <a:pt x="86423" y="26225"/>
                    <a:pt x="93916" y="50292"/>
                    <a:pt x="93916" y="79946"/>
                  </a:cubicBezTo>
                  <a:cubicBezTo>
                    <a:pt x="93916" y="109601"/>
                    <a:pt x="86423" y="133604"/>
                    <a:pt x="65405" y="133604"/>
                  </a:cubicBezTo>
                  <a:cubicBezTo>
                    <a:pt x="44386" y="133604"/>
                    <a:pt x="37084" y="109538"/>
                    <a:pt x="37084" y="79946"/>
                  </a:cubicBezTo>
                  <a:cubicBezTo>
                    <a:pt x="37084" y="50356"/>
                    <a:pt x="44386" y="26099"/>
                    <a:pt x="65405" y="2609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3C19E5-20B1-4CD4-A7C0-744857245C4F}"/>
                </a:ext>
              </a:extLst>
            </p:cNvPr>
            <p:cNvSpPr/>
            <p:nvPr/>
          </p:nvSpPr>
          <p:spPr>
            <a:xfrm>
              <a:off x="1412049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646A08-215B-44A4-BB47-5CB5455EE61E}"/>
                </a:ext>
              </a:extLst>
            </p:cNvPr>
            <p:cNvSpPr/>
            <p:nvPr/>
          </p:nvSpPr>
          <p:spPr>
            <a:xfrm>
              <a:off x="1526032" y="616584"/>
              <a:ext cx="110108" cy="154241"/>
            </a:xfrm>
            <a:custGeom>
              <a:avLst/>
              <a:gdLst>
                <a:gd name="connsiteX0" fmla="*/ 73850 w 110108"/>
                <a:gd name="connsiteY0" fmla="*/ 90170 h 154241"/>
                <a:gd name="connsiteX1" fmla="*/ 36258 w 110108"/>
                <a:gd name="connsiteY1" fmla="*/ 90170 h 154241"/>
                <a:gd name="connsiteX2" fmla="*/ 36258 w 110108"/>
                <a:gd name="connsiteY2" fmla="*/ 154242 h 154241"/>
                <a:gd name="connsiteX3" fmla="*/ 0 w 110108"/>
                <a:gd name="connsiteY3" fmla="*/ 154242 h 154241"/>
                <a:gd name="connsiteX4" fmla="*/ 0 w 110108"/>
                <a:gd name="connsiteY4" fmla="*/ 0 h 154241"/>
                <a:gd name="connsiteX5" fmla="*/ 36258 w 110108"/>
                <a:gd name="connsiteY5" fmla="*/ 0 h 154241"/>
                <a:gd name="connsiteX6" fmla="*/ 36258 w 110108"/>
                <a:gd name="connsiteY6" fmla="*/ 61404 h 154241"/>
                <a:gd name="connsiteX7" fmla="*/ 73850 w 110108"/>
                <a:gd name="connsiteY7" fmla="*/ 61404 h 154241"/>
                <a:gd name="connsiteX8" fmla="*/ 73850 w 110108"/>
                <a:gd name="connsiteY8" fmla="*/ 0 h 154241"/>
                <a:gd name="connsiteX9" fmla="*/ 110109 w 110108"/>
                <a:gd name="connsiteY9" fmla="*/ 0 h 154241"/>
                <a:gd name="connsiteX10" fmla="*/ 110109 w 110108"/>
                <a:gd name="connsiteY10" fmla="*/ 154242 h 154241"/>
                <a:gd name="connsiteX11" fmla="*/ 73850 w 110108"/>
                <a:gd name="connsiteY11" fmla="*/ 154242 h 154241"/>
                <a:gd name="connsiteX12" fmla="*/ 73850 w 110108"/>
                <a:gd name="connsiteY12" fmla="*/ 9017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108" h="154241">
                  <a:moveTo>
                    <a:pt x="73850" y="90170"/>
                  </a:moveTo>
                  <a:lnTo>
                    <a:pt x="36258" y="90170"/>
                  </a:lnTo>
                  <a:lnTo>
                    <a:pt x="36258" y="154242"/>
                  </a:lnTo>
                  <a:lnTo>
                    <a:pt x="0" y="154242"/>
                  </a:lnTo>
                  <a:lnTo>
                    <a:pt x="0" y="0"/>
                  </a:lnTo>
                  <a:lnTo>
                    <a:pt x="36258" y="0"/>
                  </a:lnTo>
                  <a:lnTo>
                    <a:pt x="36258" y="61404"/>
                  </a:lnTo>
                  <a:lnTo>
                    <a:pt x="73850" y="61404"/>
                  </a:lnTo>
                  <a:lnTo>
                    <a:pt x="73850" y="0"/>
                  </a:lnTo>
                  <a:lnTo>
                    <a:pt x="110109" y="0"/>
                  </a:lnTo>
                  <a:lnTo>
                    <a:pt x="110109" y="154242"/>
                  </a:lnTo>
                  <a:lnTo>
                    <a:pt x="73850" y="154242"/>
                  </a:lnTo>
                  <a:lnTo>
                    <a:pt x="73850" y="90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00F4EC-CE57-471F-A34E-72345A947B57}"/>
                </a:ext>
              </a:extLst>
            </p:cNvPr>
            <p:cNvSpPr/>
            <p:nvPr/>
          </p:nvSpPr>
          <p:spPr>
            <a:xfrm>
              <a:off x="1660588" y="616584"/>
              <a:ext cx="91694" cy="154241"/>
            </a:xfrm>
            <a:custGeom>
              <a:avLst/>
              <a:gdLst>
                <a:gd name="connsiteX0" fmla="*/ 0 w 91694"/>
                <a:gd name="connsiteY0" fmla="*/ 0 h 154241"/>
                <a:gd name="connsiteX1" fmla="*/ 89090 w 91694"/>
                <a:gd name="connsiteY1" fmla="*/ 0 h 154241"/>
                <a:gd name="connsiteX2" fmla="*/ 89090 w 91694"/>
                <a:gd name="connsiteY2" fmla="*/ 26924 h 154241"/>
                <a:gd name="connsiteX3" fmla="*/ 34925 w 91694"/>
                <a:gd name="connsiteY3" fmla="*/ 26924 h 154241"/>
                <a:gd name="connsiteX4" fmla="*/ 34925 w 91694"/>
                <a:gd name="connsiteY4" fmla="*/ 61468 h 154241"/>
                <a:gd name="connsiteX5" fmla="*/ 86423 w 91694"/>
                <a:gd name="connsiteY5" fmla="*/ 61468 h 154241"/>
                <a:gd name="connsiteX6" fmla="*/ 86423 w 91694"/>
                <a:gd name="connsiteY6" fmla="*/ 88392 h 154241"/>
                <a:gd name="connsiteX7" fmla="*/ 34925 w 91694"/>
                <a:gd name="connsiteY7" fmla="*/ 88392 h 154241"/>
                <a:gd name="connsiteX8" fmla="*/ 34925 w 91694"/>
                <a:gd name="connsiteY8" fmla="*/ 127318 h 154241"/>
                <a:gd name="connsiteX9" fmla="*/ 91694 w 91694"/>
                <a:gd name="connsiteY9" fmla="*/ 127318 h 154241"/>
                <a:gd name="connsiteX10" fmla="*/ 91694 w 91694"/>
                <a:gd name="connsiteY10" fmla="*/ 154242 h 154241"/>
                <a:gd name="connsiteX11" fmla="*/ 0 w 91694"/>
                <a:gd name="connsiteY11" fmla="*/ 154242 h 154241"/>
                <a:gd name="connsiteX12" fmla="*/ 0 w 91694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694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3" y="61468"/>
                  </a:lnTo>
                  <a:lnTo>
                    <a:pt x="86423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694" y="127318"/>
                  </a:lnTo>
                  <a:lnTo>
                    <a:pt x="91694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BA6FA3-DECE-4625-A17D-52155DE4CFFD}"/>
                </a:ext>
              </a:extLst>
            </p:cNvPr>
            <p:cNvSpPr/>
            <p:nvPr/>
          </p:nvSpPr>
          <p:spPr>
            <a:xfrm>
              <a:off x="2174494" y="640016"/>
              <a:ext cx="49529" cy="54546"/>
            </a:xfrm>
            <a:custGeom>
              <a:avLst/>
              <a:gdLst>
                <a:gd name="connsiteX0" fmla="*/ 0 w 49529"/>
                <a:gd name="connsiteY0" fmla="*/ 16764 h 54546"/>
                <a:gd name="connsiteX1" fmla="*/ 49530 w 49529"/>
                <a:gd name="connsiteY1" fmla="*/ 54546 h 54546"/>
                <a:gd name="connsiteX2" fmla="*/ 49530 w 49529"/>
                <a:gd name="connsiteY2" fmla="*/ 7175 h 54546"/>
                <a:gd name="connsiteX3" fmla="*/ 20574 w 49529"/>
                <a:gd name="connsiteY3" fmla="*/ 0 h 54546"/>
                <a:gd name="connsiteX4" fmla="*/ 0 w 49529"/>
                <a:gd name="connsiteY4" fmla="*/ 16764 h 5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29" h="54546">
                  <a:moveTo>
                    <a:pt x="0" y="16764"/>
                  </a:moveTo>
                  <a:cubicBezTo>
                    <a:pt x="0" y="37147"/>
                    <a:pt x="31750" y="35814"/>
                    <a:pt x="49530" y="54546"/>
                  </a:cubicBezTo>
                  <a:lnTo>
                    <a:pt x="49530" y="7175"/>
                  </a:lnTo>
                  <a:cubicBezTo>
                    <a:pt x="40473" y="2820"/>
                    <a:pt x="30616" y="377"/>
                    <a:pt x="20574" y="0"/>
                  </a:cubicBezTo>
                  <a:cubicBezTo>
                    <a:pt x="8826" y="0"/>
                    <a:pt x="0" y="5271"/>
                    <a:pt x="0" y="1676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6D3085-204B-427E-B63A-1D8A09400313}"/>
                </a:ext>
              </a:extLst>
            </p:cNvPr>
            <p:cNvSpPr/>
            <p:nvPr/>
          </p:nvSpPr>
          <p:spPr>
            <a:xfrm>
              <a:off x="1804797" y="365315"/>
              <a:ext cx="419100" cy="662114"/>
            </a:xfrm>
            <a:custGeom>
              <a:avLst/>
              <a:gdLst>
                <a:gd name="connsiteX0" fmla="*/ 385953 w 419100"/>
                <a:gd name="connsiteY0" fmla="*/ 248603 h 662114"/>
                <a:gd name="connsiteX1" fmla="*/ 419100 w 419100"/>
                <a:gd name="connsiteY1" fmla="*/ 253238 h 662114"/>
                <a:gd name="connsiteX2" fmla="*/ 419100 w 419100"/>
                <a:gd name="connsiteY2" fmla="*/ 0 h 662114"/>
                <a:gd name="connsiteX3" fmla="*/ 0 w 419100"/>
                <a:gd name="connsiteY3" fmla="*/ 152400 h 662114"/>
                <a:gd name="connsiteX4" fmla="*/ 0 w 419100"/>
                <a:gd name="connsiteY4" fmla="*/ 509715 h 662114"/>
                <a:gd name="connsiteX5" fmla="*/ 419100 w 419100"/>
                <a:gd name="connsiteY5" fmla="*/ 662115 h 662114"/>
                <a:gd name="connsiteX6" fmla="*/ 419100 w 419100"/>
                <a:gd name="connsiteY6" fmla="*/ 391668 h 662114"/>
                <a:gd name="connsiteX7" fmla="*/ 376428 w 419100"/>
                <a:gd name="connsiteY7" fmla="*/ 408178 h 662114"/>
                <a:gd name="connsiteX8" fmla="*/ 334899 w 419100"/>
                <a:gd name="connsiteY8" fmla="*/ 401828 h 662114"/>
                <a:gd name="connsiteX9" fmla="*/ 336867 w 419100"/>
                <a:gd name="connsiteY9" fmla="*/ 371793 h 662114"/>
                <a:gd name="connsiteX10" fmla="*/ 370713 w 419100"/>
                <a:gd name="connsiteY10" fmla="*/ 381254 h 662114"/>
                <a:gd name="connsiteX11" fmla="*/ 393255 w 419100"/>
                <a:gd name="connsiteY11" fmla="*/ 362966 h 662114"/>
                <a:gd name="connsiteX12" fmla="*/ 332486 w 419100"/>
                <a:gd name="connsiteY12" fmla="*/ 292672 h 662114"/>
                <a:gd name="connsiteX13" fmla="*/ 385953 w 419100"/>
                <a:gd name="connsiteY13" fmla="*/ 248603 h 662114"/>
                <a:gd name="connsiteX14" fmla="*/ 178943 w 419100"/>
                <a:gd name="connsiteY14" fmla="*/ 405130 h 662114"/>
                <a:gd name="connsiteX15" fmla="*/ 136080 w 419100"/>
                <a:gd name="connsiteY15" fmla="*/ 405130 h 662114"/>
                <a:gd name="connsiteX16" fmla="*/ 91630 w 419100"/>
                <a:gd name="connsiteY16" fmla="*/ 293561 h 662114"/>
                <a:gd name="connsiteX17" fmla="*/ 91186 w 419100"/>
                <a:gd name="connsiteY17" fmla="*/ 293561 h 662114"/>
                <a:gd name="connsiteX18" fmla="*/ 91186 w 419100"/>
                <a:gd name="connsiteY18" fmla="*/ 405130 h 662114"/>
                <a:gd name="connsiteX19" fmla="*/ 59436 w 419100"/>
                <a:gd name="connsiteY19" fmla="*/ 405130 h 662114"/>
                <a:gd name="connsiteX20" fmla="*/ 59436 w 419100"/>
                <a:gd name="connsiteY20" fmla="*/ 250635 h 662114"/>
                <a:gd name="connsiteX21" fmla="*/ 101854 w 419100"/>
                <a:gd name="connsiteY21" fmla="*/ 250635 h 662114"/>
                <a:gd name="connsiteX22" fmla="*/ 146748 w 419100"/>
                <a:gd name="connsiteY22" fmla="*/ 357632 h 662114"/>
                <a:gd name="connsiteX23" fmla="*/ 147193 w 419100"/>
                <a:gd name="connsiteY23" fmla="*/ 357632 h 662114"/>
                <a:gd name="connsiteX24" fmla="*/ 147193 w 419100"/>
                <a:gd name="connsiteY24" fmla="*/ 250635 h 662114"/>
                <a:gd name="connsiteX25" fmla="*/ 178943 w 419100"/>
                <a:gd name="connsiteY25" fmla="*/ 250635 h 662114"/>
                <a:gd name="connsiteX26" fmla="*/ 316801 w 419100"/>
                <a:gd name="connsiteY26" fmla="*/ 405511 h 662114"/>
                <a:gd name="connsiteX27" fmla="*/ 280607 w 419100"/>
                <a:gd name="connsiteY27" fmla="*/ 405511 h 662114"/>
                <a:gd name="connsiteX28" fmla="*/ 280607 w 419100"/>
                <a:gd name="connsiteY28" fmla="*/ 341440 h 662114"/>
                <a:gd name="connsiteX29" fmla="*/ 243014 w 419100"/>
                <a:gd name="connsiteY29" fmla="*/ 341440 h 662114"/>
                <a:gd name="connsiteX30" fmla="*/ 243014 w 419100"/>
                <a:gd name="connsiteY30" fmla="*/ 405511 h 662114"/>
                <a:gd name="connsiteX31" fmla="*/ 206883 w 419100"/>
                <a:gd name="connsiteY31" fmla="*/ 405511 h 662114"/>
                <a:gd name="connsiteX32" fmla="*/ 206883 w 419100"/>
                <a:gd name="connsiteY32" fmla="*/ 251270 h 662114"/>
                <a:gd name="connsiteX33" fmla="*/ 243142 w 419100"/>
                <a:gd name="connsiteY33" fmla="*/ 251270 h 662114"/>
                <a:gd name="connsiteX34" fmla="*/ 243142 w 419100"/>
                <a:gd name="connsiteY34" fmla="*/ 312674 h 662114"/>
                <a:gd name="connsiteX35" fmla="*/ 280733 w 419100"/>
                <a:gd name="connsiteY35" fmla="*/ 312674 h 662114"/>
                <a:gd name="connsiteX36" fmla="*/ 280733 w 419100"/>
                <a:gd name="connsiteY36" fmla="*/ 251270 h 662114"/>
                <a:gd name="connsiteX37" fmla="*/ 316929 w 419100"/>
                <a:gd name="connsiteY37" fmla="*/ 251270 h 66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9100" h="662114">
                  <a:moveTo>
                    <a:pt x="385953" y="248603"/>
                  </a:moveTo>
                  <a:cubicBezTo>
                    <a:pt x="397152" y="248764"/>
                    <a:pt x="408287" y="250321"/>
                    <a:pt x="419100" y="253238"/>
                  </a:cubicBezTo>
                  <a:lnTo>
                    <a:pt x="419100" y="0"/>
                  </a:lnTo>
                  <a:lnTo>
                    <a:pt x="0" y="152400"/>
                  </a:lnTo>
                  <a:lnTo>
                    <a:pt x="0" y="509715"/>
                  </a:lnTo>
                  <a:lnTo>
                    <a:pt x="419100" y="662115"/>
                  </a:lnTo>
                  <a:lnTo>
                    <a:pt x="419100" y="391668"/>
                  </a:lnTo>
                  <a:cubicBezTo>
                    <a:pt x="407826" y="402920"/>
                    <a:pt x="392339" y="408912"/>
                    <a:pt x="376428" y="408178"/>
                  </a:cubicBezTo>
                  <a:cubicBezTo>
                    <a:pt x="362354" y="408039"/>
                    <a:pt x="348371" y="405901"/>
                    <a:pt x="334899" y="401828"/>
                  </a:cubicBezTo>
                  <a:lnTo>
                    <a:pt x="336867" y="371793"/>
                  </a:lnTo>
                  <a:cubicBezTo>
                    <a:pt x="347726" y="375984"/>
                    <a:pt x="357188" y="381254"/>
                    <a:pt x="370713" y="381254"/>
                  </a:cubicBezTo>
                  <a:cubicBezTo>
                    <a:pt x="382207" y="381254"/>
                    <a:pt x="393255" y="375539"/>
                    <a:pt x="393255" y="362966"/>
                  </a:cubicBezTo>
                  <a:cubicBezTo>
                    <a:pt x="393255" y="333121"/>
                    <a:pt x="332486" y="347663"/>
                    <a:pt x="332486" y="292672"/>
                  </a:cubicBezTo>
                  <a:cubicBezTo>
                    <a:pt x="332613" y="287973"/>
                    <a:pt x="334327" y="248603"/>
                    <a:pt x="385953" y="248603"/>
                  </a:cubicBezTo>
                  <a:close/>
                  <a:moveTo>
                    <a:pt x="178943" y="405130"/>
                  </a:moveTo>
                  <a:lnTo>
                    <a:pt x="136080" y="405130"/>
                  </a:lnTo>
                  <a:lnTo>
                    <a:pt x="91630" y="293561"/>
                  </a:lnTo>
                  <a:lnTo>
                    <a:pt x="91186" y="293561"/>
                  </a:lnTo>
                  <a:lnTo>
                    <a:pt x="91186" y="405130"/>
                  </a:lnTo>
                  <a:lnTo>
                    <a:pt x="59436" y="405130"/>
                  </a:lnTo>
                  <a:lnTo>
                    <a:pt x="59436" y="250635"/>
                  </a:lnTo>
                  <a:lnTo>
                    <a:pt x="101854" y="250635"/>
                  </a:lnTo>
                  <a:lnTo>
                    <a:pt x="146748" y="357632"/>
                  </a:lnTo>
                  <a:lnTo>
                    <a:pt x="147193" y="357632"/>
                  </a:lnTo>
                  <a:lnTo>
                    <a:pt x="147193" y="250635"/>
                  </a:lnTo>
                  <a:lnTo>
                    <a:pt x="178943" y="250635"/>
                  </a:lnTo>
                  <a:close/>
                  <a:moveTo>
                    <a:pt x="316801" y="405511"/>
                  </a:moveTo>
                  <a:lnTo>
                    <a:pt x="280607" y="405511"/>
                  </a:lnTo>
                  <a:lnTo>
                    <a:pt x="280607" y="341440"/>
                  </a:lnTo>
                  <a:lnTo>
                    <a:pt x="243014" y="341440"/>
                  </a:lnTo>
                  <a:lnTo>
                    <a:pt x="243014" y="405511"/>
                  </a:lnTo>
                  <a:lnTo>
                    <a:pt x="206883" y="405511"/>
                  </a:lnTo>
                  <a:lnTo>
                    <a:pt x="206883" y="251270"/>
                  </a:lnTo>
                  <a:lnTo>
                    <a:pt x="243142" y="251270"/>
                  </a:lnTo>
                  <a:lnTo>
                    <a:pt x="243142" y="312674"/>
                  </a:lnTo>
                  <a:lnTo>
                    <a:pt x="280733" y="312674"/>
                  </a:lnTo>
                  <a:lnTo>
                    <a:pt x="280733" y="251270"/>
                  </a:lnTo>
                  <a:lnTo>
                    <a:pt x="316929" y="2512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" name="Freeform: Shape 32">
            <a:extLst>
              <a:ext uri="{FF2B5EF4-FFF2-40B4-BE49-F238E27FC236}">
                <a16:creationId xmlns:a16="http://schemas.microsoft.com/office/drawing/2014/main" id="{7917D74C-9285-B94B-87A6-911FD6B96518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65" r:id="rId5"/>
    <p:sldLayoutId id="2147483669" r:id="rId6"/>
    <p:sldLayoutId id="2147483660" r:id="rId7"/>
    <p:sldLayoutId id="2147483661" r:id="rId8"/>
    <p:sldLayoutId id="2147483662" r:id="rId9"/>
    <p:sldLayoutId id="2147483666" r:id="rId10"/>
    <p:sldLayoutId id="2147483671" r:id="rId11"/>
    <p:sldLayoutId id="2147483667" r:id="rId12"/>
    <p:sldLayoutId id="2147483668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orient="horz" pos="4020" userDrawn="1">
          <p15:clr>
            <a:srgbClr val="F26B43"/>
          </p15:clr>
        </p15:guide>
        <p15:guide id="3" pos="300" userDrawn="1">
          <p15:clr>
            <a:srgbClr val="F26B43"/>
          </p15:clr>
        </p15:guide>
        <p15:guide id="4" pos="802" userDrawn="1">
          <p15:clr>
            <a:srgbClr val="F26B43"/>
          </p15:clr>
        </p15:guide>
        <p15:guide id="5" pos="898" userDrawn="1">
          <p15:clr>
            <a:srgbClr val="F26B43"/>
          </p15:clr>
        </p15:guide>
        <p15:guide id="6" pos="1400" userDrawn="1">
          <p15:clr>
            <a:srgbClr val="F26B43"/>
          </p15:clr>
        </p15:guide>
        <p15:guide id="7" pos="1496" userDrawn="1">
          <p15:clr>
            <a:srgbClr val="F26B43"/>
          </p15:clr>
        </p15:guide>
        <p15:guide id="8" pos="1998" userDrawn="1">
          <p15:clr>
            <a:srgbClr val="F26B43"/>
          </p15:clr>
        </p15:guide>
        <p15:guide id="9" pos="2094" userDrawn="1">
          <p15:clr>
            <a:srgbClr val="F26B43"/>
          </p15:clr>
        </p15:guide>
        <p15:guide id="10" pos="2596" userDrawn="1">
          <p15:clr>
            <a:srgbClr val="F26B43"/>
          </p15:clr>
        </p15:guide>
        <p15:guide id="11" pos="2729" userDrawn="1">
          <p15:clr>
            <a:srgbClr val="F26B43"/>
          </p15:clr>
        </p15:guide>
        <p15:guide id="12" pos="3194" userDrawn="1">
          <p15:clr>
            <a:srgbClr val="F26B43"/>
          </p15:clr>
        </p15:guide>
        <p15:guide id="13" pos="3290" userDrawn="1">
          <p15:clr>
            <a:srgbClr val="F26B43"/>
          </p15:clr>
        </p15:guide>
        <p15:guide id="14" pos="3792" userDrawn="1">
          <p15:clr>
            <a:srgbClr val="F26B43"/>
          </p15:clr>
        </p15:guide>
        <p15:guide id="15" pos="3888" userDrawn="1">
          <p15:clr>
            <a:srgbClr val="F26B43"/>
          </p15:clr>
        </p15:guide>
        <p15:guide id="16" pos="4390" userDrawn="1">
          <p15:clr>
            <a:srgbClr val="F26B43"/>
          </p15:clr>
        </p15:guide>
        <p15:guide id="17" pos="4486" userDrawn="1">
          <p15:clr>
            <a:srgbClr val="F26B43"/>
          </p15:clr>
        </p15:guide>
        <p15:guide id="18" pos="4988" userDrawn="1">
          <p15:clr>
            <a:srgbClr val="F26B43"/>
          </p15:clr>
        </p15:guide>
        <p15:guide id="19" pos="5084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5682" userDrawn="1">
          <p15:clr>
            <a:srgbClr val="F26B43"/>
          </p15:clr>
        </p15:guide>
        <p15:guide id="22" pos="6184" userDrawn="1">
          <p15:clr>
            <a:srgbClr val="F26B43"/>
          </p15:clr>
        </p15:guide>
        <p15:guide id="23" pos="6280" userDrawn="1">
          <p15:clr>
            <a:srgbClr val="F26B43"/>
          </p15:clr>
        </p15:guide>
        <p15:guide id="24" pos="6782" userDrawn="1">
          <p15:clr>
            <a:srgbClr val="F26B43"/>
          </p15:clr>
        </p15:guide>
        <p15:guide id="25" pos="6878" userDrawn="1">
          <p15:clr>
            <a:srgbClr val="F26B43"/>
          </p15:clr>
        </p15:guide>
        <p15:guide id="26" pos="7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A622B-404C-4C45-BCA9-199648661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4224" y="1041400"/>
            <a:ext cx="4594226" cy="2387600"/>
          </a:xfrm>
        </p:spPr>
        <p:txBody>
          <a:bodyPr/>
          <a:lstStyle/>
          <a:p>
            <a:r>
              <a:rPr lang="en-GB" dirty="0"/>
              <a:t>Working in </a:t>
            </a:r>
            <a:br>
              <a:rPr lang="en-GB" dirty="0"/>
            </a:br>
            <a:r>
              <a:rPr lang="en-GB" dirty="0"/>
              <a:t>the NHS</a:t>
            </a:r>
          </a:p>
        </p:txBody>
      </p:sp>
      <p:pic>
        <p:nvPicPr>
          <p:cNvPr id="4" name="Picture Placeholder 3" descr="A person wearing a blue hat&#10;&#10;Description automatically generated">
            <a:extLst>
              <a:ext uri="{FF2B5EF4-FFF2-40B4-BE49-F238E27FC236}">
                <a16:creationId xmlns:a16="http://schemas.microsoft.com/office/drawing/2014/main" id="{9FB0BF4A-0332-7340-A5E2-67AB53907A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296986"/>
            <a:ext cx="3043873" cy="4566539"/>
          </a:xfrm>
        </p:spPr>
      </p:pic>
    </p:spTree>
    <p:extLst>
      <p:ext uri="{BB962C8B-B14F-4D97-AF65-F5344CB8AC3E}">
        <p14:creationId xmlns:p14="http://schemas.microsoft.com/office/powerpoint/2010/main" val="360909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49647-B04E-427B-B7E9-0840C9F3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1" y="1317053"/>
            <a:ext cx="9726613" cy="549974"/>
          </a:xfrm>
        </p:spPr>
        <p:txBody>
          <a:bodyPr/>
          <a:lstStyle/>
          <a:p>
            <a:r>
              <a:rPr lang="en-US" dirty="0"/>
              <a:t>Some jobs in the community</a:t>
            </a:r>
            <a:endParaRPr lang="en-GB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A1E4778-83F4-4866-8950-BD4B943E4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007383"/>
              </p:ext>
            </p:extLst>
          </p:nvPr>
        </p:nvGraphicFramePr>
        <p:xfrm>
          <a:off x="1039812" y="2368800"/>
          <a:ext cx="97266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602">
                  <a:extLst>
                    <a:ext uri="{9D8B030D-6E8A-4147-A177-3AD203B41FA5}">
                      <a16:colId xmlns:a16="http://schemas.microsoft.com/office/drawing/2014/main" val="3763846214"/>
                    </a:ext>
                  </a:extLst>
                </a:gridCol>
                <a:gridCol w="7615010">
                  <a:extLst>
                    <a:ext uri="{9D8B030D-6E8A-4147-A177-3AD203B41FA5}">
                      <a16:colId xmlns:a16="http://schemas.microsoft.com/office/drawing/2014/main" val="1000907926"/>
                    </a:ext>
                  </a:extLst>
                </a:gridCol>
              </a:tblGrid>
              <a:tr h="421738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</a:rPr>
                        <a:t>Workplace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</a:rPr>
                        <a:t>Which jobs?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139553"/>
                  </a:ext>
                </a:extLst>
              </a:tr>
              <a:tr h="694796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Office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 of a </a:t>
                      </a:r>
                      <a:b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large company</a:t>
                      </a:r>
                      <a:endParaRPr lang="en-GB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IT staff: </a:t>
                      </a:r>
                      <a:r>
                        <a:rPr lang="en-GB" sz="2200" b="0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sets up and looks after the office computer system</a:t>
                      </a:r>
                    </a:p>
                    <a:p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Personal assistant: </a:t>
                      </a:r>
                      <a:r>
                        <a:rPr lang="en-GB" sz="2200" b="0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helps the managers organise their day </a:t>
                      </a:r>
                    </a:p>
                    <a:p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Facilities manager: </a:t>
                      </a:r>
                      <a:r>
                        <a:rPr lang="en-GB" sz="2200" b="0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helps look after the building and ensures smooth running of things like the heating and lighting </a:t>
                      </a:r>
                    </a:p>
                    <a:p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Accountant: </a:t>
                      </a:r>
                      <a:r>
                        <a:rPr lang="en-GB" sz="2200" b="0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looks after the company's money</a:t>
                      </a:r>
                    </a:p>
                  </a:txBody>
                  <a:tcPr marL="0"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688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42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C4C4-22F1-4FB9-99A0-7B95FE0FC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these jobs do you think </a:t>
            </a:r>
            <a:br>
              <a:rPr lang="en-US" dirty="0"/>
            </a:br>
            <a:r>
              <a:rPr lang="en-US" dirty="0"/>
              <a:t>you can do for the NHS?</a:t>
            </a:r>
          </a:p>
          <a:p>
            <a:endParaRPr lang="en-US" dirty="0"/>
          </a:p>
          <a:p>
            <a:r>
              <a:rPr lang="en-US" dirty="0"/>
              <a:t>Where do you think you work if you </a:t>
            </a:r>
            <a:br>
              <a:rPr lang="en-US" dirty="0"/>
            </a:br>
            <a:r>
              <a:rPr lang="en-US" dirty="0"/>
              <a:t>have a job working for the NHS?</a:t>
            </a:r>
          </a:p>
        </p:txBody>
      </p:sp>
      <p:pic>
        <p:nvPicPr>
          <p:cNvPr id="5" name="Picture Placeholder 4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5306F914-ED48-0D4C-923C-1ECCECD0A7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08735"/>
            <a:ext cx="2748987" cy="46707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3E83E-4A40-4FF7-826B-FEDD36D0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job search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06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E83E-4A40-4FF7-826B-FEDD36D0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4" y="1263551"/>
            <a:ext cx="5543551" cy="765747"/>
          </a:xfrm>
        </p:spPr>
        <p:txBody>
          <a:bodyPr/>
          <a:lstStyle/>
          <a:p>
            <a:r>
              <a:rPr lang="en-US" dirty="0"/>
              <a:t>You can do all of these jobs for the NHS!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C4C4-22F1-4FB9-99A0-7B95FE0F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3062348"/>
            <a:ext cx="7442200" cy="1816768"/>
          </a:xfrm>
        </p:spPr>
        <p:txBody>
          <a:bodyPr numCol="2"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 hospital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in a surgery or clinic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in the community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in an ambulance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in an office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in a laboratory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in a patient’s own home</a:t>
            </a:r>
          </a:p>
        </p:txBody>
      </p:sp>
      <p:pic>
        <p:nvPicPr>
          <p:cNvPr id="7" name="Picture Placeholder 6" descr="A person standing in a room&#10;&#10;Description automatically generated">
            <a:extLst>
              <a:ext uri="{FF2B5EF4-FFF2-40B4-BE49-F238E27FC236}">
                <a16:creationId xmlns:a16="http://schemas.microsoft.com/office/drawing/2014/main" id="{B276672F-D8A6-C044-9FD5-FFAE60EEDA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08735"/>
            <a:ext cx="2748987" cy="46707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62BEBB-FD36-4F1D-A22F-9770572D11C4}"/>
              </a:ext>
            </a:extLst>
          </p:cNvPr>
          <p:cNvSpPr txBox="1">
            <a:spLocks/>
          </p:cNvSpPr>
          <p:nvPr/>
        </p:nvSpPr>
        <p:spPr>
          <a:xfrm>
            <a:off x="3324224" y="4752992"/>
            <a:ext cx="7442201" cy="5298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There are more than 350 jobs in the NHS!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538A5F-1606-46C3-ADEE-46A7DB297320}"/>
              </a:ext>
            </a:extLst>
          </p:cNvPr>
          <p:cNvSpPr txBox="1">
            <a:spLocks/>
          </p:cNvSpPr>
          <p:nvPr/>
        </p:nvSpPr>
        <p:spPr>
          <a:xfrm>
            <a:off x="3324225" y="2455275"/>
            <a:ext cx="7442200" cy="1522764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you work for the NHS, you can work in:</a:t>
            </a:r>
          </a:p>
        </p:txBody>
      </p:sp>
    </p:spTree>
    <p:extLst>
      <p:ext uri="{BB962C8B-B14F-4D97-AF65-F5344CB8AC3E}">
        <p14:creationId xmlns:p14="http://schemas.microsoft.com/office/powerpoint/2010/main" val="135379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D001F-0725-4B8B-AA9D-6A9539BDE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9750" y="2368800"/>
            <a:ext cx="5543551" cy="35439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jobs do your family or friends do in the community? </a:t>
            </a:r>
          </a:p>
          <a:p>
            <a:pPr lvl="1"/>
            <a:r>
              <a:rPr lang="en-US" sz="2800" dirty="0"/>
              <a:t>Complete a job card for someone you know</a:t>
            </a:r>
          </a:p>
          <a:p>
            <a:pPr lvl="1"/>
            <a:r>
              <a:rPr lang="en-US" sz="2800" dirty="0"/>
              <a:t>Do they work for the NHS?</a:t>
            </a:r>
          </a:p>
          <a:p>
            <a:pPr lvl="1"/>
            <a:r>
              <a:rPr lang="en-US" sz="2800" dirty="0"/>
              <a:t>If not, could they do their job </a:t>
            </a:r>
            <a:br>
              <a:rPr lang="en-US" sz="2800" dirty="0"/>
            </a:br>
            <a:r>
              <a:rPr lang="en-US" sz="2800" dirty="0"/>
              <a:t>for the NHS?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121ED-FE6B-46C3-9348-CE70D415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1" y="1318294"/>
            <a:ext cx="5543550" cy="547492"/>
          </a:xfrm>
        </p:spPr>
        <p:txBody>
          <a:bodyPr/>
          <a:lstStyle/>
          <a:p>
            <a:r>
              <a:rPr lang="en-GB" dirty="0"/>
              <a:t>Homework activity</a:t>
            </a:r>
            <a:br>
              <a:rPr lang="en-GB" dirty="0"/>
            </a:b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A94579-1615-4BDD-9C3B-7ED241112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77" y="1689635"/>
            <a:ext cx="2792527" cy="3951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17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C1A676-F27F-4A9C-B926-71B027C493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5" y="2726464"/>
            <a:ext cx="5996060" cy="3002428"/>
          </a:xfrm>
        </p:spPr>
        <p:txBody>
          <a:bodyPr/>
          <a:lstStyle/>
          <a:p>
            <a:r>
              <a:rPr lang="en-GB" dirty="0"/>
              <a:t>In the hot seat</a:t>
            </a:r>
            <a:endParaRPr lang="en-US" dirty="0"/>
          </a:p>
          <a:p>
            <a:pPr lvl="1"/>
            <a:r>
              <a:rPr lang="en-US" dirty="0"/>
              <a:t>Let’s talk to some people from the community and the NHS. </a:t>
            </a:r>
          </a:p>
          <a:p>
            <a:pPr lvl="1"/>
            <a:r>
              <a:rPr lang="en-US" dirty="0"/>
              <a:t>Interviews are a good way </a:t>
            </a:r>
            <a:br>
              <a:rPr lang="en-US" dirty="0"/>
            </a:br>
            <a:r>
              <a:rPr lang="en-US" dirty="0"/>
              <a:t>of finding out what a job is </a:t>
            </a:r>
            <a:br>
              <a:rPr lang="en-US" dirty="0"/>
            </a:br>
            <a:r>
              <a:rPr lang="en-US" dirty="0"/>
              <a:t>really like.</a:t>
            </a:r>
          </a:p>
        </p:txBody>
      </p:sp>
    </p:spTree>
    <p:extLst>
      <p:ext uri="{BB962C8B-B14F-4D97-AF65-F5344CB8AC3E}">
        <p14:creationId xmlns:p14="http://schemas.microsoft.com/office/powerpoint/2010/main" val="289971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C4C04-D0EF-4D83-AC53-CEBCF3EB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do?</a:t>
            </a:r>
          </a:p>
          <a:p>
            <a:r>
              <a:rPr lang="en-US" dirty="0"/>
              <a:t>Why did you choose this job?</a:t>
            </a:r>
          </a:p>
          <a:p>
            <a:r>
              <a:rPr lang="en-US" dirty="0"/>
              <a:t>What do you do in a </a:t>
            </a:r>
            <a:br>
              <a:rPr lang="en-US" dirty="0"/>
            </a:br>
            <a:r>
              <a:rPr lang="en-US" dirty="0"/>
              <a:t>normal day?</a:t>
            </a:r>
          </a:p>
          <a:p>
            <a:r>
              <a:rPr lang="en-US" dirty="0"/>
              <a:t>What’s the best bit about </a:t>
            </a:r>
            <a:br>
              <a:rPr lang="en-US" dirty="0"/>
            </a:br>
            <a:r>
              <a:rPr lang="en-US" dirty="0"/>
              <a:t>your job?</a:t>
            </a:r>
          </a:p>
          <a:p>
            <a:r>
              <a:rPr lang="en-US" dirty="0"/>
              <a:t>Is there anything that has surprised you?</a:t>
            </a:r>
          </a:p>
          <a:p>
            <a:r>
              <a:rPr lang="en-US" dirty="0"/>
              <a:t>What do you need to be good </a:t>
            </a:r>
            <a:br>
              <a:rPr lang="en-US" dirty="0"/>
            </a:br>
            <a:r>
              <a:rPr lang="en-US" dirty="0"/>
              <a:t>at to do the job?</a:t>
            </a:r>
          </a:p>
          <a:p>
            <a:r>
              <a:rPr lang="en-US" dirty="0"/>
              <a:t>What did you need to learn?</a:t>
            </a:r>
          </a:p>
          <a:p>
            <a:r>
              <a:rPr lang="en-US" dirty="0"/>
              <a:t>Did you have to overcome any barriers? If so, how did you </a:t>
            </a:r>
            <a:br>
              <a:rPr lang="en-US" dirty="0"/>
            </a:br>
            <a:r>
              <a:rPr lang="en-US" dirty="0"/>
              <a:t>do this?</a:t>
            </a:r>
          </a:p>
          <a:p>
            <a:r>
              <a:rPr lang="en-US" dirty="0"/>
              <a:t>What would you say to someone considering this job?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07EE3-6386-472A-969F-7EA38723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questions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50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C1A676-F27F-4A9C-B926-71B027C493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4" y="2961242"/>
            <a:ext cx="6138949" cy="3002428"/>
          </a:xfrm>
        </p:spPr>
        <p:txBody>
          <a:bodyPr/>
          <a:lstStyle/>
          <a:p>
            <a:r>
              <a:rPr lang="en-GB" dirty="0"/>
              <a:t>Sophie’s story</a:t>
            </a:r>
            <a:endParaRPr lang="en-US" dirty="0"/>
          </a:p>
          <a:p>
            <a:pPr lvl="1"/>
            <a:r>
              <a:rPr lang="en-US" dirty="0"/>
              <a:t>Who does Sophie meet from the NHS and how do they help her?</a:t>
            </a:r>
          </a:p>
        </p:txBody>
      </p:sp>
    </p:spTree>
    <p:extLst>
      <p:ext uri="{BB962C8B-B14F-4D97-AF65-F5344CB8AC3E}">
        <p14:creationId xmlns:p14="http://schemas.microsoft.com/office/powerpoint/2010/main" val="116612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1658-BE05-42BD-BA1A-FFEDE2BB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08735"/>
            <a:ext cx="6866963" cy="529859"/>
          </a:xfrm>
        </p:spPr>
        <p:txBody>
          <a:bodyPr/>
          <a:lstStyle/>
          <a:p>
            <a:r>
              <a:rPr lang="en-US"/>
              <a:t>Sophie’s 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29B04-5451-4FBB-8287-487025AB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What’s the problem?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Sophie loves playing football. A bad tackle turns her leg into a balloon. It really hurts! </a:t>
            </a:r>
            <a:br>
              <a:rPr lang="en-US" dirty="0"/>
            </a:br>
            <a:r>
              <a:rPr lang="en-US" dirty="0"/>
              <a:t>Her mum calls for an ambulance and the </a:t>
            </a:r>
            <a:r>
              <a:rPr lang="en-US" b="1" dirty="0"/>
              <a:t>paramedic</a:t>
            </a:r>
            <a:r>
              <a:rPr lang="en-US" dirty="0"/>
              <a:t> takes a look. She then takes Sophie to A&amp;E.</a:t>
            </a:r>
            <a:endParaRPr lang="en-GB" dirty="0"/>
          </a:p>
        </p:txBody>
      </p:sp>
      <p:pic>
        <p:nvPicPr>
          <p:cNvPr id="6" name="Picture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6D9DAEA-4AF6-465E-B352-05A100E519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08735"/>
            <a:ext cx="2748987" cy="4670742"/>
          </a:xfrm>
        </p:spPr>
      </p:pic>
    </p:spTree>
    <p:extLst>
      <p:ext uri="{BB962C8B-B14F-4D97-AF65-F5344CB8AC3E}">
        <p14:creationId xmlns:p14="http://schemas.microsoft.com/office/powerpoint/2010/main" val="148114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7121ED-FE6B-46C3-9348-CE70D415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0" y="1448125"/>
            <a:ext cx="5543550" cy="454816"/>
          </a:xfrm>
        </p:spPr>
        <p:txBody>
          <a:bodyPr/>
          <a:lstStyle/>
          <a:p>
            <a:r>
              <a:rPr lang="en-GB" dirty="0"/>
              <a:t>Sophie’s 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D001F-0725-4B8B-AA9D-6A9539BDE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9750" y="2368800"/>
            <a:ext cx="5543550" cy="3543939"/>
          </a:xfrm>
        </p:spPr>
        <p:txBody>
          <a:bodyPr/>
          <a:lstStyle/>
          <a:p>
            <a:r>
              <a:rPr lang="en-US" dirty="0"/>
              <a:t>How many different people working in the NHS help Sophie?</a:t>
            </a:r>
          </a:p>
          <a:p>
            <a:r>
              <a:rPr lang="en-US" dirty="0"/>
              <a:t>As you hear Sophie’s story, </a:t>
            </a:r>
            <a:br>
              <a:rPr lang="en-US" dirty="0"/>
            </a:br>
            <a:r>
              <a:rPr lang="en-US" dirty="0"/>
              <a:t>are there any jobs that sound interesting to you?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0EEA4E-7D4B-4CEA-BDF8-C2D8D73A9E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77" y="1675534"/>
            <a:ext cx="2792528" cy="3951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139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D12E-A039-4BCD-B705-8085753A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462" y="1317053"/>
            <a:ext cx="7442200" cy="529859"/>
          </a:xfrm>
        </p:spPr>
        <p:txBody>
          <a:bodyPr/>
          <a:lstStyle/>
          <a:p>
            <a:r>
              <a:rPr lang="en-US" dirty="0"/>
              <a:t>Accident and emergency </a:t>
            </a:r>
            <a:br>
              <a:rPr lang="en-US" dirty="0"/>
            </a:br>
            <a:r>
              <a:rPr lang="en-US" dirty="0"/>
              <a:t>(A&amp;E) department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25B8-3E81-44F6-9869-00A36F31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462" y="2473035"/>
            <a:ext cx="6430963" cy="336392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Sophie arrives at A&amp;E and a helpful </a:t>
            </a:r>
            <a:r>
              <a:rPr lang="en-GB" sz="2400" b="1" dirty="0"/>
              <a:t>porter</a:t>
            </a:r>
            <a:r>
              <a:rPr lang="en-GB" sz="2400" dirty="0"/>
              <a:t> brings her in from the ambulance. </a:t>
            </a:r>
          </a:p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receptionist</a:t>
            </a:r>
            <a:r>
              <a:rPr lang="en-GB" sz="2400" dirty="0"/>
              <a:t> smiles and registers her. Then a </a:t>
            </a:r>
            <a:r>
              <a:rPr lang="en-GB" sz="2400" b="1" dirty="0"/>
              <a:t>triage nurse </a:t>
            </a:r>
            <a:r>
              <a:rPr lang="en-GB" sz="2400" dirty="0"/>
              <a:t>assesses her leg and asks how she's feeling – </a:t>
            </a:r>
            <a:r>
              <a:rPr lang="en-GB" sz="2400" i="1" dirty="0"/>
              <a:t>“A little dizzy to </a:t>
            </a:r>
            <a:br>
              <a:rPr lang="en-GB" sz="2400" i="1" dirty="0"/>
            </a:br>
            <a:r>
              <a:rPr lang="en-GB" sz="2400" i="1" dirty="0"/>
              <a:t>be honest.”</a:t>
            </a:r>
          </a:p>
          <a:p>
            <a:pPr marL="0" indent="0">
              <a:buNone/>
            </a:pPr>
            <a:r>
              <a:rPr lang="en-GB" sz="2400" dirty="0"/>
              <a:t>Sophie sees an </a:t>
            </a:r>
            <a:r>
              <a:rPr lang="en-GB" sz="2400" b="1" dirty="0"/>
              <a:t>A&amp;E doctor </a:t>
            </a:r>
            <a:r>
              <a:rPr lang="en-GB" sz="2400" dirty="0"/>
              <a:t>who thinks </a:t>
            </a:r>
            <a:br>
              <a:rPr lang="en-GB" sz="2400" dirty="0"/>
            </a:br>
            <a:r>
              <a:rPr lang="en-GB" sz="2400" dirty="0"/>
              <a:t>it's broken. No wonder it's painful!</a:t>
            </a:r>
          </a:p>
        </p:txBody>
      </p:sp>
      <p:pic>
        <p:nvPicPr>
          <p:cNvPr id="16" name="Picture Placeholder 15" descr="A picture containing bedroom, room, bed&#10;&#10;Description automatically generated">
            <a:extLst>
              <a:ext uri="{FF2B5EF4-FFF2-40B4-BE49-F238E27FC236}">
                <a16:creationId xmlns:a16="http://schemas.microsoft.com/office/drawing/2014/main" id="{AE2DECEC-8898-4B3C-A86F-221203B57D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1982"/>
            <a:ext cx="3707026" cy="4039561"/>
          </a:xfrm>
        </p:spPr>
      </p:pic>
    </p:spTree>
    <p:extLst>
      <p:ext uri="{BB962C8B-B14F-4D97-AF65-F5344CB8AC3E}">
        <p14:creationId xmlns:p14="http://schemas.microsoft.com/office/powerpoint/2010/main" val="106861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80D6C-11B7-431F-8927-862E6D629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will be able to identify different </a:t>
            </a:r>
            <a:br>
              <a:rPr lang="en-US" dirty="0"/>
            </a:br>
            <a:r>
              <a:rPr lang="en-US" dirty="0"/>
              <a:t>jobs in the community.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will be able to describe a range of </a:t>
            </a:r>
            <a:br>
              <a:rPr lang="en-US" dirty="0"/>
            </a:br>
            <a:r>
              <a:rPr lang="en-US" dirty="0"/>
              <a:t>jobs in the NHS.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will be able to describe some of the </a:t>
            </a:r>
            <a:br>
              <a:rPr lang="en-US" dirty="0"/>
            </a:br>
            <a:r>
              <a:rPr lang="en-US" dirty="0"/>
              <a:t>skills and qualities that different jobs need.</a:t>
            </a:r>
          </a:p>
        </p:txBody>
      </p:sp>
      <p:pic>
        <p:nvPicPr>
          <p:cNvPr id="5" name="Picture Placeholder 4" descr="A picture containing library, scene, person, book&#10;&#10;Description automatically generated">
            <a:extLst>
              <a:ext uri="{FF2B5EF4-FFF2-40B4-BE49-F238E27FC236}">
                <a16:creationId xmlns:a16="http://schemas.microsoft.com/office/drawing/2014/main" id="{11FDCE46-4BB5-D443-A512-9A73B10824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08735"/>
            <a:ext cx="2748987" cy="46707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37CB9-2B96-4698-BD0F-5493BED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you learn?</a:t>
            </a:r>
          </a:p>
        </p:txBody>
      </p:sp>
    </p:spTree>
    <p:extLst>
      <p:ext uri="{BB962C8B-B14F-4D97-AF65-F5344CB8AC3E}">
        <p14:creationId xmlns:p14="http://schemas.microsoft.com/office/powerpoint/2010/main" val="2177221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D12E-A039-4BCD-B705-8085753A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7" y="1272809"/>
            <a:ext cx="6434136" cy="504459"/>
          </a:xfrm>
        </p:spPr>
        <p:txBody>
          <a:bodyPr/>
          <a:lstStyle/>
          <a:p>
            <a:r>
              <a:rPr lang="en-US" dirty="0"/>
              <a:t>Trip to the x-ray department </a:t>
            </a:r>
            <a:br>
              <a:rPr lang="en-US" dirty="0"/>
            </a:br>
            <a:r>
              <a:rPr lang="en-US" dirty="0"/>
              <a:t>and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25B8-3E81-44F6-9869-00A36F31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7" y="2473035"/>
            <a:ext cx="6434137" cy="3617924"/>
          </a:xfrm>
        </p:spPr>
        <p:txBody>
          <a:bodyPr numCol="1"/>
          <a:lstStyle/>
          <a:p>
            <a:pPr marL="0" indent="0">
              <a:buNone/>
            </a:pPr>
            <a:r>
              <a:rPr lang="en-GB" sz="2400" dirty="0"/>
              <a:t>She needs an x-ray. The </a:t>
            </a:r>
            <a:r>
              <a:rPr lang="en-GB" sz="2400" b="1" dirty="0"/>
              <a:t>porter</a:t>
            </a:r>
            <a:r>
              <a:rPr lang="en-GB" sz="2400" dirty="0"/>
              <a:t> wheels her </a:t>
            </a:r>
            <a:br>
              <a:rPr lang="en-GB" sz="2400" dirty="0"/>
            </a:br>
            <a:r>
              <a:rPr lang="en-GB" sz="2400" dirty="0"/>
              <a:t>to the </a:t>
            </a:r>
            <a:r>
              <a:rPr lang="en-GB" sz="2400" b="1" dirty="0"/>
              <a:t>diagnostic radiographer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It's confirmed – Sophie's leg is broken!</a:t>
            </a:r>
          </a:p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b="1" dirty="0"/>
              <a:t>children's nurse </a:t>
            </a:r>
            <a:r>
              <a:rPr lang="en-GB" sz="2400" dirty="0"/>
              <a:t>covers her wound with </a:t>
            </a:r>
            <a:br>
              <a:rPr lang="en-GB" sz="2400" dirty="0"/>
            </a:br>
            <a:r>
              <a:rPr lang="en-GB" sz="2400" dirty="0"/>
              <a:t>a dressing. She needs to stay in hospital overnight. The </a:t>
            </a:r>
            <a:r>
              <a:rPr lang="en-GB" sz="2400" b="1" dirty="0"/>
              <a:t>porter</a:t>
            </a:r>
            <a:r>
              <a:rPr lang="en-GB" sz="2400" dirty="0"/>
              <a:t> is back and takes her </a:t>
            </a:r>
            <a:br>
              <a:rPr lang="en-GB" sz="2400" dirty="0"/>
            </a:br>
            <a:r>
              <a:rPr lang="en-GB" sz="2400" dirty="0"/>
              <a:t>to the ward.</a:t>
            </a:r>
          </a:p>
        </p:txBody>
      </p:sp>
      <p:pic>
        <p:nvPicPr>
          <p:cNvPr id="12" name="Picture Placeholder 11" descr="A picture containing room, drawing, refrigerator&#10;&#10;Description automatically generated">
            <a:extLst>
              <a:ext uri="{FF2B5EF4-FFF2-40B4-BE49-F238E27FC236}">
                <a16:creationId xmlns:a16="http://schemas.microsoft.com/office/drawing/2014/main" id="{521962AD-1DBC-472B-B0C8-C1A78DA7F4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7268"/>
            <a:ext cx="3708000" cy="3681442"/>
          </a:xfrm>
        </p:spPr>
      </p:pic>
    </p:spTree>
    <p:extLst>
      <p:ext uri="{BB962C8B-B14F-4D97-AF65-F5344CB8AC3E}">
        <p14:creationId xmlns:p14="http://schemas.microsoft.com/office/powerpoint/2010/main" val="1841041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D12E-A039-4BCD-B705-8085753A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9" y="1272809"/>
            <a:ext cx="5858900" cy="529859"/>
          </a:xfrm>
        </p:spPr>
        <p:txBody>
          <a:bodyPr/>
          <a:lstStyle/>
          <a:p>
            <a:r>
              <a:rPr lang="en-US" dirty="0"/>
              <a:t>On the 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25B8-3E81-44F6-9869-00A36F31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9" y="2368629"/>
            <a:ext cx="6434136" cy="3468330"/>
          </a:xfrm>
        </p:spPr>
        <p:txBody>
          <a:bodyPr numCol="1"/>
          <a:lstStyle/>
          <a:p>
            <a:pPr marL="0" indent="0">
              <a:buNone/>
            </a:pPr>
            <a:r>
              <a:rPr lang="en-GB" sz="2400" dirty="0"/>
              <a:t>The bed looks nothing like the messy one </a:t>
            </a:r>
            <a:br>
              <a:rPr lang="en-GB" sz="2400" dirty="0"/>
            </a:br>
            <a:r>
              <a:rPr lang="en-GB" sz="2400" dirty="0"/>
              <a:t>she left in her bedroom this morning! The </a:t>
            </a:r>
            <a:r>
              <a:rPr lang="en-GB" sz="2400" b="1" dirty="0"/>
              <a:t>housekeeper</a:t>
            </a:r>
            <a:r>
              <a:rPr lang="en-GB" sz="2400" dirty="0"/>
              <a:t> has ensured it is perfectly </a:t>
            </a:r>
            <a:br>
              <a:rPr lang="en-GB" sz="2400" dirty="0"/>
            </a:br>
            <a:r>
              <a:rPr lang="en-GB" sz="2400" dirty="0"/>
              <a:t>made using the clean sheets the </a:t>
            </a:r>
            <a:r>
              <a:rPr lang="en-GB" sz="2400" b="1" dirty="0"/>
              <a:t>laundry assistant</a:t>
            </a:r>
            <a:r>
              <a:rPr lang="en-GB" sz="2400" dirty="0"/>
              <a:t> dropped off earlier.</a:t>
            </a:r>
          </a:p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healthcare assistant </a:t>
            </a:r>
            <a:r>
              <a:rPr lang="en-GB" sz="2400" dirty="0"/>
              <a:t>makes Sophie comfortable and the </a:t>
            </a:r>
            <a:r>
              <a:rPr lang="en-GB" sz="2400" b="1" dirty="0"/>
              <a:t>children's nurse </a:t>
            </a:r>
            <a:r>
              <a:rPr lang="en-GB" sz="2400" dirty="0"/>
              <a:t>gives </a:t>
            </a:r>
            <a:br>
              <a:rPr lang="en-GB" sz="2400" dirty="0"/>
            </a:br>
            <a:r>
              <a:rPr lang="en-GB" sz="2400" dirty="0"/>
              <a:t>her some medicine for the pain.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116ADDF-9043-41D3-B5D0-3B329A4D41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29730"/>
            <a:ext cx="3708000" cy="4198540"/>
          </a:xfrm>
        </p:spPr>
      </p:pic>
    </p:spTree>
    <p:extLst>
      <p:ext uri="{BB962C8B-B14F-4D97-AF65-F5344CB8AC3E}">
        <p14:creationId xmlns:p14="http://schemas.microsoft.com/office/powerpoint/2010/main" val="43556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D12E-A039-4BCD-B705-8085753A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7" y="1272809"/>
            <a:ext cx="6434137" cy="529859"/>
          </a:xfrm>
        </p:spPr>
        <p:txBody>
          <a:bodyPr/>
          <a:lstStyle/>
          <a:p>
            <a:r>
              <a:rPr lang="en-US" dirty="0"/>
              <a:t>On the 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25B8-3E81-44F6-9869-00A36F31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8" y="2368629"/>
            <a:ext cx="6251629" cy="3468330"/>
          </a:xfrm>
        </p:spPr>
        <p:txBody>
          <a:bodyPr numCol="1"/>
          <a:lstStyle/>
          <a:p>
            <a:pPr marL="0" indent="0">
              <a:buNone/>
            </a:pPr>
            <a:r>
              <a:rPr lang="en-GB" sz="2400" dirty="0"/>
              <a:t>The food arrives and "It's better than dad's cooking," thinks Sophie, and he's the best cook in their house! The </a:t>
            </a:r>
            <a:r>
              <a:rPr lang="en-GB" sz="2400" b="1" dirty="0"/>
              <a:t>chef</a:t>
            </a:r>
            <a:r>
              <a:rPr lang="en-GB" sz="2400" dirty="0"/>
              <a:t> must be good because she carries on eating even after hearing she needs an operation.</a:t>
            </a:r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2BB2A28F-2DE5-4F96-8CB6-C12A80FAD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551729"/>
            <a:ext cx="3708000" cy="37545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529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D12E-A039-4BCD-B705-8085753A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9" y="1272809"/>
            <a:ext cx="6434136" cy="555991"/>
          </a:xfrm>
        </p:spPr>
        <p:txBody>
          <a:bodyPr/>
          <a:lstStyle/>
          <a:p>
            <a:r>
              <a:rPr lang="en-US" dirty="0"/>
              <a:t>In the laboratory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25B8-3E81-44F6-9869-00A36F31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8" y="2368629"/>
            <a:ext cx="5831216" cy="346833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b="1" dirty="0"/>
              <a:t>phlebotomist</a:t>
            </a:r>
            <a:r>
              <a:rPr lang="en-GB" sz="2400" dirty="0"/>
              <a:t> comes to take some blood. It's really not </a:t>
            </a:r>
            <a:r>
              <a:rPr lang="en-GB" sz="2400" i="1" dirty="0"/>
              <a:t>that</a:t>
            </a:r>
            <a:r>
              <a:rPr lang="en-GB" sz="2400" dirty="0"/>
              <a:t> bad!</a:t>
            </a:r>
          </a:p>
          <a:p>
            <a:pPr marL="0" indent="0">
              <a:buNone/>
            </a:pPr>
            <a:r>
              <a:rPr lang="en-GB" sz="2400" dirty="0"/>
              <a:t>The blood is then tested by a </a:t>
            </a:r>
            <a:r>
              <a:rPr lang="en-GB" sz="2400" b="1" dirty="0"/>
              <a:t>biomedical scientist </a:t>
            </a:r>
            <a:r>
              <a:rPr lang="en-GB" sz="2400" dirty="0"/>
              <a:t>to check she is okay to have </a:t>
            </a:r>
            <a:br>
              <a:rPr lang="en-GB" sz="2400" dirty="0"/>
            </a:br>
            <a:r>
              <a:rPr lang="en-GB" sz="2400" dirty="0"/>
              <a:t>the operation.</a:t>
            </a:r>
          </a:p>
        </p:txBody>
      </p:sp>
      <p:pic>
        <p:nvPicPr>
          <p:cNvPr id="7" name="Picture Placeholder 6" descr="A picture containing toy, box, refrigerator&#10;&#10;Description automatically generated">
            <a:extLst>
              <a:ext uri="{FF2B5EF4-FFF2-40B4-BE49-F238E27FC236}">
                <a16:creationId xmlns:a16="http://schemas.microsoft.com/office/drawing/2014/main" id="{B6ECEBCE-B65E-4A4B-B7A6-F42EDFED11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602716"/>
            <a:ext cx="3708000" cy="3652567"/>
          </a:xfrm>
        </p:spPr>
      </p:pic>
    </p:spTree>
    <p:extLst>
      <p:ext uri="{BB962C8B-B14F-4D97-AF65-F5344CB8AC3E}">
        <p14:creationId xmlns:p14="http://schemas.microsoft.com/office/powerpoint/2010/main" val="3732551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D12E-A039-4BCD-B705-8085753A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8" y="1272809"/>
            <a:ext cx="6434137" cy="529859"/>
          </a:xfrm>
        </p:spPr>
        <p:txBody>
          <a:bodyPr/>
          <a:lstStyle/>
          <a:p>
            <a:r>
              <a:rPr lang="en-US" dirty="0"/>
              <a:t>The operating theatre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25B8-3E81-44F6-9869-00A36F31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8" y="2463702"/>
            <a:ext cx="6661533" cy="346833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A few hours later, a team of people greet her in the operating theatre. Sophie can’t believe they are all there for her! There's a </a:t>
            </a:r>
            <a:r>
              <a:rPr lang="en-GB" sz="2200" b="1" dirty="0"/>
              <a:t>surgeon, anaesthetist, theatre nurse</a:t>
            </a:r>
            <a:r>
              <a:rPr lang="en-GB" sz="2200" dirty="0"/>
              <a:t> and </a:t>
            </a:r>
            <a:r>
              <a:rPr lang="en-GB" sz="2200" b="1" dirty="0"/>
              <a:t>operating department practitioner</a:t>
            </a:r>
            <a:r>
              <a:rPr lang="en-GB" sz="2200" dirty="0"/>
              <a:t>. They all do different things.</a:t>
            </a:r>
          </a:p>
          <a:p>
            <a:pPr marL="0" indent="0">
              <a:buNone/>
            </a:pPr>
            <a:r>
              <a:rPr lang="en-GB" sz="2200" dirty="0"/>
              <a:t>After the operation, an </a:t>
            </a:r>
            <a:r>
              <a:rPr lang="en-GB" sz="2200" b="1" dirty="0"/>
              <a:t>orthopaedic practitioner </a:t>
            </a:r>
            <a:r>
              <a:rPr lang="en-GB" sz="2200" dirty="0"/>
              <a:t>puts a plaster cast on her leg. That will keep everything in place while it heals. Sophie can't wait for her friends to decorate it.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6" name="Picture Placeholder 25" descr="A picture containing toy&#10;&#10;Description automatically generated">
            <a:extLst>
              <a:ext uri="{FF2B5EF4-FFF2-40B4-BE49-F238E27FC236}">
                <a16:creationId xmlns:a16="http://schemas.microsoft.com/office/drawing/2014/main" id="{B7E24F08-2E99-4F84-B8B9-D071A76461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438884"/>
            <a:ext cx="3708000" cy="4378604"/>
          </a:xfrm>
        </p:spPr>
      </p:pic>
    </p:spTree>
    <p:extLst>
      <p:ext uri="{BB962C8B-B14F-4D97-AF65-F5344CB8AC3E}">
        <p14:creationId xmlns:p14="http://schemas.microsoft.com/office/powerpoint/2010/main" val="272077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D12E-A039-4BCD-B705-8085753A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8" y="1272809"/>
            <a:ext cx="6434137" cy="529859"/>
          </a:xfrm>
        </p:spPr>
        <p:txBody>
          <a:bodyPr/>
          <a:lstStyle/>
          <a:p>
            <a:r>
              <a:rPr lang="en-US" dirty="0"/>
              <a:t>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25B8-3E81-44F6-9869-00A36F31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7" y="2368629"/>
            <a:ext cx="6232299" cy="346833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When the </a:t>
            </a:r>
            <a:r>
              <a:rPr lang="en-US" sz="2400" b="1" dirty="0"/>
              <a:t>surgeon</a:t>
            </a:r>
            <a:r>
              <a:rPr lang="en-US" sz="2400" dirty="0"/>
              <a:t> is happy for Sophie to leave, the </a:t>
            </a:r>
            <a:r>
              <a:rPr lang="en-US" sz="2400" b="1" dirty="0"/>
              <a:t>hospital pharmacist </a:t>
            </a:r>
            <a:r>
              <a:rPr lang="en-US" sz="2400" dirty="0"/>
              <a:t>prepares her medicine. Then the </a:t>
            </a:r>
            <a:r>
              <a:rPr lang="en-US" sz="2400" b="1" dirty="0"/>
              <a:t>patient transport services </a:t>
            </a:r>
            <a:r>
              <a:rPr lang="en-US" sz="2400" dirty="0"/>
              <a:t>drive her home.</a:t>
            </a:r>
          </a:p>
          <a:p>
            <a:pPr marL="0" indent="0">
              <a:buNone/>
            </a:pPr>
            <a:r>
              <a:rPr lang="en-US" sz="2400" dirty="0"/>
              <a:t>She has to go back two weeks later for a check-up. Then a few weeks after that a </a:t>
            </a:r>
            <a:r>
              <a:rPr lang="en-US" sz="2400" b="1" dirty="0"/>
              <a:t>physiotherapist</a:t>
            </a:r>
            <a:r>
              <a:rPr lang="en-US" sz="2400" dirty="0"/>
              <a:t> suggests some exercises </a:t>
            </a:r>
            <a:br>
              <a:rPr lang="en-US" sz="2400" dirty="0"/>
            </a:br>
            <a:r>
              <a:rPr lang="en-US" sz="2400" dirty="0"/>
              <a:t>to make her leg strong again.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8" name="Picture Placeholder 2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F631505-4F56-4253-BA15-D8ABD8C41B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08736"/>
            <a:ext cx="3708000" cy="4606817"/>
          </a:xfrm>
        </p:spPr>
      </p:pic>
    </p:spTree>
    <p:extLst>
      <p:ext uri="{BB962C8B-B14F-4D97-AF65-F5344CB8AC3E}">
        <p14:creationId xmlns:p14="http://schemas.microsoft.com/office/powerpoint/2010/main" val="3688600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6B3CE7F-1FB9-0D40-91A1-479D3DB820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536850"/>
            <a:ext cx="2793553" cy="332114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6ED4856-6A03-462D-93E8-E683FEBE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813" y="1415866"/>
            <a:ext cx="7440611" cy="728765"/>
          </a:xfrm>
        </p:spPr>
        <p:txBody>
          <a:bodyPr/>
          <a:lstStyle/>
          <a:p>
            <a:r>
              <a:rPr lang="en-GB" dirty="0"/>
              <a:t>Result!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2458F8-16D9-49A6-8A68-479E427B7D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Sophie recovers well and gets picked </a:t>
            </a:r>
            <a:br>
              <a:rPr lang="en-US" dirty="0"/>
            </a:br>
            <a:r>
              <a:rPr lang="en-US" dirty="0"/>
              <a:t>for the football team at school!</a:t>
            </a:r>
          </a:p>
          <a:p>
            <a:pPr marL="0" indent="0">
              <a:buNone/>
            </a:pPr>
            <a:r>
              <a:rPr lang="en-US" dirty="0"/>
              <a:t>There are a lot of people she wants </a:t>
            </a:r>
            <a:br>
              <a:rPr lang="en-US" dirty="0"/>
            </a:br>
            <a:r>
              <a:rPr lang="en-US" dirty="0"/>
              <a:t>to thank in the NHS!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Explore over 350 jobs in the NHS.                           What would you be?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490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8233B-00F0-4C88-A58A-D74090EE0D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4" y="2961242"/>
            <a:ext cx="6138949" cy="3002428"/>
          </a:xfrm>
        </p:spPr>
        <p:txBody>
          <a:bodyPr/>
          <a:lstStyle/>
          <a:p>
            <a:r>
              <a:rPr lang="en-GB" dirty="0"/>
              <a:t>Ajay’s story</a:t>
            </a:r>
            <a:endParaRPr lang="en-US" dirty="0"/>
          </a:p>
          <a:p>
            <a:pPr lvl="1"/>
            <a:r>
              <a:rPr lang="en-US" dirty="0"/>
              <a:t>Who does Ajay meet from the NHS and how do they help him?</a:t>
            </a:r>
          </a:p>
        </p:txBody>
      </p:sp>
    </p:spTree>
    <p:extLst>
      <p:ext uri="{BB962C8B-B14F-4D97-AF65-F5344CB8AC3E}">
        <p14:creationId xmlns:p14="http://schemas.microsoft.com/office/powerpoint/2010/main" val="2543481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1658-BE05-42BD-BA1A-FFEDE2BB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/>
          <a:p>
            <a:r>
              <a:rPr lang="en-US" dirty="0"/>
              <a:t>Ajay’s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29B04-5451-4FBB-8287-487025AB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What’s the problem?</a:t>
            </a:r>
            <a:br>
              <a:rPr lang="en-US" dirty="0"/>
            </a:br>
            <a:r>
              <a:rPr lang="en-US" dirty="0"/>
              <a:t>Ajay hates too much fussing. He just likes </a:t>
            </a:r>
            <a:br>
              <a:rPr lang="en-US" dirty="0"/>
            </a:br>
            <a:r>
              <a:rPr lang="en-US" dirty="0"/>
              <a:t>to get on with things. His wife notices he’s </a:t>
            </a:r>
            <a:br>
              <a:rPr lang="en-US" dirty="0"/>
            </a:br>
            <a:r>
              <a:rPr lang="en-US" dirty="0"/>
              <a:t>put on a bit of weight. Then he starts to get dizzy spells and some double vision. She decides to make an appointment with his </a:t>
            </a:r>
            <a:br>
              <a:rPr lang="en-US" dirty="0"/>
            </a:br>
            <a:r>
              <a:rPr lang="en-US" b="1" dirty="0"/>
              <a:t>GP</a:t>
            </a:r>
            <a:r>
              <a:rPr lang="en-US" dirty="0"/>
              <a:t> at their local surgery.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Placeholder 6" descr="A picture containing bedroom, room, refrigerator&#10;&#10;Description automatically generated">
            <a:extLst>
              <a:ext uri="{FF2B5EF4-FFF2-40B4-BE49-F238E27FC236}">
                <a16:creationId xmlns:a16="http://schemas.microsoft.com/office/drawing/2014/main" id="{2064B613-715A-40B9-B1A5-71C7E5526B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08735"/>
            <a:ext cx="2748987" cy="4670742"/>
          </a:xfrm>
        </p:spPr>
      </p:pic>
    </p:spTree>
    <p:extLst>
      <p:ext uri="{BB962C8B-B14F-4D97-AF65-F5344CB8AC3E}">
        <p14:creationId xmlns:p14="http://schemas.microsoft.com/office/powerpoint/2010/main" val="926368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7121ED-FE6B-46C3-9348-CE70D415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8" y="1448124"/>
            <a:ext cx="5484812" cy="479529"/>
          </a:xfrm>
        </p:spPr>
        <p:txBody>
          <a:bodyPr/>
          <a:lstStyle/>
          <a:p>
            <a:r>
              <a:rPr lang="en-GB" dirty="0"/>
              <a:t>Ajay’s 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D001F-0725-4B8B-AA9D-6A9539BDE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2288" y="2368800"/>
            <a:ext cx="4974847" cy="3543939"/>
          </a:xfrm>
        </p:spPr>
        <p:txBody>
          <a:bodyPr/>
          <a:lstStyle/>
          <a:p>
            <a:r>
              <a:rPr lang="en-US" dirty="0"/>
              <a:t>How many different people from the NHS, do you think, help Ajay?</a:t>
            </a:r>
          </a:p>
          <a:p>
            <a:r>
              <a:rPr lang="en-US" dirty="0"/>
              <a:t>As you listen to his story, mark the jobs that you want to find out more about or rank the cards.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2603A-E49D-401B-89EC-57544F1C5F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77" y="1675534"/>
            <a:ext cx="2792528" cy="3951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63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C1A676-F27F-4A9C-B926-71B027C493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4" y="2961243"/>
            <a:ext cx="6138949" cy="3002428"/>
          </a:xfrm>
        </p:spPr>
        <p:txBody>
          <a:bodyPr/>
          <a:lstStyle/>
          <a:p>
            <a:r>
              <a:rPr lang="en-GB" dirty="0"/>
              <a:t>Community job search</a:t>
            </a:r>
            <a:endParaRPr lang="en-US" dirty="0"/>
          </a:p>
          <a:p>
            <a:pPr lvl="1"/>
            <a:r>
              <a:rPr lang="en-US" dirty="0"/>
              <a:t>Investigate this community scene. </a:t>
            </a:r>
          </a:p>
          <a:p>
            <a:pPr lvl="1"/>
            <a:r>
              <a:rPr lang="en-US" dirty="0"/>
              <a:t>How many different jobs can you </a:t>
            </a:r>
            <a:br>
              <a:rPr lang="en-US" dirty="0"/>
            </a:br>
            <a:r>
              <a:rPr lang="en-US" dirty="0"/>
              <a:t>think of?</a:t>
            </a:r>
          </a:p>
        </p:txBody>
      </p:sp>
    </p:spTree>
    <p:extLst>
      <p:ext uri="{BB962C8B-B14F-4D97-AF65-F5344CB8AC3E}">
        <p14:creationId xmlns:p14="http://schemas.microsoft.com/office/powerpoint/2010/main" val="3439992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6E92-3C87-4D32-9CA7-FF2B76DF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7" y="1272809"/>
            <a:ext cx="6434137" cy="529859"/>
          </a:xfrm>
        </p:spPr>
        <p:txBody>
          <a:bodyPr/>
          <a:lstStyle/>
          <a:p>
            <a:r>
              <a:rPr lang="en-GB" dirty="0"/>
              <a:t>At the GP surgery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2931-E0E7-4EDC-9FBF-8CF39F99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7" y="2368629"/>
            <a:ext cx="6434137" cy="346833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practice nurse </a:t>
            </a:r>
            <a:r>
              <a:rPr lang="en-US" dirty="0"/>
              <a:t>takes some blood. Ajay's wife is squeamish about needles and looks away!</a:t>
            </a:r>
          </a:p>
          <a:p>
            <a:r>
              <a:rPr lang="en-US" dirty="0"/>
              <a:t>The </a:t>
            </a:r>
            <a:r>
              <a:rPr lang="en-US" b="1" dirty="0"/>
              <a:t>receptionist</a:t>
            </a:r>
            <a:r>
              <a:rPr lang="en-US" dirty="0"/>
              <a:t> completes all the paperwork and Ajay's blood is sent off </a:t>
            </a:r>
            <a:br>
              <a:rPr lang="en-US" dirty="0"/>
            </a:br>
            <a:r>
              <a:rPr lang="en-US" dirty="0"/>
              <a:t>to the laboratory.</a:t>
            </a:r>
          </a:p>
        </p:txBody>
      </p:sp>
      <p:pic>
        <p:nvPicPr>
          <p:cNvPr id="13" name="Picture Placeholder 1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5AA438-007E-4233-ACAD-AA0E9E23BE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47147"/>
            <a:ext cx="3708000" cy="4489812"/>
          </a:xfrm>
        </p:spPr>
      </p:pic>
    </p:spTree>
    <p:extLst>
      <p:ext uri="{BB962C8B-B14F-4D97-AF65-F5344CB8AC3E}">
        <p14:creationId xmlns:p14="http://schemas.microsoft.com/office/powerpoint/2010/main" val="574628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6E92-3C87-4D32-9CA7-FF2B76DF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8" y="1272809"/>
            <a:ext cx="5858900" cy="529859"/>
          </a:xfrm>
        </p:spPr>
        <p:txBody>
          <a:bodyPr/>
          <a:lstStyle/>
          <a:p>
            <a:r>
              <a:rPr lang="en-GB" dirty="0"/>
              <a:t>In the laboratory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2931-E0E7-4EDC-9FBF-8CF39F99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8" y="2368629"/>
            <a:ext cx="5484812" cy="34683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biomedical scientist </a:t>
            </a:r>
            <a:r>
              <a:rPr lang="en-US" dirty="0"/>
              <a:t>receives Ajay's blood. High-tech medical equipment is used to test it.</a:t>
            </a:r>
          </a:p>
          <a:p>
            <a:pPr marL="0" indent="0">
              <a:buNone/>
            </a:pPr>
            <a:r>
              <a:rPr lang="en-US" dirty="0"/>
              <a:t>What do the tests reveal?</a:t>
            </a:r>
          </a:p>
        </p:txBody>
      </p:sp>
      <p:pic>
        <p:nvPicPr>
          <p:cNvPr id="7" name="Picture Placeholder 6" descr="A picture containing table, computer, room&#10;&#10;Description automatically generated">
            <a:extLst>
              <a:ext uri="{FF2B5EF4-FFF2-40B4-BE49-F238E27FC236}">
                <a16:creationId xmlns:a16="http://schemas.microsoft.com/office/drawing/2014/main" id="{13B4972C-3E9A-4E9C-BEB8-EFB0D78DEA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623576"/>
            <a:ext cx="3708000" cy="3495898"/>
          </a:xfrm>
        </p:spPr>
      </p:pic>
    </p:spTree>
    <p:extLst>
      <p:ext uri="{BB962C8B-B14F-4D97-AF65-F5344CB8AC3E}">
        <p14:creationId xmlns:p14="http://schemas.microsoft.com/office/powerpoint/2010/main" val="4026909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2931-E0E7-4EDC-9FBF-8CF39F99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7" y="2368629"/>
            <a:ext cx="6434137" cy="34683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results come back from the laboratory and the </a:t>
            </a:r>
            <a:r>
              <a:rPr lang="en-US" b="1" dirty="0"/>
              <a:t>health records </a:t>
            </a:r>
            <a:br>
              <a:rPr lang="en-US" b="1" dirty="0"/>
            </a:br>
            <a:r>
              <a:rPr lang="en-US" b="1" dirty="0"/>
              <a:t>staff</a:t>
            </a:r>
            <a:r>
              <a:rPr lang="en-US" dirty="0"/>
              <a:t> update Ajay's information. </a:t>
            </a:r>
          </a:p>
          <a:p>
            <a:pPr marL="0" indent="0">
              <a:buNone/>
            </a:pPr>
            <a:r>
              <a:rPr lang="en-US" dirty="0"/>
              <a:t>He has Type 2 diabetes. They let </a:t>
            </a:r>
            <a:br>
              <a:rPr lang="en-US" dirty="0"/>
            </a:br>
            <a:r>
              <a:rPr lang="en-US" dirty="0"/>
              <a:t>Ajay's GP know.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697E76F-EA63-4D1D-81A7-899275F096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08736"/>
            <a:ext cx="3708000" cy="4528147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E106D9-3407-42AC-80D5-38C3D3F8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8" y="1273175"/>
            <a:ext cx="5859462" cy="530225"/>
          </a:xfrm>
        </p:spPr>
        <p:txBody>
          <a:bodyPr/>
          <a:lstStyle/>
          <a:p>
            <a:r>
              <a:rPr lang="en-GB" dirty="0"/>
              <a:t>Health records department </a:t>
            </a:r>
          </a:p>
        </p:txBody>
      </p:sp>
    </p:spTree>
    <p:extLst>
      <p:ext uri="{BB962C8B-B14F-4D97-AF65-F5344CB8AC3E}">
        <p14:creationId xmlns:p14="http://schemas.microsoft.com/office/powerpoint/2010/main" val="1851846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2931-E0E7-4EDC-9FBF-8CF39F99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7" y="2368629"/>
            <a:ext cx="6434137" cy="34683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Ajay goes back to his </a:t>
            </a:r>
            <a:r>
              <a:rPr lang="en-US" b="1" dirty="0"/>
              <a:t>GP</a:t>
            </a:r>
            <a:r>
              <a:rPr lang="en-US" dirty="0"/>
              <a:t> again who </a:t>
            </a:r>
            <a:br>
              <a:rPr lang="en-US" dirty="0"/>
            </a:br>
            <a:r>
              <a:rPr lang="en-US" dirty="0"/>
              <a:t>tells him that he has Type 2 diabetes.</a:t>
            </a:r>
          </a:p>
          <a:p>
            <a:pPr marL="0" indent="0">
              <a:buNone/>
            </a:pPr>
            <a:r>
              <a:rPr lang="en-US" dirty="0"/>
              <a:t>He's given a prescription for new medication which he picks up from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community pharmacist.</a:t>
            </a:r>
          </a:p>
        </p:txBody>
      </p:sp>
      <p:pic>
        <p:nvPicPr>
          <p:cNvPr id="7" name="Picture Placeholder 6" descr="A picture containing box&#10;&#10;Description automatically generated">
            <a:extLst>
              <a:ext uri="{FF2B5EF4-FFF2-40B4-BE49-F238E27FC236}">
                <a16:creationId xmlns:a16="http://schemas.microsoft.com/office/drawing/2014/main" id="{0697E76F-EA63-4D1D-81A7-899275F096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08736"/>
            <a:ext cx="3708000" cy="4528147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E106D9-3407-42AC-80D5-38C3D3F8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8" y="1273175"/>
            <a:ext cx="5859462" cy="530225"/>
          </a:xfrm>
        </p:spPr>
        <p:txBody>
          <a:bodyPr/>
          <a:lstStyle/>
          <a:p>
            <a:r>
              <a:rPr lang="en-GB" dirty="0"/>
              <a:t>The community pharmacist</a:t>
            </a:r>
          </a:p>
        </p:txBody>
      </p:sp>
    </p:spTree>
    <p:extLst>
      <p:ext uri="{BB962C8B-B14F-4D97-AF65-F5344CB8AC3E}">
        <p14:creationId xmlns:p14="http://schemas.microsoft.com/office/powerpoint/2010/main" val="2928547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6E92-3C87-4D32-9CA7-FF2B76DF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7" y="1272809"/>
            <a:ext cx="6434137" cy="529859"/>
          </a:xfrm>
        </p:spPr>
        <p:txBody>
          <a:bodyPr/>
          <a:lstStyle/>
          <a:p>
            <a:r>
              <a:rPr lang="en-GB" dirty="0"/>
              <a:t>Dietitian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2931-E0E7-4EDC-9FBF-8CF39F99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8" y="2368629"/>
            <a:ext cx="6178058" cy="34683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GP</a:t>
            </a:r>
            <a:r>
              <a:rPr lang="en-US" dirty="0"/>
              <a:t> also arranges for Ajay to see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/>
              <a:t>dietitian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dietitian</a:t>
            </a:r>
            <a:r>
              <a:rPr lang="en-US" dirty="0"/>
              <a:t> devises an eating plan for Ajay. Sensible choices will help improve his wellbeing.</a:t>
            </a:r>
          </a:p>
        </p:txBody>
      </p:sp>
      <p:pic>
        <p:nvPicPr>
          <p:cNvPr id="8" name="Picture Placeholder 7" descr="A picture containing bedroom, room, refrigerator&#10;&#10;Description automatically generated">
            <a:extLst>
              <a:ext uri="{FF2B5EF4-FFF2-40B4-BE49-F238E27FC236}">
                <a16:creationId xmlns:a16="http://schemas.microsoft.com/office/drawing/2014/main" id="{B5154B5D-5E5F-4299-9B0F-B484862EED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08735"/>
            <a:ext cx="3708000" cy="4586894"/>
          </a:xfrm>
        </p:spPr>
      </p:pic>
    </p:spTree>
    <p:extLst>
      <p:ext uri="{BB962C8B-B14F-4D97-AF65-F5344CB8AC3E}">
        <p14:creationId xmlns:p14="http://schemas.microsoft.com/office/powerpoint/2010/main" val="456993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6E92-3C87-4D32-9CA7-FF2B76DF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8" y="1272809"/>
            <a:ext cx="5858900" cy="529859"/>
          </a:xfrm>
        </p:spPr>
        <p:txBody>
          <a:bodyPr/>
          <a:lstStyle/>
          <a:p>
            <a:r>
              <a:rPr lang="en-US" dirty="0"/>
              <a:t>Other health professionals </a:t>
            </a:r>
            <a:br>
              <a:rPr lang="en-US" dirty="0"/>
            </a:br>
            <a:r>
              <a:rPr lang="en-US" dirty="0"/>
              <a:t>get involved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2931-E0E7-4EDC-9FBF-8CF39F99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7" y="2368629"/>
            <a:ext cx="6434137" cy="346833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/>
              <a:t>GP</a:t>
            </a:r>
            <a:r>
              <a:rPr lang="en-US" sz="2400" dirty="0"/>
              <a:t> continues to monitor Ajay’s </a:t>
            </a:r>
            <a:br>
              <a:rPr lang="en-US" sz="2400" dirty="0"/>
            </a:br>
            <a:r>
              <a:rPr lang="en-US" sz="2400" dirty="0"/>
              <a:t>progress and develops a health plan to </a:t>
            </a:r>
            <a:br>
              <a:rPr lang="en-US" sz="2400" dirty="0"/>
            </a:br>
            <a:r>
              <a:rPr lang="en-US" sz="2400" dirty="0"/>
              <a:t>control his diabetes. </a:t>
            </a:r>
          </a:p>
          <a:p>
            <a:r>
              <a:rPr lang="en-US" sz="2400" dirty="0"/>
              <a:t>An </a:t>
            </a:r>
            <a:r>
              <a:rPr lang="en-US" sz="2400" b="1" dirty="0"/>
              <a:t>orthoptist</a:t>
            </a:r>
            <a:r>
              <a:rPr lang="en-US" sz="2400" dirty="0"/>
              <a:t> treats his double vision.</a:t>
            </a:r>
          </a:p>
          <a:p>
            <a:r>
              <a:rPr lang="en-US" sz="2400" dirty="0"/>
              <a:t>A </a:t>
            </a:r>
            <a:r>
              <a:rPr lang="en-US" sz="2400" b="1" dirty="0"/>
              <a:t>podiatrist</a:t>
            </a:r>
            <a:r>
              <a:rPr lang="en-US" sz="2400" dirty="0"/>
              <a:t> checks his legs and feet.</a:t>
            </a:r>
          </a:p>
          <a:p>
            <a:r>
              <a:rPr lang="en-US" sz="2400" dirty="0"/>
              <a:t>A </a:t>
            </a:r>
            <a:r>
              <a:rPr lang="en-US" sz="2400" b="1" dirty="0"/>
              <a:t>health trainer </a:t>
            </a:r>
            <a:r>
              <a:rPr lang="en-US" sz="2400" dirty="0"/>
              <a:t>sets him goals for regular exercise and eating healthily.</a:t>
            </a:r>
          </a:p>
        </p:txBody>
      </p:sp>
      <p:pic>
        <p:nvPicPr>
          <p:cNvPr id="7" name="Picture Placeholder 6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C5766A11-FA27-4608-8289-F607F65EF4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" y="1308735"/>
            <a:ext cx="3708000" cy="4626912"/>
          </a:xfrm>
        </p:spPr>
      </p:pic>
    </p:spTree>
    <p:extLst>
      <p:ext uri="{BB962C8B-B14F-4D97-AF65-F5344CB8AC3E}">
        <p14:creationId xmlns:p14="http://schemas.microsoft.com/office/powerpoint/2010/main" val="1590573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tanding in a room&#10;&#10;Description automatically generated">
            <a:extLst>
              <a:ext uri="{FF2B5EF4-FFF2-40B4-BE49-F238E27FC236}">
                <a16:creationId xmlns:a16="http://schemas.microsoft.com/office/drawing/2014/main" id="{61821859-9AAC-A04D-8FDF-20218D4AC9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EE4050E-F995-4FEF-85B5-0BBB6D33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813" y="1415866"/>
            <a:ext cx="7440611" cy="728765"/>
          </a:xfrm>
        </p:spPr>
        <p:txBody>
          <a:bodyPr/>
          <a:lstStyle/>
          <a:p>
            <a:r>
              <a:rPr lang="en-US" dirty="0"/>
              <a:t>Result!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AC1228-CCC8-4CEC-8840-28D953663A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4226" y="2152360"/>
            <a:ext cx="7442200" cy="332114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After all that fussing, Ajay feels better than he has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a long time. His wife thinks he looks good too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especially now that he's lost those extra pounds.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are a lot of people he wants to thank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the NHS!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Explore more than 350 jobs in the NHS.     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would you be?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36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8233B-00F0-4C88-A58A-D74090EE0D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4" y="2961242"/>
            <a:ext cx="6138949" cy="3002428"/>
          </a:xfrm>
        </p:spPr>
        <p:txBody>
          <a:bodyPr/>
          <a:lstStyle/>
          <a:p>
            <a:r>
              <a:rPr lang="en-GB" dirty="0"/>
              <a:t>Job cards</a:t>
            </a:r>
            <a:endParaRPr lang="en-US" dirty="0"/>
          </a:p>
          <a:p>
            <a:pPr lvl="1"/>
            <a:r>
              <a:rPr lang="en-US" dirty="0"/>
              <a:t>Which jobs would you like </a:t>
            </a:r>
            <a:br>
              <a:rPr lang="en-US" dirty="0"/>
            </a:br>
            <a:r>
              <a:rPr lang="en-US" dirty="0"/>
              <a:t>to find out more about?</a:t>
            </a:r>
          </a:p>
        </p:txBody>
      </p:sp>
    </p:spTree>
    <p:extLst>
      <p:ext uri="{BB962C8B-B14F-4D97-AF65-F5344CB8AC3E}">
        <p14:creationId xmlns:p14="http://schemas.microsoft.com/office/powerpoint/2010/main" val="4108212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7121ED-FE6B-46C3-9348-CE70D415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9" y="1448124"/>
            <a:ext cx="5543551" cy="428801"/>
          </a:xfrm>
        </p:spPr>
        <p:txBody>
          <a:bodyPr/>
          <a:lstStyle/>
          <a:p>
            <a:r>
              <a:rPr lang="en-GB" dirty="0"/>
              <a:t>Job cards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D001F-0725-4B8B-AA9D-6A9539BDE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2288" y="2061275"/>
            <a:ext cx="5543551" cy="4115688"/>
          </a:xfrm>
        </p:spPr>
        <p:txBody>
          <a:bodyPr/>
          <a:lstStyle/>
          <a:p>
            <a:r>
              <a:rPr lang="en-US" dirty="0"/>
              <a:t>Explore the job cards.</a:t>
            </a:r>
          </a:p>
          <a:p>
            <a:r>
              <a:rPr lang="en-US" dirty="0"/>
              <a:t>Choose which job or jobs you want to investigate further.</a:t>
            </a:r>
          </a:p>
          <a:p>
            <a:r>
              <a:rPr lang="en-US" dirty="0"/>
              <a:t>Fill in a blank job card with as much information as you can.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A68C5-6822-4828-A84F-0210DE0542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77" y="1675534"/>
            <a:ext cx="2792528" cy="39517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770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8233B-00F0-4C88-A58A-D74090EE0D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4" y="2961242"/>
            <a:ext cx="6138949" cy="3002428"/>
          </a:xfrm>
        </p:spPr>
        <p:txBody>
          <a:bodyPr/>
          <a:lstStyle/>
          <a:p>
            <a:r>
              <a:rPr lang="en-GB" dirty="0"/>
              <a:t>Hire me!</a:t>
            </a:r>
          </a:p>
          <a:p>
            <a:pPr lvl="1"/>
            <a:r>
              <a:rPr lang="en-GB" dirty="0"/>
              <a:t>The NHS needs you.                </a:t>
            </a:r>
          </a:p>
          <a:p>
            <a:pPr lvl="1"/>
            <a:r>
              <a:rPr lang="en-GB" dirty="0"/>
              <a:t>Apply for a job of your choice.</a:t>
            </a:r>
          </a:p>
        </p:txBody>
      </p:sp>
    </p:spTree>
    <p:extLst>
      <p:ext uri="{BB962C8B-B14F-4D97-AF65-F5344CB8AC3E}">
        <p14:creationId xmlns:p14="http://schemas.microsoft.com/office/powerpoint/2010/main" val="172487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S High Street amended.pdf">
            <a:extLst>
              <a:ext uri="{FF2B5EF4-FFF2-40B4-BE49-F238E27FC236}">
                <a16:creationId xmlns:a16="http://schemas.microsoft.com/office/drawing/2014/main" id="{805E4A66-4438-47A8-A086-3A60CC8BFF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0" t="18374" b="4903"/>
          <a:stretch/>
        </p:blipFill>
        <p:spPr>
          <a:xfrm>
            <a:off x="-31698" y="0"/>
            <a:ext cx="12223697" cy="68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09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7121ED-FE6B-46C3-9348-CE70D415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9" y="1448124"/>
            <a:ext cx="5543550" cy="430103"/>
          </a:xfrm>
        </p:spPr>
        <p:txBody>
          <a:bodyPr/>
          <a:lstStyle/>
          <a:p>
            <a:r>
              <a:rPr lang="en-GB" dirty="0"/>
              <a:t>Hire me!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D001F-0725-4B8B-AA9D-6A9539BDE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2287" y="2061275"/>
            <a:ext cx="6394327" cy="4115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Choose a job to apply for: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b="1" dirty="0"/>
              <a:t>Tell them about you: </a:t>
            </a:r>
            <a:br>
              <a:rPr lang="en-GB" dirty="0"/>
            </a:br>
            <a:r>
              <a:rPr lang="en-GB" dirty="0"/>
              <a:t>Your hobbies, interests and favourite things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b="1" dirty="0"/>
              <a:t>Why you want the job:</a:t>
            </a:r>
            <a:br>
              <a:rPr lang="en-GB" dirty="0"/>
            </a:br>
            <a:r>
              <a:rPr lang="en-GB" dirty="0"/>
              <a:t>Think about the things that interest you about it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b="1" dirty="0"/>
              <a:t>Why you would be good at the job:</a:t>
            </a:r>
            <a:br>
              <a:rPr lang="en-GB" dirty="0"/>
            </a:br>
            <a:r>
              <a:rPr lang="en-GB" dirty="0"/>
              <a:t>Highlight your talents or skills that would </a:t>
            </a:r>
            <a:br>
              <a:rPr lang="en-GB" dirty="0"/>
            </a:br>
            <a:r>
              <a:rPr lang="en-GB" dirty="0"/>
              <a:t>be helpful for the job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C151BE-E811-4573-A07F-2C7F0918FDA4}"/>
              </a:ext>
            </a:extLst>
          </p:cNvPr>
          <p:cNvSpPr>
            <a:spLocks/>
          </p:cNvSpPr>
          <p:nvPr/>
        </p:nvSpPr>
        <p:spPr>
          <a:xfrm>
            <a:off x="1077111" y="1675534"/>
            <a:ext cx="2794460" cy="3951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110F9-7B1C-8D4E-9DCD-9CD6581E99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111" y="1675534"/>
            <a:ext cx="2794460" cy="39545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1151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3DD7F8-E292-F849-895C-F5BB2FDFFA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4" y="2961242"/>
            <a:ext cx="6138949" cy="3002428"/>
          </a:xfrm>
        </p:spPr>
        <p:txBody>
          <a:bodyPr/>
          <a:lstStyle/>
          <a:p>
            <a:r>
              <a:rPr lang="en-GB" dirty="0"/>
              <a:t>What did you learn?</a:t>
            </a:r>
          </a:p>
          <a:p>
            <a:pPr lvl="1"/>
            <a:r>
              <a:rPr lang="en-GB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739048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6EDC-893C-451B-8301-CB08E9D8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CFC3-7B8D-47BA-8F15-FA7CE051E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identify different jobs in </a:t>
            </a:r>
            <a:br>
              <a:rPr lang="en-US" dirty="0"/>
            </a:br>
            <a:r>
              <a:rPr lang="en-US" dirty="0"/>
              <a:t>the community.</a:t>
            </a:r>
          </a:p>
          <a:p>
            <a:r>
              <a:rPr lang="en-US" dirty="0"/>
              <a:t>You can describe a range of jobs in the NHS.</a:t>
            </a:r>
          </a:p>
          <a:p>
            <a:r>
              <a:rPr lang="en-US" dirty="0"/>
              <a:t>You can describe some of the skills and qualities that different jobs need.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6" name="Picture Placeholder 5" descr="A person standing in a room&#10;&#10;Description automatically generated">
            <a:extLst>
              <a:ext uri="{FF2B5EF4-FFF2-40B4-BE49-F238E27FC236}">
                <a16:creationId xmlns:a16="http://schemas.microsoft.com/office/drawing/2014/main" id="{5A350FC6-5829-E944-BBD8-84A17AD502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412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D6A1C7-9270-684C-B15B-402BEF0514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Together we can make a difference!</a:t>
            </a:r>
          </a:p>
        </p:txBody>
      </p:sp>
    </p:spTree>
    <p:extLst>
      <p:ext uri="{BB962C8B-B14F-4D97-AF65-F5344CB8AC3E}">
        <p14:creationId xmlns:p14="http://schemas.microsoft.com/office/powerpoint/2010/main" val="19978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C1A676-F27F-4A9C-B926-71B027C493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4" y="2961242"/>
            <a:ext cx="6138949" cy="3002428"/>
          </a:xfrm>
        </p:spPr>
        <p:txBody>
          <a:bodyPr/>
          <a:lstStyle/>
          <a:p>
            <a:r>
              <a:rPr lang="en-GB" dirty="0"/>
              <a:t>Community job search</a:t>
            </a:r>
            <a:endParaRPr lang="en-US" dirty="0"/>
          </a:p>
          <a:p>
            <a:pPr lvl="1"/>
            <a:r>
              <a:rPr lang="en-US" dirty="0"/>
              <a:t>Which jobs did you come up with?</a:t>
            </a:r>
          </a:p>
        </p:txBody>
      </p:sp>
    </p:spTree>
    <p:extLst>
      <p:ext uri="{BB962C8B-B14F-4D97-AF65-F5344CB8AC3E}">
        <p14:creationId xmlns:p14="http://schemas.microsoft.com/office/powerpoint/2010/main" val="364761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5FBCB5-C21D-4827-A1D8-D080189AF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913305"/>
              </p:ext>
            </p:extLst>
          </p:nvPr>
        </p:nvGraphicFramePr>
        <p:xfrm>
          <a:off x="1039813" y="2368550"/>
          <a:ext cx="9726613" cy="326136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111604">
                  <a:extLst>
                    <a:ext uri="{9D8B030D-6E8A-4147-A177-3AD203B41FA5}">
                      <a16:colId xmlns:a16="http://schemas.microsoft.com/office/drawing/2014/main" val="3763846214"/>
                    </a:ext>
                  </a:extLst>
                </a:gridCol>
                <a:gridCol w="7615009">
                  <a:extLst>
                    <a:ext uri="{9D8B030D-6E8A-4147-A177-3AD203B41FA5}">
                      <a16:colId xmlns:a16="http://schemas.microsoft.com/office/drawing/2014/main" val="100090792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</a:rPr>
                        <a:t>Workplace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</a:rPr>
                        <a:t>Which jobs?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071395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</a:rPr>
                        <a:t>Bank </a:t>
                      </a:r>
                      <a:endParaRPr lang="en-GB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</a:rPr>
                        <a:t>Finance manager:</a:t>
                      </a:r>
                      <a:r>
                        <a:rPr lang="en-GB" sz="22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</a:rPr>
                        <a:t>deals with money matters</a:t>
                      </a:r>
                      <a:endParaRPr lang="en-GB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6889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</a:rPr>
                        <a:t>Restaurant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</a:rPr>
                        <a:t>Chef:</a:t>
                      </a:r>
                      <a:r>
                        <a:rPr lang="en-GB" sz="22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2200" b="0" dirty="0">
                          <a:solidFill>
                            <a:schemeClr val="tx2"/>
                          </a:solidFill>
                        </a:rPr>
                        <a:t>cooks tasty food</a:t>
                      </a:r>
                      <a:endParaRPr lang="en-GB" sz="22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7839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</a:rPr>
                        <a:t>Launderette</a:t>
                      </a:r>
                      <a:endParaRPr lang="en-GB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</a:rPr>
                        <a:t>Laundry assistant</a:t>
                      </a:r>
                      <a:r>
                        <a:rPr lang="en-GB" sz="2200" b="1" baseline="0" dirty="0">
                          <a:solidFill>
                            <a:schemeClr val="tx2"/>
                          </a:solidFill>
                        </a:rPr>
                        <a:t>: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</a:rPr>
                        <a:t> sorts and cleans washing</a:t>
                      </a:r>
                      <a:endParaRPr lang="en-GB" sz="22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2558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</a:rPr>
                        <a:t>Dentist</a:t>
                      </a:r>
                      <a:endParaRPr lang="en-GB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</a:rPr>
                        <a:t>Dentist,</a:t>
                      </a:r>
                      <a:r>
                        <a:rPr lang="en-GB" sz="2200" b="1" baseline="0" dirty="0">
                          <a:solidFill>
                            <a:schemeClr val="tx2"/>
                          </a:solidFill>
                        </a:rPr>
                        <a:t> dental nurse, dental technician: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</a:rPr>
                        <a:t>check and look after your teeth</a:t>
                      </a:r>
                      <a:endParaRPr lang="en-GB" sz="22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9180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</a:rPr>
                        <a:t>GP</a:t>
                      </a:r>
                      <a:endParaRPr lang="en-GB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</a:rPr>
                        <a:t>Doctor,</a:t>
                      </a:r>
                      <a:r>
                        <a:rPr lang="en-GB" sz="2200" b="1" baseline="0" dirty="0">
                          <a:solidFill>
                            <a:schemeClr val="tx2"/>
                          </a:solidFill>
                        </a:rPr>
                        <a:t> practice nurse, receptionist: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</a:rPr>
                        <a:t>usually the first people you go to when you feel unwell</a:t>
                      </a:r>
                      <a:endParaRPr lang="en-GB" sz="22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101815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B849647-B04E-427B-B7E9-0840C9F3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jobs in the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19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5FBCB5-C21D-4827-A1D8-D080189AF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536202"/>
              </p:ext>
            </p:extLst>
          </p:nvPr>
        </p:nvGraphicFramePr>
        <p:xfrm>
          <a:off x="1039813" y="2368550"/>
          <a:ext cx="9726611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028">
                  <a:extLst>
                    <a:ext uri="{9D8B030D-6E8A-4147-A177-3AD203B41FA5}">
                      <a16:colId xmlns:a16="http://schemas.microsoft.com/office/drawing/2014/main" val="3763846214"/>
                    </a:ext>
                  </a:extLst>
                </a:gridCol>
                <a:gridCol w="7604583">
                  <a:extLst>
                    <a:ext uri="{9D8B030D-6E8A-4147-A177-3AD203B41FA5}">
                      <a16:colId xmlns:a16="http://schemas.microsoft.com/office/drawing/2014/main" val="100090792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Workplace</a:t>
                      </a:r>
                    </a:p>
                  </a:txBody>
                  <a:tcPr marL="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Which jobs?</a:t>
                      </a:r>
                    </a:p>
                  </a:txBody>
                  <a:tcPr marL="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1395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chemist</a:t>
                      </a:r>
                      <a:endParaRPr lang="en-GB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Pharmacist: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20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prepares medicine</a:t>
                      </a:r>
                      <a:endParaRPr lang="en-GB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6889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Optician 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Optometrist</a:t>
                      </a:r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GB" sz="220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looks after your eyes</a:t>
                      </a:r>
                      <a:endParaRPr lang="en-GB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7839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School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Teacher:</a:t>
                      </a:r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teaches you</a:t>
                      </a:r>
                      <a:endParaRPr lang="en-GB" sz="22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School nurse:</a:t>
                      </a:r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looks after your wellbeing</a:t>
                      </a:r>
                      <a:endParaRPr lang="en-GB" sz="22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Caretaker: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looks after the school building</a:t>
                      </a:r>
                    </a:p>
                    <a:p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Catering staff: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prepares and serves school meals</a:t>
                      </a:r>
                      <a:endParaRPr lang="en-GB" sz="22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5587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B849647-B04E-427B-B7E9-0840C9F3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jobs in the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09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49647-B04E-427B-B7E9-0840C9F3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1" y="1317053"/>
            <a:ext cx="9726613" cy="549974"/>
          </a:xfrm>
        </p:spPr>
        <p:txBody>
          <a:bodyPr/>
          <a:lstStyle/>
          <a:p>
            <a:r>
              <a:rPr lang="en-US" dirty="0"/>
              <a:t>Some jobs in the community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EA3939-E4DD-4759-821D-47C5EF731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001714"/>
              </p:ext>
            </p:extLst>
          </p:nvPr>
        </p:nvGraphicFramePr>
        <p:xfrm>
          <a:off x="1039811" y="2368800"/>
          <a:ext cx="9726614" cy="28346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27932">
                  <a:extLst>
                    <a:ext uri="{9D8B030D-6E8A-4147-A177-3AD203B41FA5}">
                      <a16:colId xmlns:a16="http://schemas.microsoft.com/office/drawing/2014/main" val="3763846214"/>
                    </a:ext>
                  </a:extLst>
                </a:gridCol>
                <a:gridCol w="7598682">
                  <a:extLst>
                    <a:ext uri="{9D8B030D-6E8A-4147-A177-3AD203B41FA5}">
                      <a16:colId xmlns:a16="http://schemas.microsoft.com/office/drawing/2014/main" val="1000907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</a:rPr>
                        <a:t>Workplace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</a:rPr>
                        <a:t>Which jobs?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13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Ambulance 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Paramedic: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transports</a:t>
                      </a:r>
                      <a:r>
                        <a:rPr lang="en-GB" sz="220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people to hospital </a:t>
                      </a:r>
                      <a:endParaRPr lang="en-GB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688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Gym 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Physiotherapist:</a:t>
                      </a:r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helps with bending and movement after injury </a:t>
                      </a:r>
                      <a:endParaRPr lang="en-GB" sz="22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78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Green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spaces</a:t>
                      </a:r>
                      <a:endParaRPr lang="en-GB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Gardener:</a:t>
                      </a:r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makes sure green spaces are kept neat and tidy</a:t>
                      </a:r>
                      <a:endParaRPr lang="en-GB" sz="22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55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Care home </a:t>
                      </a:r>
                      <a:br>
                        <a:rPr lang="en-GB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for elderly 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Healthcare assistant: </a:t>
                      </a:r>
                      <a:r>
                        <a:rPr lang="en-GB" sz="2200" b="0" i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helps the elderly with their immediate needs such as washing, dressing and hygiene </a:t>
                      </a:r>
                      <a:endParaRPr lang="en-GB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918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30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3992719-67E7-4B4D-AC9E-3B9B38658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944745"/>
              </p:ext>
            </p:extLst>
          </p:nvPr>
        </p:nvGraphicFramePr>
        <p:xfrm>
          <a:off x="1039813" y="2368550"/>
          <a:ext cx="9726614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603">
                  <a:extLst>
                    <a:ext uri="{9D8B030D-6E8A-4147-A177-3AD203B41FA5}">
                      <a16:colId xmlns:a16="http://schemas.microsoft.com/office/drawing/2014/main" val="3763846214"/>
                    </a:ext>
                  </a:extLst>
                </a:gridCol>
                <a:gridCol w="7615011">
                  <a:extLst>
                    <a:ext uri="{9D8B030D-6E8A-4147-A177-3AD203B41FA5}">
                      <a16:colId xmlns:a16="http://schemas.microsoft.com/office/drawing/2014/main" val="1000907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</a:rPr>
                        <a:t>Workplace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</a:rPr>
                        <a:t>Which jobs?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139553"/>
                  </a:ext>
                </a:extLst>
              </a:tr>
              <a:tr h="24211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Supermarket</a:t>
                      </a:r>
                    </a:p>
                  </a:txBody>
                  <a:tcPr marL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Managers:</a:t>
                      </a:r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run areas of the store</a:t>
                      </a:r>
                    </a:p>
                    <a:p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Human resources professional: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trains staff and finds </a:t>
                      </a:r>
                      <a:b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new people</a:t>
                      </a:r>
                    </a:p>
                    <a:p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Baker and cook: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prepare food in the store bakery </a:t>
                      </a:r>
                      <a:b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and restaurant </a:t>
                      </a:r>
                    </a:p>
                    <a:p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Pharmacist: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runs the supermarket pharmacy </a:t>
                      </a:r>
                    </a:p>
                    <a:p>
                      <a:r>
                        <a:rPr lang="en-GB" sz="22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Security staff: </a:t>
                      </a:r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keeps a watchful eye over the store</a:t>
                      </a:r>
                      <a:endParaRPr lang="en-GB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68899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B849647-B04E-427B-B7E9-0840C9F3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jobs in the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33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003087"/>
      </a:dk2>
      <a:lt2>
        <a:srgbClr val="FFFFFF"/>
      </a:lt2>
      <a:accent1>
        <a:srgbClr val="0072CE"/>
      </a:accent1>
      <a:accent2>
        <a:srgbClr val="41B6E6"/>
      </a:accent2>
      <a:accent3>
        <a:srgbClr val="DA291C"/>
      </a:accent3>
      <a:accent4>
        <a:srgbClr val="ED8B00"/>
      </a:accent4>
      <a:accent5>
        <a:srgbClr val="FFB81C"/>
      </a:accent5>
      <a:accent6>
        <a:srgbClr val="DA291C"/>
      </a:accent6>
      <a:hlink>
        <a:srgbClr val="FEFFFE"/>
      </a:hlink>
      <a:folHlink>
        <a:srgbClr val="FEFF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2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1816</Words>
  <Application>Microsoft Macintosh PowerPoint</Application>
  <PresentationFormat>Widescreen</PresentationFormat>
  <Paragraphs>223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Working in  the NHS</vt:lpstr>
      <vt:lpstr>What will you learn?</vt:lpstr>
      <vt:lpstr>PowerPoint Presentation</vt:lpstr>
      <vt:lpstr>PowerPoint Presentation</vt:lpstr>
      <vt:lpstr>PowerPoint Presentation</vt:lpstr>
      <vt:lpstr>Some jobs in the community</vt:lpstr>
      <vt:lpstr>Some jobs in the community</vt:lpstr>
      <vt:lpstr>Some jobs in the community</vt:lpstr>
      <vt:lpstr>Some jobs in the community</vt:lpstr>
      <vt:lpstr>Some jobs in the community</vt:lpstr>
      <vt:lpstr>Community job search </vt:lpstr>
      <vt:lpstr>You can do all of these jobs for the NHS!</vt:lpstr>
      <vt:lpstr>Homework activity </vt:lpstr>
      <vt:lpstr>PowerPoint Presentation</vt:lpstr>
      <vt:lpstr>Example questions </vt:lpstr>
      <vt:lpstr>PowerPoint Presentation</vt:lpstr>
      <vt:lpstr>Sophie’s story</vt:lpstr>
      <vt:lpstr>Sophie’s story</vt:lpstr>
      <vt:lpstr>Accident and emergency  (A&amp;E) department </vt:lpstr>
      <vt:lpstr>Trip to the x-ray department  and back</vt:lpstr>
      <vt:lpstr>On the ward </vt:lpstr>
      <vt:lpstr>On the ward </vt:lpstr>
      <vt:lpstr>In the laboratory</vt:lpstr>
      <vt:lpstr>The operating theatre</vt:lpstr>
      <vt:lpstr>Recovery</vt:lpstr>
      <vt:lpstr>Result!</vt:lpstr>
      <vt:lpstr>PowerPoint Presentation</vt:lpstr>
      <vt:lpstr>Ajay’s story</vt:lpstr>
      <vt:lpstr>Ajay’s story</vt:lpstr>
      <vt:lpstr>At the GP surgery </vt:lpstr>
      <vt:lpstr>In the laboratory</vt:lpstr>
      <vt:lpstr>Health records department </vt:lpstr>
      <vt:lpstr>The community pharmacist</vt:lpstr>
      <vt:lpstr>Dietitian</vt:lpstr>
      <vt:lpstr>Other health professionals  get involved</vt:lpstr>
      <vt:lpstr>Result!</vt:lpstr>
      <vt:lpstr>PowerPoint Presentation</vt:lpstr>
      <vt:lpstr>Job cards</vt:lpstr>
      <vt:lpstr>PowerPoint Presentation</vt:lpstr>
      <vt:lpstr>Hire me!</vt:lpstr>
      <vt:lpstr>PowerPoint Presentation</vt:lpstr>
      <vt:lpstr>Learning outcomes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Coomber</dc:creator>
  <cp:lastModifiedBy>Microsoft Office User</cp:lastModifiedBy>
  <cp:revision>107</cp:revision>
  <dcterms:created xsi:type="dcterms:W3CDTF">2020-09-13T18:14:22Z</dcterms:created>
  <dcterms:modified xsi:type="dcterms:W3CDTF">2020-10-02T10:31:04Z</dcterms:modified>
</cp:coreProperties>
</file>